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14" r:id="rId1"/>
    <p:sldMasterId id="2147485944" r:id="rId2"/>
    <p:sldMasterId id="2147486120" r:id="rId3"/>
    <p:sldMasterId id="2147486136" r:id="rId4"/>
    <p:sldMasterId id="2147486159" r:id="rId5"/>
    <p:sldMasterId id="2147486234" r:id="rId6"/>
    <p:sldMasterId id="2147486244" r:id="rId7"/>
    <p:sldMasterId id="2147486247" r:id="rId8"/>
    <p:sldMasterId id="2147486252" r:id="rId9"/>
    <p:sldMasterId id="2147486255" r:id="rId10"/>
  </p:sldMasterIdLst>
  <p:notesMasterIdLst>
    <p:notesMasterId r:id="rId42"/>
  </p:notesMasterIdLst>
  <p:handoutMasterIdLst>
    <p:handoutMasterId r:id="rId43"/>
  </p:handoutMasterIdLst>
  <p:sldIdLst>
    <p:sldId id="595" r:id="rId11"/>
    <p:sldId id="783" r:id="rId12"/>
    <p:sldId id="785" r:id="rId13"/>
    <p:sldId id="786" r:id="rId14"/>
    <p:sldId id="802" r:id="rId15"/>
    <p:sldId id="788" r:id="rId16"/>
    <p:sldId id="789" r:id="rId17"/>
    <p:sldId id="790" r:id="rId18"/>
    <p:sldId id="791" r:id="rId19"/>
    <p:sldId id="828" r:id="rId20"/>
    <p:sldId id="811" r:id="rId21"/>
    <p:sldId id="793" r:id="rId22"/>
    <p:sldId id="813" r:id="rId23"/>
    <p:sldId id="794" r:id="rId24"/>
    <p:sldId id="795" r:id="rId25"/>
    <p:sldId id="814" r:id="rId26"/>
    <p:sldId id="820" r:id="rId27"/>
    <p:sldId id="821" r:id="rId28"/>
    <p:sldId id="804" r:id="rId29"/>
    <p:sldId id="782" r:id="rId30"/>
    <p:sldId id="815" r:id="rId31"/>
    <p:sldId id="715" r:id="rId32"/>
    <p:sldId id="816" r:id="rId33"/>
    <p:sldId id="817" r:id="rId34"/>
    <p:sldId id="818" r:id="rId35"/>
    <p:sldId id="822" r:id="rId36"/>
    <p:sldId id="823" r:id="rId37"/>
    <p:sldId id="824" r:id="rId38"/>
    <p:sldId id="825" r:id="rId39"/>
    <p:sldId id="826" r:id="rId40"/>
    <p:sldId id="827" r:id="rId4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 Messaging Slide" id="{F47F737F-9711-1A41-B08C-222727263ABC}">
          <p14:sldIdLst>
            <p14:sldId id="595"/>
            <p14:sldId id="783"/>
          </p14:sldIdLst>
        </p14:section>
        <p14:section name="Why Blockchain" id="{68580B36-B9F3-0A45-9253-A4093D295DE8}">
          <p14:sldIdLst>
            <p14:sldId id="785"/>
            <p14:sldId id="786"/>
            <p14:sldId id="802"/>
            <p14:sldId id="788"/>
            <p14:sldId id="789"/>
            <p14:sldId id="790"/>
            <p14:sldId id="791"/>
          </p14:sldIdLst>
        </p14:section>
        <p14:section name="Blockchain Opportunity" id="{01AA23F1-941F-CF4E-B682-B773012E40C2}">
          <p14:sldIdLst>
            <p14:sldId id="828"/>
            <p14:sldId id="811"/>
            <p14:sldId id="793"/>
          </p14:sldIdLst>
        </p14:section>
        <p14:section name="Oracle Blockchain" id="{7F59C56B-B32B-1E49-A800-B86F830DCC33}">
          <p14:sldIdLst>
            <p14:sldId id="813"/>
            <p14:sldId id="794"/>
            <p14:sldId id="795"/>
            <p14:sldId id="814"/>
            <p14:sldId id="820"/>
            <p14:sldId id="821"/>
            <p14:sldId id="804"/>
            <p14:sldId id="782"/>
          </p14:sldIdLst>
        </p14:section>
        <p14:section name="Close" id="{55207B73-FADA-7A42-96DA-6F6E9450C942}">
          <p14:sldIdLst>
            <p14:sldId id="815"/>
            <p14:sldId id="715"/>
          </p14:sldIdLst>
        </p14:section>
        <p14:section name="APPENDIX I: Customer Successes" id="{CB610834-EC88-4D5F-B9C8-F55D1BB6DD4A}">
          <p14:sldIdLst>
            <p14:sldId id="816"/>
            <p14:sldId id="817"/>
            <p14:sldId id="818"/>
            <p14:sldId id="822"/>
            <p14:sldId id="823"/>
            <p14:sldId id="824"/>
            <p14:sldId id="825"/>
            <p14:sldId id="826"/>
            <p14:sldId id="8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Bradbury" initials="MB" lastIdx="1" clrIdx="0">
    <p:extLst>
      <p:ext uri="{19B8F6BF-5375-455C-9EA6-DF929625EA0E}">
        <p15:presenceInfo xmlns:p15="http://schemas.microsoft.com/office/powerpoint/2012/main" userId="Melissa Bradbu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72"/>
    <a:srgbClr val="9F46E7"/>
    <a:srgbClr val="E64C56"/>
    <a:srgbClr val="F1A8D0"/>
    <a:srgbClr val="C8D9DE"/>
    <a:srgbClr val="C4DBDC"/>
    <a:srgbClr val="D8E2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4" autoAdjust="0"/>
    <p:restoredTop sz="81498" autoAdjust="0"/>
  </p:normalViewPr>
  <p:slideViewPr>
    <p:cSldViewPr snapToGrid="0" snapToObjects="1">
      <p:cViewPr varScale="1">
        <p:scale>
          <a:sx n="75" d="100"/>
          <a:sy n="75" d="100"/>
        </p:scale>
        <p:origin x="780"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106" d="100"/>
          <a:sy n="106" d="100"/>
        </p:scale>
        <p:origin x="323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ACC068D-EA8E-C142-9AB9-F7C929A874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7F36021-F6C7-2D45-80C9-BD4C657091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AC150D-1572-AD4C-B6B8-3CE4C92CECE6}" type="datetimeFigureOut">
              <a:rPr lang="en-US" smtClean="0"/>
              <a:t>3/18/2019</a:t>
            </a:fld>
            <a:endParaRPr lang="en-US"/>
          </a:p>
        </p:txBody>
      </p:sp>
      <p:sp>
        <p:nvSpPr>
          <p:cNvPr id="4" name="Footer Placeholder 3">
            <a:extLst>
              <a:ext uri="{FF2B5EF4-FFF2-40B4-BE49-F238E27FC236}">
                <a16:creationId xmlns:a16="http://schemas.microsoft.com/office/drawing/2014/main" xmlns="" id="{C4482BC4-669D-5E44-980D-D2D8432D9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937A7C6-E171-E94D-89F4-6548252A83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21F91B-7DA0-C143-A89B-628AC93BFA33}" type="slidenum">
              <a:rPr lang="en-US" smtClean="0"/>
              <a:t>‹#›</a:t>
            </a:fld>
            <a:endParaRPr lang="en-US"/>
          </a:p>
        </p:txBody>
      </p:sp>
    </p:spTree>
    <p:extLst>
      <p:ext uri="{BB962C8B-B14F-4D97-AF65-F5344CB8AC3E}">
        <p14:creationId xmlns:p14="http://schemas.microsoft.com/office/powerpoint/2010/main" val="521516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29B004-40BC-0C4A-B2A7-5E5EC5E14F3A}" type="datetimeFigureOut">
              <a:rPr lang="en-US" smtClean="0"/>
              <a:t>3/18/2019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6CC4F5-8BAE-8444-BCCC-0C2A7C2928B4}" type="slidenum">
              <a:rPr lang="en-US" smtClean="0"/>
              <a:t>‹#›</a:t>
            </a:fld>
            <a:endParaRPr lang="en-US"/>
          </a:p>
        </p:txBody>
      </p:sp>
    </p:spTree>
    <p:extLst>
      <p:ext uri="{BB962C8B-B14F-4D97-AF65-F5344CB8AC3E}">
        <p14:creationId xmlns:p14="http://schemas.microsoft.com/office/powerpoint/2010/main" val="17533423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xioixplanet.com/?ckattempt=2"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5907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Market and Markets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Anytime you want a secure -- but potentially shareable -- record of a transaction, blockchain can be a fit.</a:t>
            </a:r>
          </a:p>
          <a:p>
            <a:r>
              <a:rPr lang="en-US" sz="1200" kern="1200" dirty="0">
                <a:solidFill>
                  <a:schemeClr val="tx1"/>
                </a:solidFill>
                <a:effectLst/>
                <a:latin typeface="+mn-lt"/>
                <a:ea typeface="+mn-ea"/>
                <a:cs typeface="+mn-cs"/>
              </a:rPr>
              <a:t>There are use cases in retail and e-commerce.  Logistics.  Finance.  Healthcare.  Energy.  The list goes on and on.</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those that believe that blockchain could revolutionize the way business is done.  Gartner, for example, estimates that blockchain could create $176 billion dollars of value-add by 2025.  How?  Cost savings, accelerated processes and increased business output.</a:t>
            </a:r>
          </a:p>
          <a:p>
            <a:r>
              <a:rPr lang="en-US" sz="1200" kern="1200" dirty="0">
                <a:solidFill>
                  <a:schemeClr val="tx1"/>
                </a:solidFill>
                <a:effectLst/>
                <a:latin typeface="+mn-lt"/>
                <a:ea typeface="+mn-ea"/>
                <a:cs typeface="+mn-cs"/>
              </a:rPr>
              <a:t> </a:t>
            </a:r>
          </a:p>
          <a:p>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5AD64-6678-DB45-9196-6170E43D8A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736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384175"/>
            <a:ext cx="4600575" cy="2589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00476"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a:ln>
                  <a:noFill/>
                </a:ln>
                <a:solidFill>
                  <a:srgbClr val="58595B"/>
                </a:solidFill>
                <a:effectLst/>
                <a:uLnTx/>
                <a:uFillTx/>
                <a:latin typeface="Calibri"/>
                <a:ea typeface="+mn-ea"/>
                <a:cs typeface="+mn-cs"/>
              </a:rPr>
              <a:pPr marL="0" marR="0" lvl="0" indent="0" algn="r" defTabSz="90047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r" defTabSz="914400" rtl="0" eaLnBrk="1" fontAlgn="auto" latinLnBrk="0" hangingPunct="1">
              <a:lnSpc>
                <a:spcPct val="100000"/>
              </a:lnSpc>
              <a:spcBef>
                <a:spcPts val="0"/>
              </a:spcBef>
              <a:spcAft>
                <a:spcPts val="0"/>
              </a:spcAft>
              <a:buClrTx/>
              <a:buSzTx/>
              <a:buFontTx/>
              <a:buNone/>
              <a:tabLst/>
              <a:defRPr/>
            </a:pPr>
            <a:fld id="{D95F93D8-0725-467F-8444-B63FDC99903C}"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3/18/2019 7:39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259815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377825"/>
            <a:ext cx="4522788" cy="25463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84027"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fld id="{09E4ABC0-413C-408B-A3A9-E9C27CC2243B}" type="datetime8">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3/18/2019 7:39 PM</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F5F5F"/>
                </a:solidFill>
                <a:effectLst/>
                <a:uLnTx/>
                <a:uFillTx/>
                <a:latin typeface="Calibri"/>
                <a:ea typeface="+mn-ea"/>
                <a:cs typeface="+mn-cs"/>
              </a:rPr>
              <a:t>Oracle Corporation.  All rights reserved.   2018</a:t>
            </a:r>
          </a:p>
        </p:txBody>
      </p:sp>
      <p:sp>
        <p:nvSpPr>
          <p:cNvPr id="7" name="Header Placeholder 6"/>
          <p:cNvSpPr>
            <a:spLocks noGrp="1"/>
          </p:cNvSpPr>
          <p:nvPr>
            <p:ph type="hdr" sz="quarter" idx="13"/>
          </p:nvPr>
        </p:nvSpPr>
        <p:spPr>
          <a:xfrm>
            <a:off x="1" y="0"/>
            <a:ext cx="2972421" cy="457358"/>
          </a:xfrm>
          <a:prstGeom prst="rect">
            <a:avLst/>
          </a:prstGeom>
        </p:spPr>
        <p:txBody>
          <a:bodyPr lIns="90059" tIns="45030" rIns="90059" bIns="4503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F5F5F"/>
                </a:solidFill>
                <a:effectLst/>
                <a:uLnTx/>
                <a:uFillTx/>
                <a:latin typeface="Calibri"/>
                <a:ea typeface="+mn-ea"/>
                <a:cs typeface="+mn-cs"/>
              </a:rPr>
              <a:t>The Next Big Things - Amit Zavery - OOW 2018</a:t>
            </a:r>
          </a:p>
        </p:txBody>
      </p:sp>
    </p:spTree>
    <p:extLst>
      <p:ext uri="{BB962C8B-B14F-4D97-AF65-F5344CB8AC3E}">
        <p14:creationId xmlns:p14="http://schemas.microsoft.com/office/powerpoint/2010/main" val="381399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core it consists of Hyperledger Fabric, which is a foundational building block for Oracle Autonomous </a:t>
            </a:r>
            <a:r>
              <a:rPr lang="en-US" dirty="0" err="1"/>
              <a:t>Blockchain</a:t>
            </a:r>
            <a:r>
              <a:rPr lang="en-US" dirty="0"/>
              <a:t> Cloud Platform. It is an open-source software developed by Linux Foundation that provides the core </a:t>
            </a:r>
            <a:r>
              <a:rPr lang="en-US" dirty="0" err="1"/>
              <a:t>blockchain</a:t>
            </a:r>
            <a:r>
              <a:rPr lang="en-US" dirty="0"/>
              <a:t> capabilities of Smart Contracts, Consensus, Privacy, and Distributed Ledger.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Calibri" charset="0"/>
                <a:ea typeface="Calibri" charset="0"/>
                <a:cs typeface="Calibri" charset="0"/>
              </a:rPr>
              <a:t>Data Services provides connectivity to various storage services – Object storage, Kafka, and others (in future).</a:t>
            </a:r>
            <a:endParaRPr kumimoji="0" lang="en-US" sz="2800" b="1" i="0" u="none" strike="noStrike" kern="1200" cap="none" spc="0" normalizeH="0" baseline="0" noProof="0" dirty="0">
              <a:ln>
                <a:noFill/>
              </a:ln>
              <a:solidFill>
                <a:srgbClr val="FFFFFF"/>
              </a:solidFill>
              <a:effectLst/>
              <a:uLnTx/>
              <a:uFillTx/>
              <a:latin typeface="Calibri" charset="0"/>
              <a:ea typeface="Calibri" charset="0"/>
              <a:cs typeface="Calibri"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321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enterprise perspective, we are looking at permission blockchain here we need someone to authorize someone to identify.  Everyone has to be identified to show who is participating on the blockchain and what transactions they are executing.  </a:t>
            </a:r>
          </a:p>
          <a:p>
            <a:endParaRPr lang="en-US" dirty="0"/>
          </a:p>
          <a:p>
            <a:r>
              <a:rPr lang="en-US" dirty="0"/>
              <a:t>&lt;Click1&gt;</a:t>
            </a:r>
          </a:p>
          <a:p>
            <a:r>
              <a:rPr lang="en-US" dirty="0"/>
              <a:t>So, first component of course are the </a:t>
            </a:r>
            <a:r>
              <a:rPr lang="en-US" b="1" dirty="0"/>
              <a:t>peer</a:t>
            </a:r>
            <a:r>
              <a:rPr lang="en-US" dirty="0"/>
              <a:t> </a:t>
            </a:r>
            <a:r>
              <a:rPr lang="en-US" b="1" dirty="0"/>
              <a:t>nodes</a:t>
            </a:r>
            <a:r>
              <a:rPr lang="en-US" dirty="0"/>
              <a:t>.  Nodes represent an organization.  Blockchain is basically a business network that you are creating and there are multiple organizations participating in that.  You can't have just one node in the blockchain network there have to be multiple nodes and these nodes are talking to each other over the network. It could be over the internet could be something else.  So these are the nodes which are representing organization doing most of the work.</a:t>
            </a:r>
          </a:p>
          <a:p>
            <a:endParaRPr lang="en-US" dirty="0"/>
          </a:p>
          <a:p>
            <a:r>
              <a:rPr lang="en-US" dirty="0"/>
              <a:t>&lt;Click2&gt;</a:t>
            </a:r>
          </a:p>
          <a:p>
            <a:r>
              <a:rPr lang="en-US" dirty="0"/>
              <a:t>Of course the blockchain is a </a:t>
            </a:r>
            <a:r>
              <a:rPr lang="en-US" b="1" dirty="0"/>
              <a:t>distributed ledger </a:t>
            </a:r>
            <a:r>
              <a:rPr lang="en-US" dirty="0"/>
              <a:t>technology there has to be a ledger with each of the nodes.   Each node maintains its own ledger -- that's where all the transaction information is stored.</a:t>
            </a:r>
          </a:p>
          <a:p>
            <a:endParaRPr lang="en-US" dirty="0"/>
          </a:p>
          <a:p>
            <a:r>
              <a:rPr lang="en-US" dirty="0"/>
              <a:t>&lt;Click3&gt;</a:t>
            </a:r>
          </a:p>
          <a:p>
            <a:r>
              <a:rPr lang="en-US" dirty="0"/>
              <a:t>How this information is stored is through a </a:t>
            </a:r>
            <a:r>
              <a:rPr lang="en-US" b="1" dirty="0"/>
              <a:t>smart contract</a:t>
            </a:r>
            <a:r>
              <a:rPr lang="en-US" dirty="0"/>
              <a:t>. A smart contract is the piece of business logic that is executed on these nodes and it looks at the world state and based on that it updates the ledger.</a:t>
            </a:r>
          </a:p>
          <a:p>
            <a:endParaRPr lang="en-US" dirty="0"/>
          </a:p>
          <a:p>
            <a:r>
              <a:rPr lang="en-US" dirty="0"/>
              <a:t>&lt;Click4&gt;</a:t>
            </a:r>
          </a:p>
          <a:p>
            <a:r>
              <a:rPr lang="en-US" sz="1200" b="1" i="0" kern="1200" dirty="0">
                <a:solidFill>
                  <a:schemeClr val="tx1"/>
                </a:solidFill>
                <a:effectLst/>
                <a:latin typeface="+mn-lt"/>
                <a:ea typeface="+mn-ea"/>
                <a:cs typeface="+mn-cs"/>
              </a:rPr>
              <a:t>Ordering service </a:t>
            </a:r>
            <a:r>
              <a:rPr lang="en-US" sz="1200" b="0" i="0" kern="1200" dirty="0">
                <a:solidFill>
                  <a:schemeClr val="tx1"/>
                </a:solidFill>
                <a:effectLst/>
                <a:latin typeface="+mn-lt"/>
                <a:ea typeface="+mn-ea"/>
                <a:cs typeface="+mn-cs"/>
              </a:rPr>
              <a:t>is the centralized point of trust in a decentralized network. </a:t>
            </a:r>
            <a:r>
              <a:rPr lang="en-US" dirty="0"/>
              <a:t>Ordering service helps to construct and maintain ledgers as a totally ordered </a:t>
            </a:r>
            <a:r>
              <a:rPr lang="en-US" dirty="0" err="1"/>
              <a:t>hashchain</a:t>
            </a:r>
            <a:r>
              <a:rPr lang="en-US" dirty="0"/>
              <a:t> of blocks of transactions that provides a verifiable history of state changes. </a:t>
            </a:r>
            <a:endParaRPr lang="en-US" sz="1200" b="0" i="0" kern="1200" dirty="0">
              <a:solidFill>
                <a:schemeClr val="tx1"/>
              </a:solidFill>
              <a:effectLst/>
              <a:latin typeface="+mn-lt"/>
              <a:ea typeface="+mn-ea"/>
              <a:cs typeface="+mn-cs"/>
            </a:endParaRPr>
          </a:p>
          <a:p>
            <a:endParaRPr lang="en-US" dirty="0"/>
          </a:p>
          <a:p>
            <a:r>
              <a:rPr lang="en-US" dirty="0"/>
              <a:t>&lt;Click5&gt;</a:t>
            </a:r>
          </a:p>
          <a:p>
            <a:r>
              <a:rPr lang="en-US" dirty="0"/>
              <a:t>This is a permission block chain.  For permission blockchain there has to be some sort of </a:t>
            </a:r>
            <a:r>
              <a:rPr lang="en-US" b="1" dirty="0"/>
              <a:t>membership services</a:t>
            </a:r>
            <a:r>
              <a:rPr lang="en-US" dirty="0"/>
              <a:t> and entity services which can say only these people are authorized to participate in this blockchain network.  Not anyone can do a transaction -- anonymity is a feature of Bitcoin that's how Bitcoin came up because you don't want to be identified when you are doing transaction over the Bitcoin which you can be anonymous. But on this permission blockchain you have to be identified that's and there has to be a </a:t>
            </a:r>
            <a:r>
              <a:rPr lang="en-US" b="1" dirty="0"/>
              <a:t>membership service</a:t>
            </a:r>
            <a:r>
              <a:rPr lang="en-US" dirty="0"/>
              <a:t> there.</a:t>
            </a:r>
          </a:p>
          <a:p>
            <a:endParaRPr lang="en-US" dirty="0"/>
          </a:p>
          <a:p>
            <a:r>
              <a:rPr lang="en-US" dirty="0"/>
              <a:t>&lt;Click6&gt;</a:t>
            </a:r>
          </a:p>
          <a:p>
            <a:r>
              <a:rPr lang="en-US" dirty="0"/>
              <a:t>In our service we have a </a:t>
            </a:r>
            <a:r>
              <a:rPr lang="en-US" b="1" dirty="0"/>
              <a:t>REST proxy </a:t>
            </a:r>
            <a:r>
              <a:rPr lang="en-US" dirty="0"/>
              <a:t>to serve up APIs from the platform for applications. Using REST APIs reduces the programming complexity considerably compared to using Hyperledger Fabric SDKs directly. </a:t>
            </a:r>
          </a:p>
          <a:p>
            <a:endParaRPr lang="en-US" dirty="0"/>
          </a:p>
          <a:p>
            <a:r>
              <a:rPr lang="en-US" dirty="0"/>
              <a:t>&lt;Click7&gt;</a:t>
            </a:r>
          </a:p>
          <a:p>
            <a:r>
              <a:rPr lang="en-US" dirty="0"/>
              <a:t>Then if we have so many components you need some sort of </a:t>
            </a:r>
            <a:r>
              <a:rPr lang="en-US" b="1" dirty="0"/>
              <a:t>admin console </a:t>
            </a:r>
            <a:r>
              <a:rPr lang="en-US" dirty="0"/>
              <a:t>– some sort of monitoring tool that using which you can monitor your network.  You update your network to the administration tasks</a:t>
            </a:r>
          </a:p>
          <a:p>
            <a:r>
              <a:rPr lang="en-US" dirty="0"/>
              <a:t>and so on so there has to be an administration console.</a:t>
            </a:r>
          </a:p>
          <a:p>
            <a:endParaRPr lang="en-US" dirty="0"/>
          </a:p>
          <a:p>
            <a:r>
              <a:rPr lang="en-US" dirty="0"/>
              <a:t>&lt;Click8&gt;</a:t>
            </a:r>
          </a:p>
          <a:p>
            <a:r>
              <a:rPr lang="en-US" dirty="0"/>
              <a:t>Last but not least, you have to have the </a:t>
            </a:r>
            <a:r>
              <a:rPr lang="en-US" b="1" dirty="0"/>
              <a:t>end-user applications </a:t>
            </a:r>
            <a:r>
              <a:rPr lang="en-US" dirty="0"/>
              <a:t>which are talking into the blockchain network so these applications can use that various API is to invoke the smart contract which will start a transaction on the blockchain network.  </a:t>
            </a:r>
          </a:p>
          <a:p>
            <a:endParaRPr lang="en-US" dirty="0"/>
          </a:p>
          <a:p>
            <a:r>
              <a:rPr lang="en-US" dirty="0"/>
              <a:t>This is what a blockchain network component would look like in any platform.</a:t>
            </a:r>
          </a:p>
          <a:p>
            <a:endParaRPr lang="en-US" dirty="0"/>
          </a:p>
          <a:p>
            <a:r>
              <a:rPr lang="en-US" dirty="0"/>
              <a:t>&lt;Click9&gt;</a:t>
            </a:r>
          </a:p>
          <a:p>
            <a:r>
              <a:rPr lang="en-US" dirty="0"/>
              <a:t>All these capabilities are offered as a fully managed PaaS Cloud Service that is managed by Oracle.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2C4F2-9D82-584A-B6F4-96AC9E178A7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568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Clr>
                <a:schemeClr val="tx1"/>
              </a:buClr>
            </a:pPr>
            <a:r>
              <a:rPr lang="en-US" sz="1200" dirty="0">
                <a:solidFill>
                  <a:schemeClr val="accent1"/>
                </a:solidFill>
              </a:rPr>
              <a:t>Pre-assembled</a:t>
            </a:r>
            <a:r>
              <a:rPr lang="en-US" sz="1200" dirty="0"/>
              <a:t> - </a:t>
            </a:r>
            <a:r>
              <a:rPr lang="en-US" sz="1200" dirty="0">
                <a:solidFill>
                  <a:schemeClr val="bg2">
                    <a:lumMod val="10000"/>
                  </a:schemeClr>
                </a:solidFill>
              </a:rPr>
              <a:t>Auto-provisioned HLF components, REST proxy and ops. console with built-in identity management, object store and other infrastructure, reducing cost &amp; setup time from weeks to minutes</a:t>
            </a:r>
          </a:p>
          <a:p>
            <a:pPr>
              <a:buClr>
                <a:schemeClr val="tx1"/>
              </a:buClr>
            </a:pPr>
            <a:r>
              <a:rPr lang="en-US" sz="1200" dirty="0">
                <a:solidFill>
                  <a:schemeClr val="accent1"/>
                </a:solidFill>
              </a:rPr>
              <a:t>Open </a:t>
            </a:r>
            <a:r>
              <a:rPr lang="en-US" sz="1200" dirty="0">
                <a:solidFill>
                  <a:schemeClr val="bg2">
                    <a:lumMod val="10000"/>
                  </a:schemeClr>
                </a:solidFill>
              </a:rPr>
              <a:t>-</a:t>
            </a:r>
            <a:r>
              <a:rPr lang="en-US" sz="1200" dirty="0">
                <a:solidFill>
                  <a:schemeClr val="accent1"/>
                </a:solidFill>
              </a:rPr>
              <a:t> </a:t>
            </a:r>
            <a:r>
              <a:rPr lang="en-US" sz="1200" dirty="0">
                <a:solidFill>
                  <a:schemeClr val="bg2">
                    <a:lumMod val="10000"/>
                  </a:schemeClr>
                </a:solidFill>
              </a:rPr>
              <a:t>Built on </a:t>
            </a:r>
            <a:r>
              <a:rPr lang="en-US" sz="1200" dirty="0" err="1">
                <a:solidFill>
                  <a:schemeClr val="bg2">
                    <a:lumMod val="10000"/>
                  </a:schemeClr>
                </a:solidFill>
              </a:rPr>
              <a:t>Hyperledger</a:t>
            </a:r>
            <a:r>
              <a:rPr lang="en-US" sz="1200" dirty="0">
                <a:solidFill>
                  <a:schemeClr val="bg2">
                    <a:lumMod val="10000"/>
                  </a:schemeClr>
                </a:solidFill>
              </a:rPr>
              <a:t> Fabric, an open-source project governed by Linux foundation, interoperable with non-Oracle versions accessible from cloud and on-premises applications via Rest APIs and Fabric SDKs</a:t>
            </a:r>
          </a:p>
          <a:p>
            <a:pPr lvl="0">
              <a:buClr>
                <a:schemeClr val="tx1"/>
              </a:buClr>
            </a:pPr>
            <a:r>
              <a:rPr lang="en-US" sz="1200" dirty="0">
                <a:solidFill>
                  <a:schemeClr val="accent1"/>
                </a:solidFill>
              </a:rPr>
              <a:t>Plug and play</a:t>
            </a:r>
            <a:r>
              <a:rPr lang="en-US" sz="1200" dirty="0"/>
              <a:t> </a:t>
            </a:r>
            <a:r>
              <a:rPr lang="en-US" sz="1200" dirty="0">
                <a:solidFill>
                  <a:schemeClr val="accent1"/>
                </a:solidFill>
              </a:rPr>
              <a:t>integrations </a:t>
            </a:r>
            <a:r>
              <a:rPr lang="en-US" sz="1200" dirty="0"/>
              <a:t>- </a:t>
            </a:r>
            <a:r>
              <a:rPr lang="en-US" sz="1200" dirty="0">
                <a:solidFill>
                  <a:schemeClr val="bg2">
                    <a:lumMod val="10000"/>
                  </a:schemeClr>
                </a:solidFill>
              </a:rPr>
              <a:t>with Oracle and 3rd party apps for faster integration with diverse systems of record, improving time to market by months </a:t>
            </a:r>
          </a:p>
          <a:p>
            <a:pPr>
              <a:buClr>
                <a:schemeClr val="tx1"/>
              </a:buClr>
            </a:pPr>
            <a:r>
              <a:rPr lang="en-US" sz="1200" dirty="0">
                <a:solidFill>
                  <a:schemeClr val="accent1"/>
                </a:solidFill>
              </a:rPr>
              <a:t>Enterprise-grade</a:t>
            </a:r>
            <a:r>
              <a:rPr lang="en-US" sz="1200" dirty="0"/>
              <a:t> - </a:t>
            </a:r>
            <a:r>
              <a:rPr lang="en-US" sz="1200" dirty="0">
                <a:solidFill>
                  <a:schemeClr val="bg2">
                    <a:lumMod val="10000"/>
                  </a:schemeClr>
                </a:solidFill>
              </a:rPr>
              <a:t>The only enterprise-grade managed service with 99.95% SLA with enhanced security, built-in HA and continuous ledger backups for multi-datacenter DR</a:t>
            </a:r>
            <a:endParaRPr lang="en-US" sz="1200" dirty="0">
              <a:solidFill>
                <a:schemeClr val="accent1"/>
              </a:solidFill>
            </a:endParaRPr>
          </a:p>
          <a:p>
            <a:pPr>
              <a:buClr>
                <a:schemeClr val="tx1"/>
              </a:buClr>
            </a:pPr>
            <a:r>
              <a:rPr lang="en-US" sz="1200" dirty="0">
                <a:solidFill>
                  <a:schemeClr val="accent1"/>
                </a:solidFill>
              </a:rPr>
              <a:t>Autonomous </a:t>
            </a:r>
            <a:r>
              <a:rPr lang="en-US" sz="1200" dirty="0"/>
              <a:t>- </a:t>
            </a:r>
            <a:r>
              <a:rPr lang="en-US" sz="1200" dirty="0">
                <a:solidFill>
                  <a:schemeClr val="bg2">
                    <a:lumMod val="10000"/>
                  </a:schemeClr>
                </a:solidFill>
              </a:rPr>
              <a:t>Industry’s 1st &amp; only autonomous blockchain cloud platform to simplify operations and enable customers to focus on applications with Oracle managed service lifecycle &amp; automated recovery</a:t>
            </a:r>
          </a:p>
          <a:p>
            <a:pPr>
              <a:buClr>
                <a:schemeClr val="tx1"/>
              </a:buClr>
            </a:pPr>
            <a:r>
              <a:rPr lang="en-US" sz="1200" dirty="0">
                <a:solidFill>
                  <a:schemeClr val="accent1"/>
                </a:solidFill>
              </a:rPr>
              <a:t>Expertise and Experience </a:t>
            </a:r>
            <a:r>
              <a:rPr lang="en-US" sz="1200" dirty="0">
                <a:solidFill>
                  <a:schemeClr val="bg2">
                    <a:lumMod val="10000"/>
                  </a:schemeClr>
                </a:solidFill>
              </a:rPr>
              <a:t>- Working with customers in many industries to implement blockchain solutions leveraging  our decades of industry experience &amp; partner ecosystem trained on Oracle blockchain</a:t>
            </a:r>
          </a:p>
          <a:p>
            <a:pPr>
              <a:buClr>
                <a:schemeClr val="tx1"/>
              </a:buClr>
            </a:pPr>
            <a:endParaRPr lang="en-US" sz="1200" dirty="0">
              <a:solidFill>
                <a:schemeClr val="bg2">
                  <a:lumMod val="10000"/>
                </a:schemeClr>
              </a:solidFill>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AC3885-EFF3-FA4F-9315-64475E1F082C}"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941723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hape 164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4" name="Shape 1644"/>
          <p:cNvSpPr>
            <a:spLocks noGrp="1"/>
          </p:cNvSpPr>
          <p:nvPr>
            <p:ph type="body" sz="quarter" idx="1"/>
          </p:nvPr>
        </p:nvSpPr>
        <p:spPr>
          <a:xfrm>
            <a:off x="381000" y="4400550"/>
            <a:ext cx="5791200" cy="3600450"/>
          </a:xfrm>
          <a:prstGeom prst="rect">
            <a:avLst/>
          </a:prstGeom>
        </p:spPr>
        <p:txBody>
          <a:bodyPr>
            <a:normAutofit/>
          </a:bodyPr>
          <a:lstStyle/>
          <a:p>
            <a:pPr marL="173736" lvl="1" indent="-173736">
              <a:lnSpc>
                <a:spcPct val="110000"/>
              </a:lnSpc>
              <a:spcBef>
                <a:spcPts val="600"/>
              </a:spcBef>
              <a:spcAft>
                <a:spcPts val="300"/>
              </a:spcAft>
            </a:pPr>
            <a:r>
              <a:rPr lang="en-US" sz="1100" kern="1200" baseline="0" dirty="0">
                <a:solidFill>
                  <a:srgbClr val="000000"/>
                </a:solidFill>
                <a:effectLst/>
                <a:latin typeface="+mn-lt"/>
                <a:ea typeface="+mn-ea"/>
                <a:cs typeface="+mn-cs"/>
              </a:rPr>
              <a:t>GE needed to optimize the flow of information across engineering, supply chain, manufacturing, and services to c</a:t>
            </a:r>
            <a:r>
              <a:rPr lang="en-US" sz="1100" kern="1200" dirty="0">
                <a:solidFill>
                  <a:srgbClr val="000000"/>
                </a:solidFill>
                <a:effectLst/>
                <a:latin typeface="+mn-lt"/>
                <a:ea typeface="+mn-ea"/>
                <a:cs typeface="+mn-cs"/>
              </a:rPr>
              <a:t>onnect machines, intelligence, and people</a:t>
            </a:r>
            <a:r>
              <a:rPr lang="en-US" sz="1100" kern="1200" baseline="0" dirty="0">
                <a:solidFill>
                  <a:srgbClr val="000000"/>
                </a:solidFill>
                <a:effectLst/>
                <a:latin typeface="+mn-lt"/>
                <a:ea typeface="+mn-ea"/>
                <a:cs typeface="+mn-cs"/>
              </a:rPr>
              <a:t>.</a:t>
            </a:r>
          </a:p>
          <a:p>
            <a:pPr marL="173736" lvl="1" indent="-173736">
              <a:lnSpc>
                <a:spcPct val="110000"/>
              </a:lnSpc>
              <a:spcBef>
                <a:spcPts val="600"/>
              </a:spcBef>
              <a:spcAft>
                <a:spcPts val="300"/>
              </a:spcAft>
            </a:pPr>
            <a:r>
              <a:rPr lang="en-US" sz="1100" kern="1200" dirty="0">
                <a:solidFill>
                  <a:srgbClr val="000000"/>
                </a:solidFill>
                <a:effectLst/>
                <a:latin typeface="+mn-lt"/>
                <a:ea typeface="+mn-ea"/>
                <a:cs typeface="+mn-cs"/>
              </a:rPr>
              <a:t>They selected Oracle ERP Cloud</a:t>
            </a:r>
            <a:r>
              <a:rPr lang="en-US" sz="1100" kern="1200" baseline="0" dirty="0">
                <a:solidFill>
                  <a:srgbClr val="000000"/>
                </a:solidFill>
                <a:effectLst/>
                <a:latin typeface="+mn-lt"/>
                <a:ea typeface="+mn-ea"/>
                <a:cs typeface="+mn-cs"/>
              </a:rPr>
              <a:t> to consolidate 200 ERPs to 40 to automate business processes and to accelerate insight. </a:t>
            </a:r>
          </a:p>
          <a:p>
            <a:pPr marL="173736" lvl="1" indent="-173736">
              <a:lnSpc>
                <a:spcPct val="110000"/>
              </a:lnSpc>
              <a:spcBef>
                <a:spcPts val="600"/>
              </a:spcBef>
              <a:spcAft>
                <a:spcPts val="300"/>
              </a:spcAft>
            </a:pPr>
            <a:r>
              <a:rPr lang="en-US" sz="1100" kern="1200" baseline="0" dirty="0">
                <a:solidFill>
                  <a:srgbClr val="000000"/>
                </a:solidFill>
                <a:effectLst/>
                <a:latin typeface="+mn-lt"/>
                <a:ea typeface="+mn-ea"/>
                <a:cs typeface="+mn-cs"/>
              </a:rPr>
              <a:t>They also selected Oracle Integration Cloud as the integration platform to automate over 100 ERP integrations in less than 40 weeks. </a:t>
            </a:r>
          </a:p>
          <a:p>
            <a:pPr marL="173736" lvl="1" indent="-173736">
              <a:lnSpc>
                <a:spcPct val="110000"/>
              </a:lnSpc>
              <a:spcBef>
                <a:spcPts val="600"/>
              </a:spcBef>
              <a:spcAft>
                <a:spcPts val="300"/>
              </a:spcAft>
            </a:pPr>
            <a:r>
              <a:rPr lang="en-US" sz="1100" kern="1200" baseline="0" dirty="0">
                <a:solidFill>
                  <a:srgbClr val="000000"/>
                </a:solidFill>
                <a:effectLst/>
                <a:latin typeface="+mn-lt"/>
                <a:ea typeface="+mn-ea"/>
                <a:cs typeface="+mn-cs"/>
              </a:rPr>
              <a:t>That is half of the development time that as on-premises and at less cost and risk.</a:t>
            </a:r>
          </a:p>
          <a:p>
            <a:pPr marL="173736" lvl="1" indent="-173736">
              <a:lnSpc>
                <a:spcPct val="110000"/>
              </a:lnSpc>
              <a:spcBef>
                <a:spcPts val="600"/>
              </a:spcBef>
              <a:spcAft>
                <a:spcPts val="300"/>
              </a:spcAft>
            </a:pPr>
            <a:r>
              <a:rPr lang="en-US" sz="1100" b="0" kern="1200" dirty="0">
                <a:solidFill>
                  <a:srgbClr val="000000"/>
                </a:solidFill>
                <a:latin typeface="+mn-lt"/>
                <a:ea typeface="+mn-ea"/>
                <a:cs typeface="+mn-cs"/>
              </a:rPr>
              <a:t>GE plans</a:t>
            </a:r>
            <a:r>
              <a:rPr lang="en-US" sz="1100" b="0" kern="1200" baseline="0" dirty="0">
                <a:solidFill>
                  <a:srgbClr val="000000"/>
                </a:solidFill>
                <a:latin typeface="+mn-lt"/>
                <a:ea typeface="+mn-ea"/>
                <a:cs typeface="+mn-cs"/>
              </a:rPr>
              <a:t> t</a:t>
            </a:r>
            <a:r>
              <a:rPr lang="en-US" sz="1100" b="0" kern="1200" dirty="0">
                <a:solidFill>
                  <a:srgbClr val="000000"/>
                </a:solidFill>
                <a:latin typeface="+mn-lt"/>
                <a:ea typeface="+mn-ea"/>
                <a:cs typeface="+mn-cs"/>
              </a:rPr>
              <a:t>o move 70% of the software it runs in house today to the cloud by 2020</a:t>
            </a:r>
            <a:endParaRPr lang="en-US" sz="1100" kern="1200" baseline="0" dirty="0">
              <a:solidFill>
                <a:srgbClr val="000000"/>
              </a:solidFill>
              <a:effectLst/>
              <a:latin typeface="+mn-lt"/>
              <a:ea typeface="+mn-ea"/>
              <a:cs typeface="+mn-cs"/>
            </a:endParaRPr>
          </a:p>
          <a:p>
            <a:pPr marL="171450" indent="-171450">
              <a:lnSpc>
                <a:spcPct val="150000"/>
              </a:lnSpc>
              <a:buClrTx/>
              <a:buFont typeface="Arial" panose="020B0604020202020204" pitchFamily="34" charset="0"/>
              <a:buChar char="•"/>
              <a:defRPr/>
            </a:pPr>
            <a:endParaRPr lang="en-US" sz="2800" dirty="0">
              <a:solidFill>
                <a:schemeClr val="tx1">
                  <a:lumMod val="50000"/>
                </a:schemeClr>
              </a:solidFill>
            </a:endParaRPr>
          </a:p>
        </p:txBody>
      </p:sp>
    </p:spTree>
    <p:extLst>
      <p:ext uri="{BB962C8B-B14F-4D97-AF65-F5344CB8AC3E}">
        <p14:creationId xmlns:p14="http://schemas.microsoft.com/office/powerpoint/2010/main" val="921300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hape 164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4" name="Shape 1644"/>
          <p:cNvSpPr>
            <a:spLocks noGrp="1"/>
          </p:cNvSpPr>
          <p:nvPr>
            <p:ph type="body" sz="quarter" idx="1"/>
          </p:nvPr>
        </p:nvSpPr>
        <p:spPr>
          <a:xfrm>
            <a:off x="381000" y="4400550"/>
            <a:ext cx="6096000" cy="3600450"/>
          </a:xfrm>
          <a:prstGeom prst="rect">
            <a:avLst/>
          </a:prstGeom>
        </p:spPr>
        <p:txBody>
          <a:bodyPr>
            <a:normAutofit/>
          </a:bodyPr>
          <a:lstStyle/>
          <a:p>
            <a:r>
              <a:rPr lang="en-US" sz="1100" i="1" dirty="0"/>
              <a:t>(with Oracle NetSuite)</a:t>
            </a:r>
          </a:p>
          <a:p>
            <a:endParaRPr lang="en-US" sz="1100" dirty="0"/>
          </a:p>
          <a:p>
            <a:r>
              <a:rPr lang="en-US" sz="1100" dirty="0"/>
              <a:t>Watch On-demand webinar: http://www.netsuite.com/portal/email/Webinar_Horiz_BlockchainPt4OnDemand_EM_0518_Blog.html</a:t>
            </a:r>
          </a:p>
          <a:p>
            <a:endParaRPr lang="en-US" sz="1100" dirty="0"/>
          </a:p>
          <a:p>
            <a:r>
              <a:rPr lang="en-US" sz="1100" kern="1200" dirty="0">
                <a:solidFill>
                  <a:schemeClr val="tx1"/>
                </a:solidFill>
                <a:effectLst/>
                <a:latin typeface="+mn-lt"/>
                <a:ea typeface="+mn-ea"/>
                <a:cs typeface="+mn-cs"/>
              </a:rPr>
              <a:t>While most businesses are still mulling over the implications of blockchain, some, like NetSuite customer Solar Site Design, are diving in head first.</a:t>
            </a:r>
            <a:r>
              <a:rPr lang="en-US" sz="1100" dirty="0">
                <a:effectLst/>
              </a:rPr>
              <a:t> </a:t>
            </a:r>
            <a:r>
              <a:rPr lang="en-US" sz="1100" kern="1200" dirty="0">
                <a:solidFill>
                  <a:schemeClr val="tx1"/>
                </a:solidFill>
                <a:effectLst/>
                <a:latin typeface="+mn-lt"/>
                <a:ea typeface="+mn-ea"/>
                <a:cs typeface="+mn-cs"/>
              </a:rPr>
              <a:t>Needing a distributed ledger (blockchain) to help them achieve scale, SSD co-founded the Energy Blockchain Network (EBN) in 2017, building on NetSuite and Oracle Blockchain Cloud Solutions.</a:t>
            </a:r>
            <a:r>
              <a:rPr lang="en-US" sz="1100" dirty="0">
                <a:effectLst/>
              </a:rPr>
              <a:t> </a:t>
            </a:r>
            <a:r>
              <a:rPr lang="en-US" sz="1100" kern="1200" dirty="0">
                <a:solidFill>
                  <a:schemeClr val="tx1"/>
                </a:solidFill>
                <a:effectLst/>
                <a:latin typeface="+mn-lt"/>
                <a:ea typeface="+mn-ea"/>
                <a:cs typeface="+mn-cs"/>
              </a:rPr>
              <a:t>Join this webinar for exclusive insights with the CEO of Solar Site Design, Jason </a:t>
            </a:r>
            <a:r>
              <a:rPr lang="en-US" sz="1100" kern="1200" dirty="0" err="1">
                <a:solidFill>
                  <a:schemeClr val="tx1"/>
                </a:solidFill>
                <a:effectLst/>
                <a:latin typeface="+mn-lt"/>
                <a:ea typeface="+mn-ea"/>
                <a:cs typeface="+mn-cs"/>
              </a:rPr>
              <a:t>Loyet</a:t>
            </a:r>
            <a:r>
              <a:rPr lang="en-US" sz="1100" kern="1200" dirty="0">
                <a:solidFill>
                  <a:schemeClr val="tx1"/>
                </a:solidFill>
                <a:effectLst/>
                <a:latin typeface="+mn-lt"/>
                <a:ea typeface="+mn-ea"/>
                <a:cs typeface="+mn-cs"/>
              </a:rPr>
              <a:t> and Co-founder of EBN, Nathaniel Enders on how they successfully developed and implemented a blockchain solution for their business. During this session, you’ll see a high-level demo of their use case and learn tips for your own exploration</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mn-lt"/>
                <a:ea typeface="+mn-ea"/>
                <a:cs typeface="+mn-cs"/>
              </a:rPr>
              <a:t>Business Need: </a:t>
            </a:r>
            <a:r>
              <a:rPr lang="en-US" sz="1100" dirty="0"/>
              <a:t>A better system to track, tokenize and automate solar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Solution Implemented: </a:t>
            </a:r>
            <a:r>
              <a:rPr lang="en-US" sz="1100" dirty="0">
                <a:solidFill>
                  <a:srgbClr val="FFFFFF"/>
                </a:solidFill>
                <a:latin typeface="+mn-lt"/>
              </a:rPr>
              <a:t>Blockchain solution that can track who in the network gets rewarded</a:t>
            </a:r>
            <a:br>
              <a:rPr lang="en-US" sz="1100" dirty="0">
                <a:solidFill>
                  <a:srgbClr val="FFFFFF"/>
                </a:solidFill>
                <a:latin typeface="+mn-lt"/>
              </a:rPr>
            </a:br>
            <a:r>
              <a:rPr lang="en-US" sz="1100" b="1" dirty="0">
                <a:solidFill>
                  <a:srgbClr val="FFFFFF"/>
                </a:solidFill>
                <a:latin typeface="+mn-lt"/>
              </a:rPr>
              <a:t>Solution: </a:t>
            </a:r>
            <a:r>
              <a:rPr lang="en-US" sz="1100" dirty="0">
                <a:solidFill>
                  <a:srgbClr val="FFFFFF"/>
                </a:solidFill>
                <a:latin typeface="+mn-lt"/>
              </a:rPr>
              <a:t>Oracle Blockchain integrated with SSD’s </a:t>
            </a:r>
            <a:r>
              <a:rPr lang="en-US" sz="1100" dirty="0" err="1">
                <a:solidFill>
                  <a:srgbClr val="FFFFFF"/>
                </a:solidFill>
                <a:latin typeface="+mn-lt"/>
              </a:rPr>
              <a:t>Netsuite</a:t>
            </a:r>
            <a:r>
              <a:rPr lang="en-US" sz="1100" dirty="0">
                <a:solidFill>
                  <a:srgbClr val="FFFFFF"/>
                </a:solidFill>
                <a:latin typeface="+mn-lt"/>
              </a:rPr>
              <a:t> installation and custom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FFFFFF"/>
                </a:solidFill>
                <a:latin typeface="+mn-lt"/>
              </a:rPr>
              <a:t>Results: </a:t>
            </a:r>
            <a:r>
              <a:rPr lang="en-US" sz="1100" dirty="0">
                <a:solidFill>
                  <a:srgbClr val="FFFFFF"/>
                </a:solidFill>
                <a:latin typeface="+mn-lt"/>
              </a:rPr>
              <a:t>Order of magnitude increase in the velocity of their “lead to cash” ERP process with Oracle Blockchain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FFFFFF"/>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4097098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90000"/>
              </a:lnSpc>
            </a:pPr>
            <a:r>
              <a:rPr lang="en-US" sz="2399" b="1" dirty="0">
                <a:solidFill>
                  <a:srgbClr val="FF0000"/>
                </a:solidFill>
              </a:rPr>
              <a:t>Drive Innovation</a:t>
            </a:r>
          </a:p>
          <a:p>
            <a:pPr>
              <a:lnSpc>
                <a:spcPct val="90000"/>
              </a:lnSpc>
            </a:pPr>
            <a:endParaRPr lang="en-US" sz="1600" b="1" dirty="0">
              <a:solidFill>
                <a:srgbClr val="FF0000"/>
              </a:solidFill>
            </a:endParaRPr>
          </a:p>
          <a:p>
            <a:pPr marL="285664" indent="-285664">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Enable </a:t>
            </a:r>
            <a:r>
              <a:rPr lang="en-US" sz="1200" dirty="0">
                <a:solidFill>
                  <a:srgbClr val="505B64"/>
                </a:solidFill>
                <a:latin typeface="Calibri" charset="0"/>
                <a:ea typeface="ＭＳ Ｐゴシック" charset="0"/>
                <a:cs typeface="Arial" charset="0"/>
              </a:rPr>
              <a:t>new business models and revenue streams by securely extending your business processes and rapidly experimenting on Oracle’s preassembled blockchain platform</a:t>
            </a:r>
          </a:p>
          <a:p>
            <a:pPr>
              <a:lnSpc>
                <a:spcPct val="90000"/>
              </a:lnSpc>
            </a:pPr>
            <a:endParaRPr lang="en-US" sz="1200" dirty="0">
              <a:solidFill>
                <a:srgbClr val="505B64"/>
              </a:solidFill>
              <a:latin typeface="Calibri" charset="0"/>
              <a:ea typeface="ＭＳ Ｐゴシック" charset="0"/>
              <a:cs typeface="Arial" charset="0"/>
            </a:endParaRPr>
          </a:p>
          <a:p>
            <a:pPr marL="285664" indent="-285664">
              <a:lnSpc>
                <a:spcPct val="90000"/>
              </a:lnSpc>
              <a:buFont typeface="Arial" panose="020B0604020202020204" pitchFamily="34" charset="0"/>
              <a:buChar char="•"/>
            </a:pPr>
            <a:r>
              <a:rPr lang="en-US" sz="1200" b="1" dirty="0"/>
              <a:t>Transform </a:t>
            </a:r>
            <a:r>
              <a:rPr lang="en-US" sz="1200" dirty="0"/>
              <a:t>your business networks by rapidly on-boarding network participants on the Oracle’s enterprise-grade blockchain platform and securely automating consensus </a:t>
            </a:r>
          </a:p>
          <a:p>
            <a:pPr>
              <a:lnSpc>
                <a:spcPct val="90000"/>
              </a:lnSpc>
            </a:pPr>
            <a:endParaRPr lang="en-US" sz="1400" dirty="0">
              <a:solidFill>
                <a:srgbClr val="000000"/>
              </a:solidFill>
              <a:latin typeface="Calibri" charset="0"/>
              <a:ea typeface="ＭＳ Ｐゴシック" charset="0"/>
              <a:cs typeface="Arial" charset="0"/>
            </a:endParaRPr>
          </a:p>
          <a:p>
            <a:pPr marL="285664" indent="-285664">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Improve</a:t>
            </a:r>
            <a:r>
              <a:rPr lang="en-US" sz="1200" dirty="0">
                <a:solidFill>
                  <a:srgbClr val="505B64"/>
                </a:solidFill>
                <a:latin typeface="Calibri" charset="0"/>
                <a:ea typeface="ＭＳ Ｐゴシック" charset="0"/>
                <a:cs typeface="Arial" charset="0"/>
              </a:rPr>
              <a:t> traceability and visibility across your ecosystem through Oracle’s plug-and-play integration adapters and increased developer productivity </a:t>
            </a:r>
            <a:endParaRPr lang="en-US" sz="1600" dirty="0"/>
          </a:p>
          <a:p>
            <a:endParaRPr lang="en-US" dirty="0"/>
          </a:p>
          <a:p>
            <a:pPr algn="ctr">
              <a:lnSpc>
                <a:spcPct val="90000"/>
              </a:lnSpc>
            </a:pPr>
            <a:r>
              <a:rPr lang="en-US" sz="2399" b="1" dirty="0">
                <a:solidFill>
                  <a:srgbClr val="FF0000"/>
                </a:solidFill>
              </a:rPr>
              <a:t>Accelerate Business</a:t>
            </a:r>
          </a:p>
          <a:p>
            <a:pPr>
              <a:lnSpc>
                <a:spcPct val="90000"/>
              </a:lnSpc>
            </a:pPr>
            <a:endParaRPr lang="en-US" sz="1600" b="1" dirty="0">
              <a:solidFill>
                <a:srgbClr val="505B64"/>
              </a:solidFill>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Rapidly </a:t>
            </a:r>
            <a:r>
              <a:rPr lang="en-US" sz="1200" dirty="0">
                <a:solidFill>
                  <a:srgbClr val="505B64"/>
                </a:solidFill>
                <a:latin typeface="Calibri" charset="0"/>
                <a:ea typeface="ＭＳ Ｐゴシック" charset="0"/>
                <a:cs typeface="Arial" charset="0"/>
              </a:rPr>
              <a:t>automate multiparty business processes to quickly and efficiently drive new business through plug and play integration across diverse systems of record</a:t>
            </a:r>
          </a:p>
          <a:p>
            <a:pPr marL="285664" indent="-285664">
              <a:lnSpc>
                <a:spcPct val="90000"/>
              </a:lnSpc>
              <a:buFont typeface="Arial" panose="020B0604020202020204" pitchFamily="34" charset="0"/>
              <a:buChar char="•"/>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Quickly scale business globally </a:t>
            </a:r>
            <a:r>
              <a:rPr lang="en-US" sz="1200" dirty="0">
                <a:solidFill>
                  <a:srgbClr val="505B64"/>
                </a:solidFill>
                <a:latin typeface="Calibri" charset="0"/>
                <a:ea typeface="ＭＳ Ｐゴシック" charset="0"/>
                <a:cs typeface="Arial" charset="0"/>
              </a:rPr>
              <a:t>across the value chain by onboarding participants across the globe on autonomous blockchain platform using  Oracle’s cloud data centers </a:t>
            </a:r>
          </a:p>
          <a:p>
            <a:pPr marL="285664" indent="-285664">
              <a:lnSpc>
                <a:spcPct val="90000"/>
              </a:lnSpc>
              <a:buFont typeface="Arial" panose="020B0604020202020204" pitchFamily="34" charset="0"/>
              <a:buChar char="•"/>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Speed up </a:t>
            </a:r>
            <a:r>
              <a:rPr lang="en-US" sz="1200" dirty="0">
                <a:solidFill>
                  <a:srgbClr val="505B64"/>
                </a:solidFill>
                <a:latin typeface="Calibri" charset="0"/>
                <a:ea typeface="ＭＳ Ｐゴシック" charset="0"/>
                <a:cs typeface="Arial" charset="0"/>
              </a:rPr>
              <a:t>existing </a:t>
            </a:r>
            <a:r>
              <a:rPr lang="en-US" sz="1200" b="1" dirty="0">
                <a:solidFill>
                  <a:srgbClr val="505B64"/>
                </a:solidFill>
                <a:latin typeface="Calibri" charset="0"/>
                <a:ea typeface="ＭＳ Ｐゴシック" charset="0"/>
                <a:cs typeface="Arial" charset="0"/>
              </a:rPr>
              <a:t>business processes </a:t>
            </a:r>
            <a:r>
              <a:rPr lang="en-US" sz="1200" dirty="0">
                <a:solidFill>
                  <a:srgbClr val="505B64"/>
                </a:solidFill>
                <a:latin typeface="Calibri" charset="0"/>
                <a:ea typeface="ＭＳ Ｐゴシック" charset="0"/>
                <a:cs typeface="Arial" charset="0"/>
              </a:rPr>
              <a:t>through  Oracle blockchain integration accelerators for oracle SaaS and on premise applications</a:t>
            </a:r>
            <a:endParaRPr lang="en-US" sz="1600" dirty="0">
              <a:solidFill>
                <a:srgbClr val="FF0000"/>
              </a:solidFill>
            </a:endParaRPr>
          </a:p>
          <a:p>
            <a:endParaRPr lang="en-US" dirty="0"/>
          </a:p>
          <a:p>
            <a:pPr algn="ctr">
              <a:lnSpc>
                <a:spcPct val="90000"/>
              </a:lnSpc>
            </a:pPr>
            <a:r>
              <a:rPr lang="en-US" sz="2399" b="1" dirty="0">
                <a:solidFill>
                  <a:srgbClr val="FF0000"/>
                </a:solidFill>
              </a:rPr>
              <a:t>Reduce Cost &amp; Risk</a:t>
            </a:r>
          </a:p>
          <a:p>
            <a:pPr>
              <a:lnSpc>
                <a:spcPct val="90000"/>
              </a:lnSpc>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Reduce Cost </a:t>
            </a:r>
            <a:r>
              <a:rPr lang="en-US" sz="1200" dirty="0">
                <a:solidFill>
                  <a:srgbClr val="505B64"/>
                </a:solidFill>
                <a:latin typeface="Calibri" charset="0"/>
                <a:ea typeface="ＭＳ Ｐゴシック" charset="0"/>
                <a:cs typeface="Arial" charset="0"/>
              </a:rPr>
              <a:t>by eliminating unnecessary intermediaries, paperwork, and delays with a trusted, production-ready Oracle blockchain platform for peer-to-peer business transactions</a:t>
            </a:r>
          </a:p>
          <a:p>
            <a:pPr>
              <a:lnSpc>
                <a:spcPct val="90000"/>
              </a:lnSpc>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Reduce Risk from single point </a:t>
            </a:r>
            <a:r>
              <a:rPr lang="en-US" sz="1200" dirty="0">
                <a:solidFill>
                  <a:srgbClr val="505B64"/>
                </a:solidFill>
                <a:latin typeface="Calibri" charset="0"/>
                <a:ea typeface="ＭＳ Ｐゴシック" charset="0"/>
                <a:cs typeface="Arial" charset="0"/>
              </a:rPr>
              <a:t>of failure and insider attacks by using hybrid blockchain network built on Oracle’s enterprise-grade platform in global Oracle cloud infrastructure integrating with third-party clouds </a:t>
            </a:r>
          </a:p>
          <a:p>
            <a:pPr marL="285750" indent="-285750">
              <a:lnSpc>
                <a:spcPct val="90000"/>
              </a:lnSpc>
              <a:buFont typeface="Arial" panose="020B0604020202020204" pitchFamily="34" charset="0"/>
              <a:buChar char="•"/>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200" b="1" dirty="0">
                <a:solidFill>
                  <a:srgbClr val="505B64"/>
                </a:solidFill>
                <a:latin typeface="Calibri" charset="0"/>
                <a:ea typeface="ＭＳ Ｐゴシック" charset="0"/>
                <a:cs typeface="Arial" charset="0"/>
              </a:rPr>
              <a:t>Reduce risk from human error </a:t>
            </a:r>
            <a:r>
              <a:rPr lang="en-US" sz="1200" dirty="0">
                <a:solidFill>
                  <a:srgbClr val="505B64"/>
                </a:solidFill>
                <a:latin typeface="Calibri" charset="0"/>
                <a:ea typeface="ＭＳ Ｐゴシック" charset="0"/>
                <a:cs typeface="Arial" charset="0"/>
              </a:rPr>
              <a:t>and manual processes with  consensus based, immutable audit trails by using Oracle’s process and integration tools to easily maintain single source of truth across the ecosystem</a:t>
            </a:r>
            <a:endParaRPr lang="en-US" sz="1600" dirty="0">
              <a:solidFill>
                <a:srgbClr val="FF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6CC4F5-8BAE-8444-BCCC-0C2A7C2928B4}" type="slidenum">
              <a:rPr lang="en-US" smtClean="0"/>
              <a:t>19</a:t>
            </a:fld>
            <a:endParaRPr lang="en-US"/>
          </a:p>
        </p:txBody>
      </p:sp>
    </p:spTree>
    <p:extLst>
      <p:ext uri="{BB962C8B-B14F-4D97-AF65-F5344CB8AC3E}">
        <p14:creationId xmlns:p14="http://schemas.microsoft.com/office/powerpoint/2010/main" val="2660300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615993-FB3A-254F-9361-4F4CCFB1863E}" type="slidenum">
              <a:rPr lang="en-US" smtClean="0">
                <a:solidFill>
                  <a:prstClr val="black"/>
                </a:solidFill>
                <a:latin typeface="Calibri"/>
              </a:rPr>
              <a:pPr>
                <a:defRPr/>
              </a:pPr>
              <a:t>21</a:t>
            </a:fld>
            <a:endParaRPr lang="en-US">
              <a:solidFill>
                <a:prstClr val="black"/>
              </a:solidFill>
              <a:latin typeface="Calibri"/>
            </a:endParaRPr>
          </a:p>
        </p:txBody>
      </p:sp>
    </p:spTree>
    <p:extLst>
      <p:ext uri="{BB962C8B-B14F-4D97-AF65-F5344CB8AC3E}">
        <p14:creationId xmlns:p14="http://schemas.microsoft.com/office/powerpoint/2010/main" val="30915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8531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hape 164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4" name="Shape 1644"/>
          <p:cNvSpPr>
            <a:spLocks noGrp="1"/>
          </p:cNvSpPr>
          <p:nvPr>
            <p:ph type="body" sz="quarter" idx="1"/>
          </p:nvPr>
        </p:nvSpPr>
        <p:spPr>
          <a:xfrm>
            <a:off x="381000" y="4400550"/>
            <a:ext cx="6096000" cy="3600450"/>
          </a:xfrm>
          <a:prstGeom prst="rect">
            <a:avLst/>
          </a:prstGeom>
        </p:spPr>
        <p:txBody>
          <a:bodyPr>
            <a:normAutofit fontScale="62500" lnSpcReduction="20000"/>
          </a:bodyPr>
          <a:lstStyle/>
          <a:p>
            <a:r>
              <a:rPr lang="en-US" sz="1100" b="1" dirty="0"/>
              <a:t>Certified Origins </a:t>
            </a:r>
            <a:r>
              <a:rPr lang="en-US" sz="1100" dirty="0"/>
              <a:t>is brand management company who commercializes different extra virgin olive oil from fruit grown the family farms. </a:t>
            </a:r>
          </a:p>
          <a:p>
            <a:endParaRPr lang="en-US" sz="1100" dirty="0"/>
          </a:p>
          <a:p>
            <a:r>
              <a:rPr lang="en-US" sz="1100" b="1" dirty="0"/>
              <a:t>Use Case - </a:t>
            </a:r>
            <a:r>
              <a:rPr lang="en-US" sz="1100" dirty="0"/>
              <a:t>Blockchain will be implemented in order to certificate the supply chain of the oil producer, through the phases of production, packaging and shipment</a:t>
            </a:r>
          </a:p>
          <a:p>
            <a:endParaRPr lang="en-US" sz="1100" dirty="0"/>
          </a:p>
          <a:p>
            <a:pPr marL="342797" indent="-342797">
              <a:spcBef>
                <a:spcPts val="600"/>
              </a:spcBef>
              <a:buFont typeface="+mj-lt"/>
              <a:buAutoNum type="arabicPeriod"/>
              <a:defRPr/>
            </a:pPr>
            <a:r>
              <a:rPr lang="en-US" sz="1100" dirty="0">
                <a:solidFill>
                  <a:srgbClr val="374A58"/>
                </a:solidFill>
              </a:rPr>
              <a:t>Product Provenance Tracking</a:t>
            </a:r>
          </a:p>
          <a:p>
            <a:pPr marL="342797" indent="-342797">
              <a:spcBef>
                <a:spcPts val="600"/>
              </a:spcBef>
              <a:buFont typeface="+mj-lt"/>
              <a:buAutoNum type="arabicPeriod"/>
              <a:defRPr/>
            </a:pPr>
            <a:r>
              <a:rPr lang="en-US" sz="1100" dirty="0">
                <a:solidFill>
                  <a:srgbClr val="374A58"/>
                </a:solidFill>
              </a:rPr>
              <a:t>Production quality &amp; ingredients testing visibility</a:t>
            </a:r>
          </a:p>
          <a:p>
            <a:pPr marL="342797" indent="-342797">
              <a:spcBef>
                <a:spcPts val="600"/>
              </a:spcBef>
              <a:buFont typeface="+mj-lt"/>
              <a:buAutoNum type="arabicPeriod"/>
              <a:defRPr/>
            </a:pPr>
            <a:r>
              <a:rPr lang="en-US" sz="1100" dirty="0">
                <a:solidFill>
                  <a:srgbClr val="374A58"/>
                </a:solidFill>
              </a:rPr>
              <a:t>Product journey tracking (temperature, etc.)</a:t>
            </a:r>
          </a:p>
          <a:p>
            <a:pPr marL="342797" indent="-342797">
              <a:spcBef>
                <a:spcPts val="600"/>
              </a:spcBef>
              <a:buFont typeface="+mj-lt"/>
              <a:buAutoNum type="arabicPeriod"/>
              <a:defRPr/>
            </a:pPr>
            <a:r>
              <a:rPr lang="en-US" sz="1100" dirty="0">
                <a:solidFill>
                  <a:srgbClr val="374A58"/>
                </a:solidFill>
              </a:rPr>
              <a:t>Change of ownership and custody verification</a:t>
            </a:r>
          </a:p>
          <a:p>
            <a:pPr marL="342797" indent="-342797">
              <a:spcBef>
                <a:spcPts val="600"/>
              </a:spcBef>
              <a:buFont typeface="+mj-lt"/>
              <a:buAutoNum type="arabicPeriod"/>
              <a:defRPr/>
            </a:pPr>
            <a:r>
              <a:rPr lang="en-US" sz="1100" dirty="0">
                <a:solidFill>
                  <a:srgbClr val="374A58"/>
                </a:solidFill>
              </a:rPr>
              <a:t>Paperless logistics</a:t>
            </a:r>
          </a:p>
          <a:p>
            <a:endParaRPr lang="nl-NL" sz="1100" dirty="0"/>
          </a:p>
          <a:p>
            <a:r>
              <a:rPr lang="en-US" sz="1100" b="1" dirty="0"/>
              <a:t>Benefits: </a:t>
            </a:r>
            <a:r>
              <a:rPr lang="en-US" sz="1100" dirty="0"/>
              <a:t>Tracking, Transparency, Improved Trust and Cost Savings</a:t>
            </a:r>
          </a:p>
          <a:p>
            <a:pPr marL="216000" indent="-216000">
              <a:lnSpc>
                <a:spcPct val="90000"/>
              </a:lnSpc>
            </a:pPr>
            <a:endParaRPr lang="en-US" sz="1100" strike="noStrike" spc="0" dirty="0">
              <a:uFillTx/>
              <a:latin typeface="+mn-lt"/>
              <a:ea typeface="+mn-ea"/>
            </a:endParaRPr>
          </a:p>
          <a:p>
            <a:pPr marL="216000" indent="-216000">
              <a:lnSpc>
                <a:spcPct val="90000"/>
              </a:lnSpc>
            </a:pPr>
            <a:r>
              <a:rPr lang="en-US" sz="1100" strike="noStrike" spc="0" dirty="0">
                <a:uFillTx/>
                <a:latin typeface="+mn-lt"/>
                <a:ea typeface="+mn-ea"/>
              </a:rPr>
              <a:t>	</a:t>
            </a:r>
            <a:r>
              <a:rPr lang="en-US" sz="1100" b="1" strike="noStrike" spc="0" dirty="0">
                <a:uFillTx/>
                <a:latin typeface="+mn-lt"/>
                <a:ea typeface="+mn-ea"/>
              </a:rPr>
              <a:t>Seller Benefits: </a:t>
            </a:r>
          </a:p>
          <a:p>
            <a:pPr marL="673200" lvl="1" indent="-216000">
              <a:lnSpc>
                <a:spcPct val="90000"/>
              </a:lnSpc>
              <a:buFont typeface="Arial" panose="020B0604020202020204" pitchFamily="34" charset="0"/>
              <a:buChar char="•"/>
            </a:pPr>
            <a:r>
              <a:rPr lang="en-US" sz="1100" strike="noStrike" spc="0" dirty="0" err="1">
                <a:uFillTx/>
                <a:latin typeface="+mn-lt"/>
                <a:ea typeface="+mn-ea"/>
              </a:rPr>
              <a:t>Authorised</a:t>
            </a:r>
            <a:r>
              <a:rPr lang="en-US" sz="1100" strike="noStrike" spc="0" dirty="0">
                <a:uFillTx/>
                <a:latin typeface="+mn-lt"/>
                <a:ea typeface="+mn-ea"/>
              </a:rPr>
              <a:t> marketplace</a:t>
            </a:r>
          </a:p>
          <a:p>
            <a:pPr marL="673200" lvl="1" indent="-216000">
              <a:lnSpc>
                <a:spcPct val="90000"/>
              </a:lnSpc>
              <a:buFont typeface="Arial" panose="020B0604020202020204" pitchFamily="34" charset="0"/>
              <a:buChar char="•"/>
            </a:pPr>
            <a:r>
              <a:rPr lang="en-US" sz="1100" strike="noStrike" spc="0" dirty="0">
                <a:uFillTx/>
                <a:latin typeface="+mn-lt"/>
                <a:ea typeface="+mn-ea"/>
              </a:rPr>
              <a:t>Trusted transactions</a:t>
            </a:r>
          </a:p>
          <a:p>
            <a:pPr marL="673200" lvl="1" indent="-216000">
              <a:lnSpc>
                <a:spcPct val="90000"/>
              </a:lnSpc>
              <a:buFont typeface="Arial" panose="020B0604020202020204" pitchFamily="34" charset="0"/>
              <a:buChar char="•"/>
            </a:pPr>
            <a:r>
              <a:rPr lang="en-US" sz="1100" strike="noStrike" spc="0" dirty="0">
                <a:uFillTx/>
                <a:latin typeface="+mn-lt"/>
                <a:ea typeface="+mn-ea"/>
              </a:rPr>
              <a:t>Auditable sales </a:t>
            </a:r>
          </a:p>
          <a:p>
            <a:pPr marL="673200" lvl="1" indent="-216000">
              <a:lnSpc>
                <a:spcPct val="90000"/>
              </a:lnSpc>
              <a:buFont typeface="Arial" panose="020B0604020202020204" pitchFamily="34" charset="0"/>
              <a:buChar char="•"/>
            </a:pPr>
            <a:r>
              <a:rPr lang="en-US" sz="1100" strike="noStrike" spc="0" dirty="0">
                <a:uFillTx/>
                <a:latin typeface="+mn-lt"/>
                <a:ea typeface="+mn-ea"/>
              </a:rPr>
              <a:t>Increased revenue</a:t>
            </a:r>
          </a:p>
          <a:p>
            <a:pPr marL="216000" indent="-216000">
              <a:lnSpc>
                <a:spcPct val="90000"/>
              </a:lnSpc>
            </a:pPr>
            <a:endParaRPr lang="en-US" sz="1100" strike="noStrike" spc="0" dirty="0">
              <a:uFillTx/>
              <a:latin typeface="+mn-lt"/>
              <a:ea typeface="+mn-ea"/>
            </a:endParaRPr>
          </a:p>
          <a:p>
            <a:pPr marL="216000" indent="-216000">
              <a:lnSpc>
                <a:spcPct val="90000"/>
              </a:lnSpc>
            </a:pPr>
            <a:r>
              <a:rPr lang="en-US" sz="1100" b="1" strike="noStrike" spc="0" dirty="0">
                <a:uFillTx/>
                <a:latin typeface="+mn-lt"/>
                <a:ea typeface="+mn-ea"/>
              </a:rPr>
              <a:t>	Quality Compliance Benefits:</a:t>
            </a:r>
          </a:p>
          <a:p>
            <a:pPr marL="673200" lvl="1" indent="-21600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No Illegal trading</a:t>
            </a:r>
          </a:p>
          <a:p>
            <a:pPr marL="673200" lvl="1" indent="-21600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Only Authorized sellers &amp; buyers</a:t>
            </a:r>
          </a:p>
          <a:p>
            <a:pPr marL="673200" lvl="1" indent="-21600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Traceable records</a:t>
            </a:r>
          </a:p>
          <a:p>
            <a:pPr marL="673200" lvl="1" indent="-21600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Visibility and security throughout  Supply Chain</a:t>
            </a:r>
          </a:p>
          <a:p>
            <a:pPr marL="673200" lvl="1" indent="-216000">
              <a:lnSpc>
                <a:spcPct val="90000"/>
              </a:lnSpc>
              <a:buFont typeface="Arial" panose="020B0604020202020204" pitchFamily="34" charset="0"/>
              <a:buChar char="•"/>
            </a:pPr>
            <a:endParaRPr lang="en-US" sz="1200" strike="noStrike" spc="-1" dirty="0">
              <a:uFill>
                <a:solidFill>
                  <a:srgbClr val="FFFFFF"/>
                </a:solidFill>
              </a:uFill>
              <a:latin typeface="Arial" panose="020B0604020202020204" pitchFamily="34" charset="0"/>
              <a:ea typeface="MS PGothic"/>
            </a:endParaRPr>
          </a:p>
          <a:p>
            <a:pPr marL="0" lvl="0" indent="0">
              <a:lnSpc>
                <a:spcPct val="90000"/>
              </a:lnSpc>
              <a:buFont typeface="Arial" panose="020B0604020202020204" pitchFamily="34" charset="0"/>
              <a:buNone/>
            </a:pPr>
            <a:r>
              <a:rPr lang="en-US" sz="1200" strike="noStrike" spc="-1" dirty="0">
                <a:uFill>
                  <a:solidFill>
                    <a:srgbClr val="FFFFFF"/>
                  </a:solidFill>
                </a:uFill>
                <a:latin typeface="Arial" panose="020B0604020202020204" pitchFamily="34" charset="0"/>
                <a:ea typeface="MS PGothic"/>
              </a:rPr>
              <a:t>      </a:t>
            </a:r>
            <a:r>
              <a:rPr lang="en-US" sz="1200" b="1" strike="noStrike" spc="-1" dirty="0">
                <a:uFill>
                  <a:solidFill>
                    <a:srgbClr val="FFFFFF"/>
                  </a:solidFill>
                </a:uFill>
                <a:latin typeface="Arial" panose="020B0604020202020204" pitchFamily="34" charset="0"/>
                <a:ea typeface="MS PGothic"/>
              </a:rPr>
              <a:t>Buyer Benefits: </a:t>
            </a:r>
          </a:p>
          <a:p>
            <a:pPr marL="628650" lvl="1" indent="-17145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Traceability of source</a:t>
            </a:r>
          </a:p>
          <a:p>
            <a:pPr marL="628650" lvl="1" indent="-17145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Fraud free transactions</a:t>
            </a:r>
          </a:p>
          <a:p>
            <a:pPr marL="628650" lvl="1" indent="-17145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No recalls</a:t>
            </a:r>
          </a:p>
          <a:p>
            <a:pPr marL="628650" lvl="1" indent="-17145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No bad quality supply</a:t>
            </a:r>
          </a:p>
          <a:p>
            <a:pPr marL="628650" lvl="1" indent="-171450">
              <a:lnSpc>
                <a:spcPct val="90000"/>
              </a:lnSpc>
              <a:buFont typeface="Arial" panose="020B0604020202020204" pitchFamily="34" charset="0"/>
              <a:buChar char="•"/>
            </a:pPr>
            <a:r>
              <a:rPr lang="en-US" sz="1200" strike="noStrike" spc="-1" dirty="0">
                <a:uFill>
                  <a:solidFill>
                    <a:srgbClr val="FFFFFF"/>
                  </a:solidFill>
                </a:uFill>
                <a:latin typeface="Arial" panose="020B0604020202020204" pitchFamily="34" charset="0"/>
                <a:ea typeface="MS PGothic"/>
              </a:rPr>
              <a:t>Credible reputation</a:t>
            </a:r>
          </a:p>
          <a:p>
            <a:endParaRPr lang="en-US" sz="1100" dirty="0"/>
          </a:p>
          <a:p>
            <a:r>
              <a:rPr lang="en-US" sz="1100" dirty="0"/>
              <a:t>------------------------</a:t>
            </a:r>
          </a:p>
          <a:p>
            <a:r>
              <a:rPr lang="en-US" sz="1100" dirty="0"/>
              <a:t>First EMEA Blockchain Win, prior to GA</a:t>
            </a:r>
          </a:p>
          <a:p>
            <a:r>
              <a:rPr lang="en-US" sz="1100" dirty="0"/>
              <a:t>$20K ARR Universal Credits, just above minimal deal size (based on EMEA budget estimator)</a:t>
            </a:r>
          </a:p>
          <a:p>
            <a:r>
              <a:rPr lang="en-US" sz="1100" dirty="0"/>
              <a:t>Team: Francesco </a:t>
            </a:r>
            <a:r>
              <a:rPr lang="en-US" sz="1100" dirty="0" err="1"/>
              <a:t>Palanza</a:t>
            </a:r>
            <a:r>
              <a:rPr lang="en-US" sz="1100" dirty="0"/>
              <a:t> (OD Rep), Andrea di </a:t>
            </a:r>
            <a:r>
              <a:rPr lang="en-US" sz="1100" dirty="0" err="1"/>
              <a:t>Placido</a:t>
            </a:r>
            <a:r>
              <a:rPr lang="en-US" sz="1100" dirty="0"/>
              <a:t> (OD SC),Filippo </a:t>
            </a:r>
            <a:r>
              <a:rPr lang="en-US" sz="1100" dirty="0" err="1"/>
              <a:t>Cutillo</a:t>
            </a:r>
            <a:r>
              <a:rPr lang="en-US" sz="1100" dirty="0"/>
              <a:t> (EMEA Cloud Pursuit), SCC Team</a:t>
            </a:r>
          </a:p>
          <a:p>
            <a:r>
              <a:rPr lang="en-US" sz="1100" dirty="0"/>
              <a:t>SCC started with prototype, Go live expected October 1</a:t>
            </a:r>
          </a:p>
          <a:p>
            <a:endParaRPr lang="nl-NL" sz="1100" dirty="0"/>
          </a:p>
        </p:txBody>
      </p:sp>
    </p:spTree>
    <p:extLst>
      <p:ext uri="{BB962C8B-B14F-4D97-AF65-F5344CB8AC3E}">
        <p14:creationId xmlns:p14="http://schemas.microsoft.com/office/powerpoint/2010/main" val="104237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i="1" dirty="0">
                <a:solidFill>
                  <a:srgbClr val="FFFFFF"/>
                </a:solidFill>
              </a:rPr>
              <a:t>(With Blockchain Asset Management &amp; </a:t>
            </a:r>
            <a:r>
              <a:rPr lang="en-US" sz="1200" i="1" dirty="0" err="1">
                <a:solidFill>
                  <a:srgbClr val="FFFFFF"/>
                </a:solidFill>
              </a:rPr>
              <a:t>Dataflex</a:t>
            </a:r>
            <a:r>
              <a:rPr lang="en-US" sz="1200" i="1" dirty="0">
                <a:solidFill>
                  <a:srgbClr val="FFFFFF"/>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rgbClr val="FFFFFF"/>
                </a:solidFill>
              </a:rPr>
              <a:t>6 different groups (</a:t>
            </a:r>
            <a:r>
              <a:rPr lang="en-US" sz="1200" dirty="0" err="1">
                <a:solidFill>
                  <a:srgbClr val="FFFFFF"/>
                </a:solidFill>
              </a:rPr>
              <a:t>a.o.</a:t>
            </a:r>
            <a:r>
              <a:rPr lang="en-US" sz="1200" dirty="0">
                <a:solidFill>
                  <a:srgbClr val="FFFFFF"/>
                </a:solidFill>
              </a:rPr>
              <a:t> NCS, Banks, Food and Drug Administration and Control, Standards organization)  will participate in platform solution with analytics and integration to existing data sources. Delivered by partner BC Asset Management</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dirty="0">
              <a:solidFill>
                <a:srgbClr val="FFFFFF"/>
              </a:solidFill>
            </a:endParaRPr>
          </a:p>
          <a:p>
            <a:pPr marL="0" indent="0">
              <a:lnSpc>
                <a:spcPct val="90000"/>
              </a:lnSpc>
              <a:spcAft>
                <a:spcPts val="0"/>
              </a:spcAft>
              <a:buNone/>
            </a:pPr>
            <a:r>
              <a:rPr lang="en-US" sz="1200" b="1" dirty="0">
                <a:solidFill>
                  <a:srgbClr val="FFFFFF"/>
                </a:solidFill>
              </a:rPr>
              <a:t>Need: </a:t>
            </a:r>
            <a:r>
              <a:rPr lang="en-US" sz="1200" dirty="0"/>
              <a:t>Protect revenue by identifying fraudulent &amp; counterfeit goods, licenses and approvals, &amp; determine duties owed</a:t>
            </a:r>
          </a:p>
          <a:p>
            <a:pPr marL="0" indent="0">
              <a:lnSpc>
                <a:spcPct val="90000"/>
              </a:lnSpc>
              <a:spcAft>
                <a:spcPts val="0"/>
              </a:spcAft>
              <a:buNone/>
            </a:pPr>
            <a:r>
              <a:rPr lang="en-US" sz="1200" b="1" dirty="0"/>
              <a:t>Solution: </a:t>
            </a:r>
            <a:r>
              <a:rPr lang="en-US" sz="1200" dirty="0"/>
              <a:t>U</a:t>
            </a:r>
            <a:r>
              <a:rPr lang="en-US" sz="1200" dirty="0">
                <a:solidFill>
                  <a:srgbClr val="FFFFFF"/>
                </a:solidFill>
                <a:latin typeface="+mn-lt"/>
              </a:rPr>
              <a:t>se Blockchain to enable transparency &amp; distributed single source of truth among 6 organizations</a:t>
            </a:r>
          </a:p>
          <a:p>
            <a:pPr marL="0" marR="0" lvl="0" indent="0" algn="l" defTabSz="914126" rtl="0" eaLnBrk="1" fontAlgn="auto" latinLnBrk="0" hangingPunct="1">
              <a:lnSpc>
                <a:spcPct val="90000"/>
              </a:lnSpc>
              <a:spcBef>
                <a:spcPts val="0"/>
              </a:spcBef>
              <a:spcAft>
                <a:spcPts val="0"/>
              </a:spcAft>
              <a:buClr>
                <a:srgbClr val="FFFFFF"/>
              </a:buClr>
              <a:buSzTx/>
              <a:buFontTx/>
              <a:buNone/>
              <a:tabLst/>
              <a:defRPr/>
            </a:pPr>
            <a:r>
              <a:rPr lang="en-US" sz="1200" b="1" dirty="0">
                <a:solidFill>
                  <a:srgbClr val="FFFFFF"/>
                </a:solidFill>
                <a:latin typeface="+mn-lt"/>
              </a:rPr>
              <a:t>Product(s): </a:t>
            </a:r>
            <a:r>
              <a:rPr lang="en-US" sz="1200" dirty="0">
                <a:solidFill>
                  <a:srgbClr val="FFFFFF"/>
                </a:solidFill>
                <a:latin typeface="+mn-lt"/>
              </a:rPr>
              <a:t>Oracle Autonomous Blockchain Cloud Service; Other PaaS: OIC, DBCS, Analytics CS, CECS &amp; IDCS Fusion Financials </a:t>
            </a:r>
            <a:endParaRPr lang="en-US" sz="1200" dirty="0">
              <a:solidFill>
                <a:srgbClr val="58595B"/>
              </a:solidFill>
              <a:latin typeface="+mn-lt"/>
            </a:endParaRPr>
          </a:p>
          <a:p>
            <a:pPr marL="0" indent="0" defTabSz="914126">
              <a:lnSpc>
                <a:spcPct val="90000"/>
              </a:lnSpc>
              <a:spcAft>
                <a:spcPts val="0"/>
              </a:spcAft>
              <a:buClr>
                <a:srgbClr val="FFFFFF"/>
              </a:buClr>
              <a:buNone/>
              <a:defRPr/>
            </a:pPr>
            <a:endParaRPr lang="en-US" sz="1200" dirty="0">
              <a:solidFill>
                <a:srgbClr val="FFFFFF"/>
              </a:solidFill>
              <a:latin typeface="+mn-lt"/>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1" dirty="0">
                <a:solidFill>
                  <a:srgbClr val="FFFFFF"/>
                </a:solidFill>
              </a:rPr>
              <a:t>Results: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rgbClr val="FFFFFF"/>
                </a:solidFill>
              </a:rPr>
              <a:t>Enhanced collections of fees, duties and levies</a:t>
            </a:r>
            <a:br>
              <a:rPr lang="en-US" sz="1200" dirty="0">
                <a:solidFill>
                  <a:srgbClr val="FFFFFF"/>
                </a:solidFill>
              </a:rPr>
            </a:br>
            <a:r>
              <a:rPr lang="en-US" sz="1200" dirty="0">
                <a:solidFill>
                  <a:srgbClr val="FFFFFF"/>
                </a:solidFill>
              </a:rPr>
              <a:t>35% reduction in processing time, assurance of compliance</a:t>
            </a:r>
            <a:br>
              <a:rPr lang="en-US" sz="1200" dirty="0">
                <a:solidFill>
                  <a:srgbClr val="FFFFFF"/>
                </a:solidFill>
              </a:rPr>
            </a:br>
            <a:r>
              <a:rPr lang="en-US" sz="1200" dirty="0" err="1">
                <a:solidFill>
                  <a:srgbClr val="FFFFFF"/>
                </a:solidFill>
              </a:rPr>
              <a:t>Compliance</a:t>
            </a:r>
            <a:r>
              <a:rPr lang="en-US" sz="1200" dirty="0">
                <a:solidFill>
                  <a:srgbClr val="FFFFFF"/>
                </a:solidFill>
              </a:rPr>
              <a:t> with government legislative and regulatory requirements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26954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a:bodyPr>
          <a:lstStyle/>
          <a:p>
            <a:r>
              <a:rPr lang="en-US" b="1" dirty="0"/>
              <a:t>Blockchain manages ICOL’s Bank Guarantee </a:t>
            </a:r>
          </a:p>
          <a:p>
            <a:endParaRPr lang="en-US" dirty="0"/>
          </a:p>
          <a:p>
            <a:r>
              <a:rPr lang="en-US" b="1" dirty="0"/>
              <a:t>Background: </a:t>
            </a:r>
            <a:r>
              <a:rPr lang="en-US" dirty="0"/>
              <a:t>Current Bank Guarantee (BG) process is totally paper based, which this is a critical path for Oil &amp; Gas industry across 3 parties:</a:t>
            </a:r>
          </a:p>
          <a:p>
            <a:pPr marL="685800" lvl="1" indent="-228600">
              <a:buFont typeface="+mj-lt"/>
              <a:buAutoNum type="arabicPeriod"/>
            </a:pPr>
            <a:r>
              <a:rPr lang="en-US" dirty="0"/>
              <a:t>Customer (Multiple entities from Oil &amp; Gas releases tenders)</a:t>
            </a:r>
          </a:p>
          <a:p>
            <a:pPr marL="685800" lvl="1" indent="-228600">
              <a:buFont typeface="+mj-lt"/>
              <a:buAutoNum type="arabicPeriod"/>
            </a:pPr>
            <a:r>
              <a:rPr lang="en-US" dirty="0"/>
              <a:t>Vendors (Multiple </a:t>
            </a:r>
            <a:r>
              <a:rPr lang="en-US" dirty="0" err="1"/>
              <a:t>vendos</a:t>
            </a:r>
            <a:r>
              <a:rPr lang="en-US" dirty="0"/>
              <a:t> apply for various tenders)</a:t>
            </a:r>
          </a:p>
          <a:p>
            <a:pPr marL="685800" lvl="1" indent="-228600">
              <a:buFont typeface="+mj-lt"/>
              <a:buAutoNum type="arabicPeriod"/>
            </a:pPr>
            <a:r>
              <a:rPr lang="en-US" dirty="0"/>
              <a:t>Banks (Multiple public-sector Banks can create BG) </a:t>
            </a:r>
          </a:p>
          <a:p>
            <a:endParaRPr lang="en-US" dirty="0"/>
          </a:p>
          <a:p>
            <a:r>
              <a:rPr lang="en-US" b="1" dirty="0"/>
              <a:t>Pain: </a:t>
            </a:r>
            <a:r>
              <a:rPr lang="en-US" dirty="0"/>
              <a:t>Discrepancies due to errors/frauds are often found after the hard copies are processed, where corrections (invoke, amend or return) takes time and it becomes pressing issues  around BG expiries.</a:t>
            </a:r>
          </a:p>
          <a:p>
            <a:endParaRPr lang="en-US" dirty="0"/>
          </a:p>
          <a:p>
            <a:r>
              <a:rPr lang="en-US" b="1" dirty="0"/>
              <a:t>Solution: </a:t>
            </a:r>
            <a:r>
              <a:rPr lang="en-US" dirty="0"/>
              <a:t>Blockchain acts as an immutable record of every transactions which maintained in the Public Ledger of each party using Oracle Blockchain Cloud Service (OBCS). An Oracle JET Dashboard application deployed on Oracle Application Container Cloud Services (ACCS) that provides an  unique view of the stakeholders in the process. End-to-end BG process are tracked using Oracle Process Cloud Service (PCS). Digitization of the BG early in the process using Oracle Content and Experience Cloud Service (CECS). </a:t>
            </a:r>
          </a:p>
          <a:p>
            <a:endParaRPr lang="en-US" dirty="0"/>
          </a:p>
          <a:p>
            <a:r>
              <a:rPr lang="en-US" b="1" dirty="0"/>
              <a:t>Benefits: </a:t>
            </a:r>
          </a:p>
          <a:p>
            <a:pPr marL="171450" indent="-171450">
              <a:buFont typeface="Arial" panose="020B0604020202020204" pitchFamily="34" charset="0"/>
              <a:buChar char="•"/>
            </a:pPr>
            <a:r>
              <a:rPr lang="en-US" dirty="0"/>
              <a:t>Reduction of loss from counterfeit BG.</a:t>
            </a:r>
          </a:p>
          <a:p>
            <a:pPr marL="171450" indent="-171450">
              <a:buFont typeface="Arial" panose="020B0604020202020204" pitchFamily="34" charset="0"/>
              <a:buChar char="•"/>
            </a:pPr>
            <a:r>
              <a:rPr lang="en-US" dirty="0"/>
              <a:t>Shorter lead time of cycles from Vendor to Client.</a:t>
            </a:r>
          </a:p>
          <a:p>
            <a:pPr marL="171450" indent="-171450">
              <a:buFont typeface="Arial" panose="020B0604020202020204" pitchFamily="34" charset="0"/>
              <a:buChar char="•"/>
            </a:pPr>
            <a:r>
              <a:rPr lang="en-US" dirty="0"/>
              <a:t>Introduction of a non-repudiation process with provenance and trackability for fast resolution of any conflicts.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800" b="0" i="0" u="none" strike="noStrike" kern="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89258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hape 164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4" name="Shape 1644"/>
          <p:cNvSpPr>
            <a:spLocks noGrp="1"/>
          </p:cNvSpPr>
          <p:nvPr>
            <p:ph type="body" sz="quarter" idx="1"/>
          </p:nvPr>
        </p:nvSpPr>
        <p:spPr>
          <a:xfrm>
            <a:off x="381000" y="4400550"/>
            <a:ext cx="5791200" cy="3600450"/>
          </a:xfrm>
          <a:prstGeom prst="rect">
            <a:avLst/>
          </a:prstGeom>
        </p:spPr>
        <p:txBody>
          <a:bodyPr>
            <a:normAutofit fontScale="55000" lnSpcReduction="20000"/>
          </a:bodyPr>
          <a:lstStyle/>
          <a:p>
            <a:pPr defTabSz="914103"/>
            <a:r>
              <a:rPr lang="en-US" sz="4400" b="1" dirty="0"/>
              <a:t>M2O Korea </a:t>
            </a:r>
            <a:r>
              <a:rPr lang="en-US" b="1" dirty="0"/>
              <a:t>(Subsidy of </a:t>
            </a:r>
            <a:r>
              <a:rPr lang="en-US" b="1" dirty="0" err="1"/>
              <a:t>Xioix</a:t>
            </a:r>
            <a:r>
              <a:rPr lang="en-US" b="1" dirty="0"/>
              <a:t> Planet)</a:t>
            </a:r>
          </a:p>
          <a:p>
            <a:pPr defTabSz="914103"/>
            <a:r>
              <a:rPr lang="en-US" b="1" dirty="0"/>
              <a:t>Blockchain as Integrated Platform for Travel &amp; Transportation Mileage </a:t>
            </a:r>
          </a:p>
          <a:p>
            <a:pPr marL="173736" lvl="1" indent="-173736">
              <a:lnSpc>
                <a:spcPct val="110000"/>
              </a:lnSpc>
              <a:spcBef>
                <a:spcPts val="600"/>
              </a:spcBef>
              <a:spcAft>
                <a:spcPts val="300"/>
              </a:spcAft>
            </a:pPr>
            <a:endParaRPr lang="en-US" sz="1100" b="1" kern="1200" baseline="0" dirty="0">
              <a:solidFill>
                <a:srgbClr val="000000"/>
              </a:solidFill>
              <a:effectLst/>
              <a:latin typeface="+mn-lt"/>
              <a:ea typeface="+mn-ea"/>
              <a:cs typeface="+mn-cs"/>
            </a:endParaRPr>
          </a:p>
          <a:p>
            <a:pPr marL="173736" lvl="1" indent="-173736">
              <a:lnSpc>
                <a:spcPct val="110000"/>
              </a:lnSpc>
              <a:spcBef>
                <a:spcPts val="600"/>
              </a:spcBef>
              <a:spcAft>
                <a:spcPts val="300"/>
              </a:spcAft>
            </a:pPr>
            <a:r>
              <a:rPr lang="en-US" sz="1100" b="1" kern="1200" baseline="0" dirty="0">
                <a:solidFill>
                  <a:srgbClr val="000000"/>
                </a:solidFill>
                <a:effectLst/>
                <a:latin typeface="+mn-lt"/>
                <a:ea typeface="+mn-ea"/>
                <a:cs typeface="+mn-cs"/>
              </a:rPr>
              <a:t>Business Need: </a:t>
            </a:r>
            <a:r>
              <a:rPr lang="en-US" sz="1100" kern="1200" baseline="0" dirty="0">
                <a:solidFill>
                  <a:srgbClr val="000000"/>
                </a:solidFill>
                <a:effectLst/>
                <a:latin typeface="+mn-lt"/>
                <a:ea typeface="+mn-ea"/>
                <a:cs typeface="+mn-cs"/>
              </a:rPr>
              <a:t>Plan to launch “Integrated Mileage Platform” supporting the conversion of transportation mileages into commercial loyalty points . Keep consumer loyalty and expand the reach to broader community within the participants.</a:t>
            </a:r>
          </a:p>
          <a:p>
            <a:pPr marL="173736" lvl="1" indent="-173736">
              <a:lnSpc>
                <a:spcPct val="110000"/>
              </a:lnSpc>
              <a:spcBef>
                <a:spcPts val="600"/>
              </a:spcBef>
              <a:spcAft>
                <a:spcPts val="300"/>
              </a:spcAft>
            </a:pPr>
            <a:r>
              <a:rPr lang="en-US" sz="1100" b="1" kern="1200" baseline="0" dirty="0">
                <a:solidFill>
                  <a:srgbClr val="000000"/>
                </a:solidFill>
                <a:effectLst/>
                <a:latin typeface="+mn-lt"/>
                <a:ea typeface="+mn-ea"/>
                <a:cs typeface="+mn-cs"/>
              </a:rPr>
              <a:t>Solution: </a:t>
            </a:r>
            <a:r>
              <a:rPr lang="en-US" sz="1100" kern="1200" baseline="0" dirty="0">
                <a:solidFill>
                  <a:srgbClr val="000000"/>
                </a:solidFill>
                <a:effectLst/>
                <a:latin typeface="+mn-lt"/>
                <a:ea typeface="+mn-ea"/>
                <a:cs typeface="+mn-cs"/>
              </a:rPr>
              <a:t>With Blockchain, all participants simultaneously manage identical transaction data for mileage status, mileage history per customer without additional reconciliation</a:t>
            </a:r>
          </a:p>
          <a:p>
            <a:pPr marL="173736" lvl="1" indent="-173736">
              <a:lnSpc>
                <a:spcPct val="110000"/>
              </a:lnSpc>
              <a:spcBef>
                <a:spcPts val="600"/>
              </a:spcBef>
              <a:spcAft>
                <a:spcPts val="300"/>
              </a:spcAft>
            </a:pPr>
            <a:r>
              <a:rPr lang="en-US" sz="1100" b="1" kern="1200" baseline="0" dirty="0">
                <a:solidFill>
                  <a:srgbClr val="000000"/>
                </a:solidFill>
                <a:effectLst/>
                <a:latin typeface="+mn-lt"/>
                <a:ea typeface="+mn-ea"/>
                <a:cs typeface="+mn-cs"/>
              </a:rPr>
              <a:t>Oracle Product(s): </a:t>
            </a:r>
            <a:r>
              <a:rPr lang="en-US" sz="1100" kern="1200" baseline="0" dirty="0">
                <a:solidFill>
                  <a:srgbClr val="000000"/>
                </a:solidFill>
                <a:effectLst/>
                <a:latin typeface="+mn-lt"/>
                <a:ea typeface="+mn-ea"/>
                <a:cs typeface="+mn-cs"/>
              </a:rPr>
              <a:t>Oracle Autonomous Blockchain Cloud Service, Oracle Autonomous Mobile Cloud, and Oracle Integration Cloud.</a:t>
            </a:r>
          </a:p>
          <a:p>
            <a:pPr marL="173736" lvl="1" indent="-173736">
              <a:lnSpc>
                <a:spcPct val="110000"/>
              </a:lnSpc>
              <a:spcBef>
                <a:spcPts val="600"/>
              </a:spcBef>
              <a:spcAft>
                <a:spcPts val="300"/>
              </a:spcAft>
            </a:pPr>
            <a:r>
              <a:rPr lang="en-US" sz="1100" b="1" kern="1200" baseline="0" dirty="0">
                <a:solidFill>
                  <a:srgbClr val="000000"/>
                </a:solidFill>
                <a:effectLst/>
                <a:latin typeface="+mn-lt"/>
                <a:ea typeface="+mn-ea"/>
                <a:cs typeface="+mn-cs"/>
              </a:rPr>
              <a:t>Results:  </a:t>
            </a:r>
            <a:r>
              <a:rPr lang="en-US" sz="1100" kern="1200" baseline="0" dirty="0">
                <a:solidFill>
                  <a:srgbClr val="000000"/>
                </a:solidFill>
                <a:effectLst/>
                <a:latin typeface="+mn-lt"/>
                <a:ea typeface="+mn-ea"/>
                <a:cs typeface="+mn-cs"/>
              </a:rPr>
              <a:t>Building up the loyalty exchange platform among airlines and e-commerce services. Services to improve customer experience, enhance loyalty and broader customer spectrums.</a:t>
            </a:r>
          </a:p>
          <a:p>
            <a:pPr marL="173736" lvl="1" indent="-173736">
              <a:lnSpc>
                <a:spcPct val="110000"/>
              </a:lnSpc>
              <a:spcBef>
                <a:spcPts val="600"/>
              </a:spcBef>
              <a:spcAft>
                <a:spcPts val="300"/>
              </a:spcAft>
            </a:pPr>
            <a:endParaRPr lang="en-US" sz="1100" kern="1200" baseline="0" dirty="0">
              <a:solidFill>
                <a:srgbClr val="000000"/>
              </a:solidFill>
              <a:effectLst/>
              <a:latin typeface="+mn-lt"/>
              <a:ea typeface="+mn-ea"/>
              <a:cs typeface="+mn-cs"/>
            </a:endParaRPr>
          </a:p>
          <a:p>
            <a:pPr defTabSz="914103"/>
            <a:endParaRPr lang="en-US" b="1" dirty="0"/>
          </a:p>
          <a:p>
            <a:pPr algn="l"/>
            <a:r>
              <a:rPr lang="en-US" b="1" dirty="0"/>
              <a:t>Background: </a:t>
            </a:r>
            <a:r>
              <a:rPr lang="en-US" altLang="ko-KR" dirty="0" err="1"/>
              <a:t>Xioix</a:t>
            </a:r>
            <a:r>
              <a:rPr lang="en-US" altLang="ko-KR" dirty="0"/>
              <a:t> Planet(</a:t>
            </a:r>
            <a:r>
              <a:rPr lang="en-US" altLang="ko-KR" u="sng" dirty="0">
                <a:hlinkClick r:id="rId3"/>
              </a:rPr>
              <a:t>http://xioixplanet.com/?ckattempt=2</a:t>
            </a:r>
            <a:r>
              <a:rPr lang="en-US" altLang="ko-KR" u="sng" dirty="0"/>
              <a:t>)</a:t>
            </a:r>
            <a:r>
              <a:rPr lang="en-US" altLang="ko-KR" dirty="0"/>
              <a:t> is a specialized AR / VR developer and attained a market leader position in Korea.  The group founded M2O recently, with an objective to build an integrated mileage platform transforming transportation mileages into a new opportunity. </a:t>
            </a:r>
          </a:p>
          <a:p>
            <a:pPr algn="l"/>
            <a:endParaRPr lang="en-US" dirty="0"/>
          </a:p>
          <a:p>
            <a:pPr algn="l" defTabSz="913989"/>
            <a:r>
              <a:rPr lang="en-US" b="1" dirty="0"/>
              <a:t>Use Case:</a:t>
            </a:r>
            <a:r>
              <a:rPr lang="en-US" dirty="0"/>
              <a:t> Plan to launch “</a:t>
            </a:r>
            <a:r>
              <a:rPr lang="en-US" altLang="ko-KR" dirty="0"/>
              <a:t>Integrated Mileage Platform” supporting the conversion of transportation mileages into commercial loyalty points  and providing ICO based business. </a:t>
            </a:r>
            <a:r>
              <a:rPr lang="en-US" altLang="ko-KR" dirty="0">
                <a:solidFill>
                  <a:schemeClr val="bg1"/>
                </a:solidFill>
              </a:rPr>
              <a:t>With Blockchain, all participants simultaneously manage identical transaction data for mileage status, mileage history per customer without additional reconciliation.  It covers:</a:t>
            </a:r>
          </a:p>
          <a:p>
            <a:pPr marL="285750" indent="-285750" algn="l" defTabSz="913989">
              <a:buFont typeface="Arial" panose="020B0604020202020204" pitchFamily="34" charset="0"/>
              <a:buChar char="•"/>
            </a:pPr>
            <a:r>
              <a:rPr lang="en-US" altLang="ko-KR" dirty="0">
                <a:solidFill>
                  <a:schemeClr val="bg1"/>
                </a:solidFill>
              </a:rPr>
              <a:t>Swap your transportation mileage for commercial loyalty points.</a:t>
            </a:r>
          </a:p>
          <a:p>
            <a:pPr marL="285750" indent="-285750" algn="l" defTabSz="913989">
              <a:buFont typeface="Arial" panose="020B0604020202020204" pitchFamily="34" charset="0"/>
              <a:buChar char="•"/>
            </a:pPr>
            <a:r>
              <a:rPr lang="en-US" altLang="ko-KR" dirty="0">
                <a:solidFill>
                  <a:schemeClr val="bg1"/>
                </a:solidFill>
              </a:rPr>
              <a:t>Transfer Debt to revenue for companies travel &amp; transportation</a:t>
            </a:r>
          </a:p>
          <a:p>
            <a:pPr marL="285750" indent="-285750" algn="l" defTabSz="913989">
              <a:buFont typeface="Arial" panose="020B0604020202020204" pitchFamily="34" charset="0"/>
              <a:buChar char="•"/>
            </a:pPr>
            <a:r>
              <a:rPr lang="en-US" altLang="ko-KR" dirty="0">
                <a:solidFill>
                  <a:schemeClr val="bg1"/>
                </a:solidFill>
              </a:rPr>
              <a:t>For others as new business model to exchange loyalty programs</a:t>
            </a:r>
          </a:p>
          <a:p>
            <a:pPr marL="285750" indent="-285750" algn="l" defTabSz="913989">
              <a:buFont typeface="Arial" panose="020B0604020202020204" pitchFamily="34" charset="0"/>
              <a:buChar char="•"/>
            </a:pPr>
            <a:r>
              <a:rPr lang="en-US" altLang="ko-KR" dirty="0">
                <a:solidFill>
                  <a:schemeClr val="bg1"/>
                </a:solidFill>
              </a:rPr>
              <a:t>Architecture based on</a:t>
            </a:r>
            <a:r>
              <a:rPr lang="en-US" altLang="ko-KR" dirty="0"/>
              <a:t> Blockchain CS, Database CS and Application Container CS, and SOA CS for the integration with the enterprise legacy systems</a:t>
            </a:r>
            <a:r>
              <a:rPr lang="en-US" dirty="0"/>
              <a:t>.</a:t>
            </a:r>
          </a:p>
          <a:p>
            <a:pPr algn="l"/>
            <a:r>
              <a:rPr lang="en-US" dirty="0"/>
              <a:t> </a:t>
            </a:r>
          </a:p>
          <a:p>
            <a:pPr algn="l"/>
            <a:r>
              <a:rPr lang="en-US" b="1" dirty="0"/>
              <a:t>Why Oracle:  </a:t>
            </a:r>
            <a:r>
              <a:rPr lang="en-US" dirty="0"/>
              <a:t>Values Oracle’s c</a:t>
            </a:r>
            <a:r>
              <a:rPr lang="en-US" altLang="ko-KR" dirty="0"/>
              <a:t>loud-based technology that offers more fluidly than on-premise for better time-to-market in development, test, service launch.  </a:t>
            </a:r>
            <a:r>
              <a:rPr lang="en-US" dirty="0"/>
              <a:t>Plan to launch its service at the end of 2018</a:t>
            </a:r>
          </a:p>
        </p:txBody>
      </p:sp>
    </p:spTree>
    <p:extLst>
      <p:ext uri="{BB962C8B-B14F-4D97-AF65-F5344CB8AC3E}">
        <p14:creationId xmlns:p14="http://schemas.microsoft.com/office/powerpoint/2010/main" val="1969697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Business Need:</a:t>
            </a:r>
          </a:p>
          <a:p>
            <a:r>
              <a:rPr lang="en-US" sz="1200" kern="1200" dirty="0">
                <a:solidFill>
                  <a:schemeClr val="tx1"/>
                </a:solidFill>
                <a:effectLst/>
                <a:latin typeface="+mn-lt"/>
                <a:ea typeface="+mn-ea"/>
                <a:cs typeface="+mn-cs"/>
              </a:rPr>
              <a:t>Lack of transparency between cargo shippers, brokers, and carriers leads to loss of carrier revenue due to inefficient capacity utilization, delays due to manual, error-prone document sharing, “no show” by shippers, and increased transaction cost of brokers.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Solution Implemented:</a:t>
            </a:r>
          </a:p>
          <a:p>
            <a:r>
              <a:rPr lang="en-US" sz="1200" kern="1200" dirty="0">
                <a:solidFill>
                  <a:schemeClr val="tx1"/>
                </a:solidFill>
                <a:effectLst/>
                <a:latin typeface="+mn-lt"/>
                <a:ea typeface="+mn-ea"/>
                <a:cs typeface="+mn-cs"/>
              </a:rPr>
              <a:t>Augment existing business relationships with trust and visibility into the flow of documents, goods, and payments by using blockchain to provide a distributed single source of truth.</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Solution</a:t>
            </a:r>
          </a:p>
          <a:p>
            <a:r>
              <a:rPr lang="en-US" sz="1200" kern="1200" dirty="0">
                <a:solidFill>
                  <a:schemeClr val="tx1"/>
                </a:solidFill>
                <a:effectLst/>
                <a:latin typeface="+mn-lt"/>
                <a:ea typeface="+mn-ea"/>
                <a:cs typeface="+mn-cs"/>
              </a:rPr>
              <a:t>Oracle Autonomous Blockchain Cloud Service integrated with their custom ERP and Supply Chain systems that run Oracle databases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Result (Just placeholders for now, numbers are made up)</a:t>
            </a:r>
          </a:p>
          <a:p>
            <a:r>
              <a:rPr lang="en-US" sz="1200" kern="1200" dirty="0">
                <a:solidFill>
                  <a:schemeClr val="tx1"/>
                </a:solidFill>
                <a:effectLst/>
                <a:latin typeface="+mn-lt"/>
                <a:ea typeface="+mn-ea"/>
                <a:cs typeface="+mn-cs"/>
              </a:rPr>
              <a:t>Improved utilization by 50%, improved bottom line by 5% by reducing shipper “no show” and eliminating expensive processing fees, and orders of magnitude speed-up of business processes and payments by eliminating manual paper-laden processes.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30D51-20BA-0642-9B74-62CA9028B4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691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Shape 164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4" name="Shape 1644"/>
          <p:cNvSpPr>
            <a:spLocks noGrp="1"/>
          </p:cNvSpPr>
          <p:nvPr>
            <p:ph type="body" sz="quarter" idx="1"/>
          </p:nvPr>
        </p:nvSpPr>
        <p:spPr>
          <a:xfrm>
            <a:off x="381000" y="4400550"/>
            <a:ext cx="6096000" cy="3600450"/>
          </a:xfrm>
          <a:prstGeom prst="rect">
            <a:avLst/>
          </a:prstGeom>
        </p:spPr>
        <p:txBody>
          <a:bodyPr>
            <a:normAutofit/>
          </a:bodyPr>
          <a:lstStyle/>
          <a:p>
            <a:r>
              <a:rPr lang="en-US" sz="1200" b="1" kern="1200" dirty="0" err="1">
                <a:solidFill>
                  <a:schemeClr val="tx1"/>
                </a:solidFill>
                <a:effectLst/>
                <a:latin typeface="+mn-lt"/>
                <a:ea typeface="+mn-ea"/>
                <a:cs typeface="+mn-cs"/>
              </a:rPr>
              <a:t>Intelipost</a:t>
            </a:r>
            <a:r>
              <a:rPr lang="en-US" sz="1200" kern="1200" dirty="0">
                <a:solidFill>
                  <a:schemeClr val="tx1"/>
                </a:solidFill>
                <a:effectLst/>
                <a:latin typeface="+mn-lt"/>
                <a:ea typeface="+mn-ea"/>
                <a:cs typeface="+mn-cs"/>
              </a:rPr>
              <a:t> (LATAM, reducing fraud and damages)</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Background</a:t>
            </a:r>
            <a:r>
              <a:rPr lang="en-US" sz="1200" kern="1200" dirty="0">
                <a:solidFill>
                  <a:schemeClr val="tx1"/>
                </a:solidFill>
                <a:effectLst/>
                <a:latin typeface="+mn-lt"/>
                <a:ea typeface="+mn-ea"/>
                <a:cs typeface="+mn-cs"/>
              </a:rPr>
              <a:t>: a Brazilian-based Transportation Management SaaS for logistics that allows e-commerce retailers to lower shipping costs, improve control, and achieve better delivery SLAs.</a:t>
            </a:r>
          </a:p>
          <a:p>
            <a:pPr lvl="0"/>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Challenge</a:t>
            </a:r>
            <a:r>
              <a:rPr lang="en-US" sz="1200" kern="1200" dirty="0">
                <a:solidFill>
                  <a:schemeClr val="tx1"/>
                </a:solidFill>
                <a:effectLst/>
                <a:latin typeface="+mn-lt"/>
                <a:ea typeface="+mn-ea"/>
                <a:cs typeface="+mn-cs"/>
              </a:rPr>
              <a:t>: Need to implement a more robust system for package tracking and transfer of ownership (over 3-4 trucking companies) to reduce high levels of fraud, theft, and damages.</a:t>
            </a:r>
          </a:p>
          <a:p>
            <a:pPr lvl="0"/>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Implementing Oracle Blockchain cloud service in conjunction with the largest retailers to enable full tracking and transfer of ownership of e-commerce packages as well as providing full visibility into logistics chain, which allows for faster customer inquiry response.</a:t>
            </a:r>
          </a:p>
          <a:p>
            <a:pPr lvl="0"/>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Results</a:t>
            </a:r>
            <a:r>
              <a:rPr lang="en-US" sz="1200"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Insurers: reduced payouts due to fraud and theft.</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Shippers: Higher customer satisfaction when shipper has full visibility and can respond to customer inquiries.</a:t>
            </a:r>
            <a:endParaRPr lang="en-US" sz="14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2058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3736" indent="-173736">
              <a:buFont typeface="Arial" panose="020B0604020202020204" pitchFamily="34" charset="0"/>
              <a:buChar char="•"/>
            </a:pPr>
            <a:r>
              <a:rPr lang="en-US" sz="1100" b="1" dirty="0">
                <a:solidFill>
                  <a:schemeClr val="tx1">
                    <a:lumMod val="50000"/>
                  </a:schemeClr>
                </a:solidFill>
              </a:rPr>
              <a:t>Welcome. Thank you for joining me today. </a:t>
            </a:r>
          </a:p>
          <a:p>
            <a:pPr marL="173736" marR="0" indent="-173736" algn="l" defTabSz="914400" rtl="0" eaLnBrk="1" fontAlgn="auto" latinLnBrk="0" hangingPunct="1">
              <a:lnSpc>
                <a:spcPct val="110000"/>
              </a:lnSpc>
              <a:spcBef>
                <a:spcPts val="600"/>
              </a:spcBef>
              <a:spcAft>
                <a:spcPts val="300"/>
              </a:spcAft>
              <a:buClrTx/>
              <a:buSzTx/>
              <a:buFont typeface="Arial" charset="0"/>
              <a:buChar char="•"/>
              <a:tabLst/>
              <a:defRPr/>
            </a:pPr>
            <a:r>
              <a:rPr lang="en-US" sz="1100" baseline="0" dirty="0">
                <a:solidFill>
                  <a:schemeClr val="bg2">
                    <a:lumMod val="10000"/>
                  </a:schemeClr>
                </a:solidFill>
              </a:rPr>
              <a:t>Hi</a:t>
            </a:r>
            <a:r>
              <a:rPr lang="en-US" sz="1100" dirty="0">
                <a:solidFill>
                  <a:schemeClr val="bg2">
                    <a:lumMod val="10000"/>
                  </a:schemeClr>
                </a:solidFill>
              </a:rPr>
              <a:t> I’m Ashish Mohindroo. </a:t>
            </a:r>
          </a:p>
          <a:p>
            <a:pPr marL="173736" marR="0" indent="-173736" algn="l" defTabSz="914400" rtl="0" eaLnBrk="1" fontAlgn="auto" latinLnBrk="0" hangingPunct="1">
              <a:lnSpc>
                <a:spcPct val="110000"/>
              </a:lnSpc>
              <a:spcBef>
                <a:spcPts val="600"/>
              </a:spcBef>
              <a:spcAft>
                <a:spcPts val="300"/>
              </a:spcAft>
              <a:buClrTx/>
              <a:buSzTx/>
              <a:buFont typeface="Arial" charset="0"/>
              <a:buChar char="•"/>
              <a:tabLst/>
              <a:defRPr/>
            </a:pPr>
            <a:r>
              <a:rPr lang="en-US" sz="1100" dirty="0">
                <a:solidFill>
                  <a:schemeClr val="bg2">
                    <a:lumMod val="10000"/>
                  </a:schemeClr>
                </a:solidFill>
              </a:rPr>
              <a:t>I would like to walk you through our Oracle Cloud Platform and how we uniquely provide paths to cloud to best meet the needs of all businesses.</a:t>
            </a:r>
            <a:endParaRPr lang="en-US" sz="1100" kern="1200" dirty="0">
              <a:solidFill>
                <a:schemeClr val="bg2">
                  <a:lumMod val="10000"/>
                </a:schemeClr>
              </a:solidFill>
              <a:effectLst/>
            </a:endParaRPr>
          </a:p>
          <a:p>
            <a:pPr marL="173736" indent="-173736">
              <a:buFont typeface="Arial" panose="020B0604020202020204" pitchFamily="34" charset="0"/>
              <a:buChar char="•"/>
            </a:pPr>
            <a:endParaRPr lang="en-US" sz="1100" dirty="0">
              <a:solidFill>
                <a:schemeClr val="tx1">
                  <a:lumMod val="50000"/>
                </a:schemeClr>
              </a:solidFill>
            </a:endParaRPr>
          </a:p>
          <a:p>
            <a:pPr marL="173736" indent="-173736"/>
            <a:endParaRPr lang="en-US" b="0" dirty="0">
              <a:solidFill>
                <a:srgbClr val="303030"/>
              </a:solidFill>
            </a:endParaRPr>
          </a:p>
          <a:p>
            <a:pPr marL="173736" marR="0" lvl="0" indent="-173736"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chemeClr val="accent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197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a little deeper as to what are the new challenges but also opportunities that we should be discussing.</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Trust</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Transparency</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Dependence on centralized intermediaries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Manual, Error-prone processes</a:t>
            </a:r>
          </a:p>
          <a:p>
            <a:pPr marL="171450" indent="-171450">
              <a:buFont typeface="Arial" panose="020B0604020202020204" pitchFamily="34" charset="0"/>
              <a:buChar char="•"/>
            </a:pP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Technology to realize this is available in abundance</a:t>
            </a:r>
            <a:r>
              <a:rPr lang="en-US" sz="1200" kern="1200" dirty="0">
                <a:solidFill>
                  <a:schemeClr val="tx1"/>
                </a:solidFill>
                <a:effectLst/>
                <a:latin typeface="+mn-lt"/>
                <a:ea typeface="+mn-ea"/>
                <a:cs typeface="+mn-cs"/>
              </a:rPr>
              <a:t>, and the early adopters who apply those stand to gain massive rewards.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That said, innovation and democratized </a:t>
            </a:r>
            <a:r>
              <a:rPr lang="en-US" sz="1200" b="1" kern="1200" dirty="0">
                <a:solidFill>
                  <a:schemeClr val="tx1"/>
                </a:solidFill>
                <a:effectLst/>
                <a:latin typeface="+mn-lt"/>
                <a:ea typeface="+mn-ea"/>
                <a:cs typeface="+mn-cs"/>
              </a:rPr>
              <a:t>access to game changing technologies driven by cloud</a:t>
            </a:r>
            <a:r>
              <a:rPr lang="en-US" sz="1200" kern="1200" dirty="0">
                <a:solidFill>
                  <a:schemeClr val="tx1"/>
                </a:solidFill>
                <a:effectLst/>
                <a:latin typeface="+mn-lt"/>
                <a:ea typeface="+mn-ea"/>
                <a:cs typeface="+mn-cs"/>
              </a:rPr>
              <a:t>, can prove as “truly leveling the playing field”.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 tried to pick from every industry some of those examples, some very well-known and “</a:t>
            </a:r>
            <a:r>
              <a:rPr lang="en-US" sz="1200" kern="1200" dirty="0" err="1">
                <a:solidFill>
                  <a:schemeClr val="tx1"/>
                </a:solidFill>
                <a:effectLst/>
                <a:latin typeface="+mn-lt"/>
                <a:ea typeface="+mn-ea"/>
                <a:cs typeface="+mn-cs"/>
              </a:rPr>
              <a:t>uber</a:t>
            </a:r>
            <a:r>
              <a:rPr lang="en-US" sz="1200" kern="1200" dirty="0">
                <a:solidFill>
                  <a:schemeClr val="tx1"/>
                </a:solidFill>
                <a:effectLst/>
                <a:latin typeface="+mn-lt"/>
                <a:ea typeface="+mn-ea"/>
                <a:cs typeface="+mn-cs"/>
              </a:rPr>
              <a:t>”-used for this purpose, but the point is, that </a:t>
            </a:r>
            <a:r>
              <a:rPr lang="en-US" sz="1200" b="1" kern="1200" dirty="0">
                <a:solidFill>
                  <a:schemeClr val="tx1"/>
                </a:solidFill>
                <a:effectLst/>
                <a:latin typeface="+mn-lt"/>
                <a:ea typeface="+mn-ea"/>
                <a:cs typeface="+mn-cs"/>
              </a:rPr>
              <a:t>every industry sees its fair share of new entrants and new business models</a:t>
            </a:r>
            <a:r>
              <a:rPr lang="en-US" sz="1200" kern="1200" dirty="0">
                <a:solidFill>
                  <a:schemeClr val="tx1"/>
                </a:solidFill>
                <a:effectLst/>
                <a:latin typeface="+mn-lt"/>
                <a:ea typeface="+mn-ea"/>
                <a:cs typeface="+mn-cs"/>
              </a:rPr>
              <a:t>. Ownership to access being a strong driver. Mobility when you need it. Personalized music and video streaming, crushing previous empires.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Want to highlight just one of those here to make the point. </a:t>
            </a:r>
            <a:r>
              <a:rPr lang="en-US" sz="1200" b="1" kern="1200" dirty="0">
                <a:solidFill>
                  <a:schemeClr val="tx1"/>
                </a:solidFill>
                <a:effectLst/>
                <a:latin typeface="+mn-lt"/>
                <a:ea typeface="+mn-ea"/>
                <a:cs typeface="+mn-cs"/>
              </a:rPr>
              <a:t>Even industries which I personally did not consider prime candidates for disruption, are being heavily disrupted right now. Take insurance</a:t>
            </a:r>
            <a:r>
              <a:rPr lang="en-US" sz="1200" kern="1200" dirty="0">
                <a:solidFill>
                  <a:schemeClr val="tx1"/>
                </a:solidFill>
                <a:effectLst/>
                <a:latin typeface="+mn-lt"/>
                <a:ea typeface="+mn-ea"/>
                <a:cs typeface="+mn-cs"/>
              </a:rPr>
              <a:t>. The little device on the lower right hand side here can be plugged into your car, and with that – instantly your driving behavior, your actual usage of your car becomes accessible</a:t>
            </a:r>
            <a:r>
              <a:rPr lang="en-US" sz="1200" kern="1200" baseline="0" dirty="0">
                <a:solidFill>
                  <a:schemeClr val="tx1"/>
                </a:solidFill>
                <a:effectLst/>
                <a:latin typeface="+mn-lt"/>
                <a:ea typeface="+mn-ea"/>
                <a:cs typeface="+mn-cs"/>
              </a:rPr>
              <a:t> to your insurance company</a:t>
            </a:r>
            <a:r>
              <a:rPr lang="en-US" sz="1200" kern="1200" dirty="0">
                <a:solidFill>
                  <a:schemeClr val="tx1"/>
                </a:solidFill>
                <a:effectLst/>
                <a:latin typeface="+mn-lt"/>
                <a:ea typeface="+mn-ea"/>
                <a:cs typeface="+mn-cs"/>
              </a:rPr>
              <a:t>. We can track if your car sits in the drive way, not being moved – so why pay insurance? Usage based billing, safe driving discounts (e.g. How fast are you approaching a stop sign) are now all available. IoT data can help drive very different business models and customer experiences.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240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Corporation have to deal with many systems of records which sometimes span multiple organizational boundaries</a:t>
            </a:r>
            <a:br>
              <a:rPr lang="en-US" dirty="0">
                <a:latin typeface="Helvetica" pitchFamily="2" charset="0"/>
              </a:rPr>
            </a:br>
            <a:r>
              <a:rPr lang="en-US" dirty="0">
                <a:latin typeface="Helvetica" pitchFamily="2" charset="0"/>
              </a:rPr>
              <a:t>Discrepancies in these systems occurs resulting in transaction latency, increased operational expense and decreased efficiencies.</a:t>
            </a:r>
            <a:br>
              <a:rPr lang="en-US" dirty="0">
                <a:latin typeface="Helvetica" pitchFamily="2" charset="0"/>
              </a:rPr>
            </a:br>
            <a:r>
              <a:rPr lang="en-US" dirty="0" err="1">
                <a:latin typeface="Helvetica" pitchFamily="2" charset="0"/>
              </a:rPr>
              <a:t>Blockchain</a:t>
            </a:r>
            <a:r>
              <a:rPr lang="en-US" dirty="0">
                <a:latin typeface="Helvetica" pitchFamily="2" charset="0"/>
              </a:rPr>
              <a:t> enables corporations to enforce a decentralized, single source of truth resulting in greater transparency, thus reducing cost of enabling trust among businesses.</a:t>
            </a:r>
          </a:p>
          <a:p>
            <a:pPr marL="0" indent="0">
              <a:buNone/>
            </a:pPr>
            <a:endParaRPr lang="en-US" sz="1200" dirty="0">
              <a:solidFill>
                <a:srgbClr val="414042"/>
              </a:solidFill>
              <a:latin typeface="Proxima Nova"/>
              <a:ea typeface="Proxima Nova"/>
              <a:cs typeface="Proxima Nova"/>
              <a:sym typeface="Proxima Nova"/>
            </a:endParaRPr>
          </a:p>
          <a:p>
            <a:pPr marL="0" indent="0">
              <a:buNone/>
            </a:pPr>
            <a:endParaRPr lang="en-US" sz="1200" dirty="0">
              <a:solidFill>
                <a:srgbClr val="414042"/>
              </a:solidFill>
              <a:latin typeface="Proxima Nova"/>
              <a:ea typeface="Proxima Nova"/>
              <a:cs typeface="Proxima Nova"/>
              <a:sym typeface="Proxima Nova"/>
            </a:endParaRPr>
          </a:p>
          <a:p>
            <a:pPr marL="0" indent="0">
              <a:buNone/>
            </a:pPr>
            <a:r>
              <a:rPr lang="en-US" sz="1200" dirty="0">
                <a:solidFill>
                  <a:srgbClr val="414042"/>
                </a:solidFill>
                <a:latin typeface="Proxima Nova"/>
                <a:ea typeface="Proxima Nova"/>
                <a:cs typeface="Proxima Nova"/>
                <a:sym typeface="Proxima Nova"/>
              </a:rPr>
              <a:t>Encompasses both a </a:t>
            </a:r>
            <a:r>
              <a:rPr lang="en-US" sz="1200" dirty="0">
                <a:solidFill>
                  <a:schemeClr val="accent1"/>
                </a:solidFill>
                <a:latin typeface="Proxima Nova"/>
                <a:sym typeface="Proxima Nova"/>
              </a:rPr>
              <a:t>distributed ledger </a:t>
            </a:r>
            <a:r>
              <a:rPr lang="en-US" sz="1200" dirty="0">
                <a:solidFill>
                  <a:srgbClr val="414042"/>
                </a:solidFill>
                <a:latin typeface="Proxima Nova"/>
                <a:ea typeface="Proxima Nova"/>
                <a:cs typeface="Proxima Nova"/>
                <a:sym typeface="Proxima Nova"/>
              </a:rPr>
              <a:t>and </a:t>
            </a:r>
            <a:r>
              <a:rPr lang="en-US" sz="1200" dirty="0">
                <a:solidFill>
                  <a:schemeClr val="accent1"/>
                </a:solidFill>
                <a:latin typeface="Proxima Nova"/>
                <a:sym typeface="Proxima Nova"/>
              </a:rPr>
              <a:t>smart contract</a:t>
            </a:r>
          </a:p>
          <a:p>
            <a:pPr>
              <a:lnSpc>
                <a:spcPct val="100000"/>
              </a:lnSpc>
              <a:spcBef>
                <a:spcPts val="0"/>
              </a:spcBef>
            </a:pPr>
            <a:endParaRPr lang="en-US" sz="1200" dirty="0">
              <a:solidFill>
                <a:srgbClr val="414042"/>
              </a:solidFill>
              <a:latin typeface="Proxima Nova"/>
              <a:ea typeface="Proxima Nova"/>
              <a:cs typeface="Proxima Nova"/>
              <a:sym typeface="Proxima Nova"/>
            </a:endParaRPr>
          </a:p>
          <a:p>
            <a:pPr>
              <a:lnSpc>
                <a:spcPct val="100000"/>
              </a:lnSpc>
              <a:spcBef>
                <a:spcPts val="0"/>
              </a:spcBef>
            </a:pPr>
            <a:r>
              <a:rPr lang="en-US" sz="1200" dirty="0">
                <a:solidFill>
                  <a:schemeClr val="accent1"/>
                </a:solidFill>
                <a:latin typeface="Proxima Nova"/>
                <a:ea typeface="Proxima Nova"/>
                <a:cs typeface="Proxima Nova"/>
                <a:sym typeface="Proxima Nova"/>
              </a:rPr>
              <a:t>Distributed ledger  </a:t>
            </a:r>
            <a:r>
              <a:rPr lang="en-US" sz="1200" dirty="0">
                <a:solidFill>
                  <a:srgbClr val="414042"/>
                </a:solidFill>
                <a:latin typeface="Proxima Nova"/>
                <a:ea typeface="Proxima Nova"/>
                <a:cs typeface="Proxima Nova"/>
                <a:sym typeface="Proxima Nova"/>
              </a:rPr>
              <a:t>- An </a:t>
            </a:r>
            <a:r>
              <a:rPr lang="en-US" sz="1200" dirty="0">
                <a:solidFill>
                  <a:srgbClr val="414042"/>
                </a:solidFill>
                <a:latin typeface="Proxima Nova"/>
                <a:sym typeface="Proxima Nova"/>
              </a:rPr>
              <a:t>append-only system of record </a:t>
            </a:r>
            <a:r>
              <a:rPr lang="en-US" sz="1200" dirty="0">
                <a:solidFill>
                  <a:srgbClr val="414042"/>
                </a:solidFill>
                <a:latin typeface="Proxima Nova"/>
                <a:ea typeface="Proxima Nova"/>
                <a:cs typeface="Proxima Nova"/>
                <a:sym typeface="Proxima Nova"/>
              </a:rPr>
              <a:t>or log of transactions</a:t>
            </a:r>
          </a:p>
          <a:p>
            <a:pPr>
              <a:lnSpc>
                <a:spcPct val="100000"/>
              </a:lnSpc>
              <a:spcBef>
                <a:spcPts val="0"/>
              </a:spcBef>
            </a:pPr>
            <a:endParaRPr lang="en-US" sz="1200" dirty="0">
              <a:solidFill>
                <a:srgbClr val="414042"/>
              </a:solidFill>
              <a:latin typeface="Proxima Nova"/>
              <a:ea typeface="Proxima Nova"/>
              <a:cs typeface="Proxima Nova"/>
              <a:sym typeface="Proxima Nova"/>
            </a:endParaRPr>
          </a:p>
          <a:p>
            <a:pPr>
              <a:lnSpc>
                <a:spcPct val="100000"/>
              </a:lnSpc>
              <a:spcBef>
                <a:spcPts val="0"/>
              </a:spcBef>
            </a:pPr>
            <a:r>
              <a:rPr lang="en-US" sz="1200" dirty="0">
                <a:solidFill>
                  <a:schemeClr val="accent1"/>
                </a:solidFill>
                <a:latin typeface="Proxima Nova"/>
                <a:ea typeface="Proxima Nova"/>
                <a:cs typeface="Proxima Nova"/>
                <a:sym typeface="Proxima Nova"/>
              </a:rPr>
              <a:t>Smart contract </a:t>
            </a:r>
            <a:r>
              <a:rPr lang="en-US" sz="1200" dirty="0">
                <a:solidFill>
                  <a:srgbClr val="414042"/>
                </a:solidFill>
                <a:latin typeface="Proxima Nova"/>
                <a:ea typeface="Proxima Nova"/>
                <a:cs typeface="Proxima Nova"/>
                <a:sym typeface="Proxima Nova"/>
              </a:rPr>
              <a:t>– </a:t>
            </a:r>
            <a:r>
              <a:rPr lang="en-US" sz="1200" dirty="0">
                <a:solidFill>
                  <a:srgbClr val="414042"/>
                </a:solidFill>
                <a:latin typeface="Proxima Nova"/>
                <a:sym typeface="Proxima Nova"/>
              </a:rPr>
              <a:t>Software equivalent </a:t>
            </a:r>
            <a:r>
              <a:rPr lang="en-US" sz="1200" dirty="0">
                <a:solidFill>
                  <a:srgbClr val="414042"/>
                </a:solidFill>
                <a:latin typeface="Proxima Nova"/>
                <a:ea typeface="Proxima Nova"/>
                <a:cs typeface="Proxima Nova"/>
                <a:sym typeface="Proxima Nova"/>
              </a:rPr>
              <a:t>of regular contracts that executes autonomously on each </a:t>
            </a:r>
            <a:r>
              <a:rPr lang="en-US" sz="1200" dirty="0" err="1">
                <a:solidFill>
                  <a:srgbClr val="414042"/>
                </a:solidFill>
                <a:latin typeface="Proxima Nova"/>
                <a:ea typeface="Proxima Nova"/>
                <a:cs typeface="Proxima Nova"/>
                <a:sym typeface="Proxima Nova"/>
              </a:rPr>
              <a:t>blockchain</a:t>
            </a:r>
            <a:r>
              <a:rPr lang="en-US" sz="1200" dirty="0">
                <a:solidFill>
                  <a:srgbClr val="414042"/>
                </a:solidFill>
                <a:latin typeface="Proxima Nova"/>
                <a:ea typeface="Proxima Nova"/>
                <a:cs typeface="Proxima Nova"/>
                <a:sym typeface="Proxima Nova"/>
              </a:rPr>
              <a:t> node according to pre-determined business rules</a:t>
            </a:r>
          </a:p>
          <a:p>
            <a:endParaRPr lang="en-US" sz="1200" dirty="0">
              <a:solidFill>
                <a:srgbClr val="414042"/>
              </a:solidFill>
              <a:latin typeface="Proxima Nova"/>
              <a:ea typeface="Proxima Nova"/>
              <a:cs typeface="Proxima Nova"/>
              <a:sym typeface="Proxima Nova"/>
            </a:endParaRPr>
          </a:p>
          <a:p>
            <a:endParaRPr lang="en-US" dirty="0"/>
          </a:p>
        </p:txBody>
      </p:sp>
      <p:sp>
        <p:nvSpPr>
          <p:cNvPr id="4" name="Slide Number Placeholder 3"/>
          <p:cNvSpPr>
            <a:spLocks noGrp="1"/>
          </p:cNvSpPr>
          <p:nvPr>
            <p:ph type="sldNum" sz="quarter" idx="10"/>
          </p:nvPr>
        </p:nvSpPr>
        <p:spPr/>
        <p:txBody>
          <a:bodyPr/>
          <a:lstStyle/>
          <a:p>
            <a:fld id="{146CC4F5-8BAE-8444-BCCC-0C2A7C2928B4}" type="slidenum">
              <a:rPr lang="en-US" smtClean="0"/>
              <a:t>5</a:t>
            </a:fld>
            <a:endParaRPr lang="en-US"/>
          </a:p>
        </p:txBody>
      </p:sp>
    </p:spTree>
    <p:extLst>
      <p:ext uri="{BB962C8B-B14F-4D97-AF65-F5344CB8AC3E}">
        <p14:creationId xmlns:p14="http://schemas.microsoft.com/office/powerpoint/2010/main" val="102306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about blockchain makes it so interesting?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starts with tamper-proof, non-refutable records.  Everyone maintains an encrypted record of every transaction.  To go back and change a transaction would require simultaneously taking over the entire network for an extended period of time.  And that is as close to impossible as things get.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Because it's decentralized, there's no one location where everything is stored.  That means better security -- and -- availability.  There's no central point of vulnerability.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there's a useful industry standard that just about everyone is using -- it's called the </a:t>
            </a:r>
            <a:r>
              <a:rPr lang="en-US" sz="1200" kern="1200" dirty="0" err="1">
                <a:solidFill>
                  <a:schemeClr val="tx1"/>
                </a:solidFill>
                <a:effectLst/>
                <a:latin typeface="+mn-lt"/>
                <a:ea typeface="+mn-ea"/>
                <a:cs typeface="+mn-cs"/>
              </a:rPr>
              <a:t>Hyperledger</a:t>
            </a:r>
            <a:r>
              <a:rPr lang="en-US" sz="1200" kern="1200" dirty="0">
                <a:solidFill>
                  <a:schemeClr val="tx1"/>
                </a:solidFill>
                <a:effectLst/>
                <a:latin typeface="+mn-lt"/>
                <a:ea typeface="+mn-ea"/>
                <a:cs typeface="+mn-cs"/>
              </a:rPr>
              <a:t> Fabric, and it's being developed and promoted by the Linux Foundation.  That means blockchain networks and applications can interoperate.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5AD64-6678-DB45-9196-6170E43D8A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080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Helvetica" pitchFamily="2" charset="0"/>
              </a:rPr>
              <a:t>Corporation have to deal with many systems of records which sometimes span multiple organizational boundaries</a:t>
            </a:r>
            <a:br>
              <a:rPr lang="en-US" dirty="0">
                <a:latin typeface="Helvetica" pitchFamily="2" charset="0"/>
              </a:rPr>
            </a:br>
            <a:r>
              <a:rPr lang="en-US" dirty="0">
                <a:latin typeface="Helvetica" pitchFamily="2" charset="0"/>
              </a:rPr>
              <a:t>Discrepancies in these systems occurs resulting in transaction latency, increased operational expense and decreased efficiencies.</a:t>
            </a:r>
            <a:br>
              <a:rPr lang="en-US" dirty="0">
                <a:latin typeface="Helvetica" pitchFamily="2" charset="0"/>
              </a:rPr>
            </a:br>
            <a:r>
              <a:rPr lang="en-US" dirty="0" err="1">
                <a:latin typeface="Helvetica" pitchFamily="2" charset="0"/>
              </a:rPr>
              <a:t>Blockchain</a:t>
            </a:r>
            <a:r>
              <a:rPr lang="en-US" dirty="0">
                <a:latin typeface="Helvetica" pitchFamily="2" charset="0"/>
              </a:rPr>
              <a:t> enables corporations to enforce a decentralized, single source of truth resulting in greater transparency, thus reducing cost of enabling trust among businesses.</a:t>
            </a:r>
          </a:p>
          <a:p>
            <a:pPr marL="0" indent="0">
              <a:buNone/>
            </a:pPr>
            <a:endParaRPr lang="en-US" sz="1200" dirty="0">
              <a:solidFill>
                <a:srgbClr val="414042"/>
              </a:solidFill>
              <a:latin typeface="Proxima Nova"/>
              <a:ea typeface="Proxima Nova"/>
              <a:cs typeface="Proxima Nova"/>
              <a:sym typeface="Proxima Nova"/>
            </a:endParaRPr>
          </a:p>
          <a:p>
            <a:pPr marL="0" indent="0">
              <a:buNone/>
            </a:pPr>
            <a:endParaRPr lang="en-US" sz="1200" dirty="0">
              <a:solidFill>
                <a:srgbClr val="414042"/>
              </a:solidFill>
              <a:latin typeface="Proxima Nova"/>
              <a:ea typeface="Proxima Nova"/>
              <a:cs typeface="Proxima Nova"/>
              <a:sym typeface="Proxima Nova"/>
            </a:endParaRPr>
          </a:p>
          <a:p>
            <a:pPr marL="0" indent="0">
              <a:buNone/>
            </a:pPr>
            <a:r>
              <a:rPr lang="en-US" sz="1200" dirty="0">
                <a:solidFill>
                  <a:srgbClr val="414042"/>
                </a:solidFill>
                <a:latin typeface="Proxima Nova"/>
                <a:ea typeface="Proxima Nova"/>
                <a:cs typeface="Proxima Nova"/>
                <a:sym typeface="Proxima Nova"/>
              </a:rPr>
              <a:t>Encompasses both a </a:t>
            </a:r>
            <a:r>
              <a:rPr lang="en-US" sz="1200" dirty="0">
                <a:solidFill>
                  <a:schemeClr val="accent1"/>
                </a:solidFill>
                <a:latin typeface="Proxima Nova"/>
                <a:sym typeface="Proxima Nova"/>
              </a:rPr>
              <a:t>distributed ledger </a:t>
            </a:r>
            <a:r>
              <a:rPr lang="en-US" sz="1200" dirty="0">
                <a:solidFill>
                  <a:srgbClr val="414042"/>
                </a:solidFill>
                <a:latin typeface="Proxima Nova"/>
                <a:ea typeface="Proxima Nova"/>
                <a:cs typeface="Proxima Nova"/>
                <a:sym typeface="Proxima Nova"/>
              </a:rPr>
              <a:t>and </a:t>
            </a:r>
            <a:r>
              <a:rPr lang="en-US" sz="1200" dirty="0">
                <a:solidFill>
                  <a:schemeClr val="accent1"/>
                </a:solidFill>
                <a:latin typeface="Proxima Nova"/>
                <a:sym typeface="Proxima Nova"/>
              </a:rPr>
              <a:t>smart contract</a:t>
            </a:r>
          </a:p>
          <a:p>
            <a:pPr>
              <a:lnSpc>
                <a:spcPct val="100000"/>
              </a:lnSpc>
              <a:spcBef>
                <a:spcPts val="0"/>
              </a:spcBef>
            </a:pPr>
            <a:endParaRPr lang="en-US" sz="1200" dirty="0">
              <a:solidFill>
                <a:srgbClr val="414042"/>
              </a:solidFill>
              <a:latin typeface="Proxima Nova"/>
              <a:ea typeface="Proxima Nova"/>
              <a:cs typeface="Proxima Nova"/>
              <a:sym typeface="Proxima Nova"/>
            </a:endParaRPr>
          </a:p>
          <a:p>
            <a:pPr>
              <a:lnSpc>
                <a:spcPct val="100000"/>
              </a:lnSpc>
              <a:spcBef>
                <a:spcPts val="0"/>
              </a:spcBef>
            </a:pPr>
            <a:r>
              <a:rPr lang="en-US" sz="1200" dirty="0">
                <a:solidFill>
                  <a:schemeClr val="accent1"/>
                </a:solidFill>
                <a:latin typeface="Proxima Nova"/>
                <a:ea typeface="Proxima Nova"/>
                <a:cs typeface="Proxima Nova"/>
                <a:sym typeface="Proxima Nova"/>
              </a:rPr>
              <a:t>Distributed ledger  </a:t>
            </a:r>
            <a:r>
              <a:rPr lang="en-US" sz="1200" dirty="0">
                <a:solidFill>
                  <a:srgbClr val="414042"/>
                </a:solidFill>
                <a:latin typeface="Proxima Nova"/>
                <a:ea typeface="Proxima Nova"/>
                <a:cs typeface="Proxima Nova"/>
                <a:sym typeface="Proxima Nova"/>
              </a:rPr>
              <a:t>- An </a:t>
            </a:r>
            <a:r>
              <a:rPr lang="en-US" sz="1200" dirty="0">
                <a:solidFill>
                  <a:srgbClr val="414042"/>
                </a:solidFill>
                <a:latin typeface="Proxima Nova"/>
                <a:sym typeface="Proxima Nova"/>
              </a:rPr>
              <a:t>append-only system of record </a:t>
            </a:r>
            <a:r>
              <a:rPr lang="en-US" sz="1200" dirty="0">
                <a:solidFill>
                  <a:srgbClr val="414042"/>
                </a:solidFill>
                <a:latin typeface="Proxima Nova"/>
                <a:ea typeface="Proxima Nova"/>
                <a:cs typeface="Proxima Nova"/>
                <a:sym typeface="Proxima Nova"/>
              </a:rPr>
              <a:t>or log of transactions</a:t>
            </a:r>
          </a:p>
          <a:p>
            <a:pPr>
              <a:lnSpc>
                <a:spcPct val="100000"/>
              </a:lnSpc>
              <a:spcBef>
                <a:spcPts val="0"/>
              </a:spcBef>
            </a:pPr>
            <a:endParaRPr lang="en-US" sz="1200" dirty="0">
              <a:solidFill>
                <a:srgbClr val="414042"/>
              </a:solidFill>
              <a:latin typeface="Proxima Nova"/>
              <a:ea typeface="Proxima Nova"/>
              <a:cs typeface="Proxima Nova"/>
              <a:sym typeface="Proxima Nova"/>
            </a:endParaRPr>
          </a:p>
          <a:p>
            <a:pPr>
              <a:lnSpc>
                <a:spcPct val="100000"/>
              </a:lnSpc>
              <a:spcBef>
                <a:spcPts val="0"/>
              </a:spcBef>
            </a:pPr>
            <a:r>
              <a:rPr lang="en-US" sz="1200" dirty="0">
                <a:solidFill>
                  <a:schemeClr val="accent1"/>
                </a:solidFill>
                <a:latin typeface="Proxima Nova"/>
                <a:ea typeface="Proxima Nova"/>
                <a:cs typeface="Proxima Nova"/>
                <a:sym typeface="Proxima Nova"/>
              </a:rPr>
              <a:t>Smart contract </a:t>
            </a:r>
            <a:r>
              <a:rPr lang="en-US" sz="1200" dirty="0">
                <a:solidFill>
                  <a:srgbClr val="414042"/>
                </a:solidFill>
                <a:latin typeface="Proxima Nova"/>
                <a:ea typeface="Proxima Nova"/>
                <a:cs typeface="Proxima Nova"/>
                <a:sym typeface="Proxima Nova"/>
              </a:rPr>
              <a:t>– </a:t>
            </a:r>
            <a:r>
              <a:rPr lang="en-US" sz="1200" dirty="0">
                <a:solidFill>
                  <a:srgbClr val="414042"/>
                </a:solidFill>
                <a:latin typeface="Proxima Nova"/>
                <a:sym typeface="Proxima Nova"/>
              </a:rPr>
              <a:t>Software equivalent </a:t>
            </a:r>
            <a:r>
              <a:rPr lang="en-US" sz="1200" dirty="0">
                <a:solidFill>
                  <a:srgbClr val="414042"/>
                </a:solidFill>
                <a:latin typeface="Proxima Nova"/>
                <a:ea typeface="Proxima Nova"/>
                <a:cs typeface="Proxima Nova"/>
                <a:sym typeface="Proxima Nova"/>
              </a:rPr>
              <a:t>of regular contracts that executes autonomously on each </a:t>
            </a:r>
            <a:r>
              <a:rPr lang="en-US" sz="1200" dirty="0" err="1">
                <a:solidFill>
                  <a:srgbClr val="414042"/>
                </a:solidFill>
                <a:latin typeface="Proxima Nova"/>
                <a:ea typeface="Proxima Nova"/>
                <a:cs typeface="Proxima Nova"/>
                <a:sym typeface="Proxima Nova"/>
              </a:rPr>
              <a:t>blockchain</a:t>
            </a:r>
            <a:r>
              <a:rPr lang="en-US" sz="1200" dirty="0">
                <a:solidFill>
                  <a:srgbClr val="414042"/>
                </a:solidFill>
                <a:latin typeface="Proxima Nova"/>
                <a:ea typeface="Proxima Nova"/>
                <a:cs typeface="Proxima Nova"/>
                <a:sym typeface="Proxima Nova"/>
              </a:rPr>
              <a:t> node according to pre-determined business rules</a:t>
            </a:r>
          </a:p>
          <a:p>
            <a:endParaRPr lang="en-US" sz="1200" dirty="0">
              <a:solidFill>
                <a:srgbClr val="414042"/>
              </a:solidFill>
              <a:latin typeface="Proxima Nova"/>
              <a:ea typeface="Proxima Nova"/>
              <a:cs typeface="Proxima Nova"/>
              <a:sym typeface="Proxima Nova"/>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C4F5-8BAE-8444-BCCC-0C2A7C2928B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4324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73986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5AD64-6678-DB45-9196-6170E43D8AA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5609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ictur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D071574-399B-634D-8AE6-EF3691E43A88}"/>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a:stretch/>
        </p:blipFill>
        <p:spPr>
          <a:xfrm>
            <a:off x="96694" y="192024"/>
            <a:ext cx="11898457" cy="6208776"/>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TextBox 16">
            <a:extLst>
              <a:ext uri="{FF2B5EF4-FFF2-40B4-BE49-F238E27FC236}">
                <a16:creationId xmlns:a16="http://schemas.microsoft.com/office/drawing/2014/main" xmlns="" id="{44BC4928-ECE4-294F-AD67-F185A68DD250}"/>
              </a:ext>
            </a:extLst>
          </p:cNvPr>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a:t>
            </a:r>
          </a:p>
        </p:txBody>
      </p:sp>
      <p:sp>
        <p:nvSpPr>
          <p:cNvPr id="25" name="Text Placeholder 12">
            <a:extLst>
              <a:ext uri="{FF2B5EF4-FFF2-40B4-BE49-F238E27FC236}">
                <a16:creationId xmlns:a16="http://schemas.microsoft.com/office/drawing/2014/main" xmlns="" id="{53A70999-5B2D-6D44-B57D-F08C08A5F964}"/>
              </a:ext>
            </a:extLst>
          </p:cNvPr>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6" name="Title 6">
            <a:extLst>
              <a:ext uri="{FF2B5EF4-FFF2-40B4-BE49-F238E27FC236}">
                <a16:creationId xmlns:a16="http://schemas.microsoft.com/office/drawing/2014/main" xmlns="" id="{72D8CA4F-C56A-AB4F-B3EC-DBFF7C97FE2B}"/>
              </a:ext>
            </a:extLst>
          </p:cNvPr>
          <p:cNvSpPr>
            <a:spLocks noGrp="1"/>
          </p:cNvSpPr>
          <p:nvPr>
            <p:ph type="title"/>
          </p:nvPr>
        </p:nvSpPr>
        <p:spPr>
          <a:xfrm>
            <a:off x="531812" y="406400"/>
            <a:ext cx="11125200" cy="889000"/>
          </a:xfrm>
        </p:spPr>
        <p:txBody>
          <a:bodyPr/>
          <a:lstStyle/>
          <a:p>
            <a:r>
              <a:rPr lang="en-US" dirty="0"/>
              <a:t>Click to edit Master title style</a:t>
            </a:r>
            <a:endParaRPr dirty="0"/>
          </a:p>
        </p:txBody>
      </p:sp>
    </p:spTree>
    <p:extLst>
      <p:ext uri="{BB962C8B-B14F-4D97-AF65-F5344CB8AC3E}">
        <p14:creationId xmlns:p14="http://schemas.microsoft.com/office/powerpoint/2010/main" val="364745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6C7AD1D-D052-4D60-A345-E813ACB36F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024" y="192024"/>
            <a:ext cx="11814048" cy="6233543"/>
          </a:xfrm>
          <a:prstGeom prst="rect">
            <a:avLst/>
          </a:prstGeom>
        </p:spPr>
      </p:pic>
      <p:sp>
        <p:nvSpPr>
          <p:cNvPr id="3" name="Date Placeholder 2"/>
          <p:cNvSpPr>
            <a:spLocks noGrp="1"/>
          </p:cNvSpPr>
          <p:nvPr>
            <p:ph type="dt" sz="half" idx="10"/>
          </p:nvPr>
        </p:nvSpPr>
        <p:spPr/>
        <p:txBody>
          <a:bodyPr/>
          <a:lstStyle/>
          <a:p>
            <a:fld id="{0F9DE5E5-CA66-5940-9D1C-9F6D8D7529FE}" type="datetime1">
              <a:rPr lang="en-US" smtClean="0"/>
              <a:pPr/>
              <a:t>3/18/2019</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a:extLst>
              <a:ext uri="{FF2B5EF4-FFF2-40B4-BE49-F238E27FC236}">
                <a16:creationId xmlns:a16="http://schemas.microsoft.com/office/drawing/2014/main" xmlns="" id="{C17B17AB-FDE4-4136-A665-F46D12553E5A}"/>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1802" y="6263640"/>
            <a:ext cx="1624715" cy="594360"/>
          </a:xfrm>
          <a:prstGeom prst="rect">
            <a:avLst/>
          </a:prstGeom>
        </p:spPr>
      </p:pic>
    </p:spTree>
    <p:extLst>
      <p:ext uri="{BB962C8B-B14F-4D97-AF65-F5344CB8AC3E}">
        <p14:creationId xmlns:p14="http://schemas.microsoft.com/office/powerpoint/2010/main" val="110059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3/18/2019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3265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33153D-B4EA-4E47-A88D-FD22AAB26F0A}"/>
              </a:ext>
            </a:extLst>
          </p:cNvPr>
          <p:cNvSpPr>
            <a:spLocks noGrp="1"/>
          </p:cNvSpPr>
          <p:nvPr>
            <p:ph type="title"/>
          </p:nvPr>
        </p:nvSpPr>
        <p:spPr>
          <a:xfrm>
            <a:off x="4511764" y="342901"/>
            <a:ext cx="7163842" cy="889000"/>
          </a:xfrm>
        </p:spPr>
        <p:txBody>
          <a:bodyPr/>
          <a:lstStyle>
            <a:lvl1pPr>
              <a:defRPr sz="4400">
                <a:solidFill>
                  <a:srgbClr val="000000"/>
                </a:solidFill>
              </a:defRPr>
            </a:lvl1pPr>
          </a:lstStyle>
          <a:p>
            <a:r>
              <a:rPr lang="en-US" dirty="0"/>
              <a:t>Click to edit Master title style</a:t>
            </a:r>
            <a:endParaRPr dirty="0"/>
          </a:p>
        </p:txBody>
      </p:sp>
      <p:sp>
        <p:nvSpPr>
          <p:cNvPr id="3" name="Content Placeholder 2">
            <a:extLst>
              <a:ext uri="{FF2B5EF4-FFF2-40B4-BE49-F238E27FC236}">
                <a16:creationId xmlns:a16="http://schemas.microsoft.com/office/drawing/2014/main" xmlns="" id="{93640C5B-9254-4BD9-8C7B-7986478E8858}"/>
              </a:ext>
            </a:extLst>
          </p:cNvPr>
          <p:cNvSpPr>
            <a:spLocks noGrp="1"/>
          </p:cNvSpPr>
          <p:nvPr>
            <p:ph idx="1" hasCustomPrompt="1"/>
          </p:nvPr>
        </p:nvSpPr>
        <p:spPr>
          <a:xfrm>
            <a:off x="4976946" y="2057399"/>
            <a:ext cx="6733388" cy="4457699"/>
          </a:xfrm>
        </p:spPr>
        <p:txBody>
          <a:bodyPr>
            <a:normAutofit/>
          </a:bodyPr>
          <a:lstStyle>
            <a:lvl1pPr>
              <a:buClr>
                <a:schemeClr val="bg1"/>
              </a:buClr>
              <a:defRPr sz="4000">
                <a:solidFill>
                  <a:schemeClr val="bg1"/>
                </a:solidFill>
              </a:defRPr>
            </a:lvl1pPr>
            <a:lvl2pPr>
              <a:buClr>
                <a:schemeClr val="bg1"/>
              </a:buClr>
              <a:defRPr sz="3600">
                <a:solidFill>
                  <a:schemeClr val="bg1"/>
                </a:solidFill>
              </a:defRPr>
            </a:lvl2pPr>
            <a:lvl3pPr>
              <a:buClr>
                <a:schemeClr val="bg1"/>
              </a:buClr>
              <a:defRPr sz="3200">
                <a:solidFill>
                  <a:schemeClr val="bg1"/>
                </a:solidFill>
              </a:defRPr>
            </a:lvl3pPr>
            <a:lvl4pPr>
              <a:buClr>
                <a:schemeClr val="bg1"/>
              </a:buClr>
              <a:defRPr sz="2800">
                <a:solidFill>
                  <a:schemeClr val="bg1"/>
                </a:solidFill>
              </a:defRPr>
            </a:lvl4pPr>
            <a:lvl5pPr>
              <a:buClr>
                <a:schemeClr val="bg1"/>
              </a:buClr>
              <a:defRPr sz="2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660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Footer Placeholder 4"/>
          <p:cNvSpPr>
            <a:spLocks noGrp="1"/>
          </p:cNvSpPr>
          <p:nvPr>
            <p:ph type="ftr" sz="quarter" idx="14"/>
          </p:nvPr>
        </p:nvSpPr>
        <p:spPr/>
        <p:txBody>
          <a:bodyPr/>
          <a:lstStyle>
            <a:lvl1pPr>
              <a:defRPr/>
            </a:lvl1pPr>
          </a:lstStyle>
          <a:p>
            <a:endParaRPr lang="en-US" dirty="0">
              <a:solidFill>
                <a:srgbClr val="58595B"/>
              </a:solidFill>
              <a:latin typeface="Calibri"/>
            </a:endParaRPr>
          </a:p>
        </p:txBody>
      </p:sp>
      <p:sp>
        <p:nvSpPr>
          <p:cNvPr id="6" name="Slide Number Placeholder 5"/>
          <p:cNvSpPr>
            <a:spLocks noGrp="1"/>
          </p:cNvSpPr>
          <p:nvPr>
            <p:ph type="sldNum" sz="quarter" idx="15"/>
          </p:nvPr>
        </p:nvSpPr>
        <p:spPr/>
        <p:txBody>
          <a:bodyPr/>
          <a:lstStyle>
            <a:lvl1pPr>
              <a:defRPr/>
            </a:lvl1pPr>
          </a:lstStyle>
          <a:p>
            <a:fld id="{2AB15041-5E31-E74D-AB4C-3B78331520D1}" type="slidenum">
              <a:rPr lang="en-US">
                <a:solidFill>
                  <a:srgbClr val="58595B"/>
                </a:solidFill>
                <a:latin typeface="Calibri"/>
              </a:rPr>
              <a:pPr/>
              <a:t>‹#›</a:t>
            </a:fld>
            <a:endParaRPr lang="en-US">
              <a:solidFill>
                <a:srgbClr val="58595B"/>
              </a:solidFill>
              <a:latin typeface="Calibri"/>
            </a:endParaRPr>
          </a:p>
        </p:txBody>
      </p:sp>
    </p:spTree>
    <p:extLst>
      <p:ext uri="{BB962C8B-B14F-4D97-AF65-F5344CB8AC3E}">
        <p14:creationId xmlns:p14="http://schemas.microsoft.com/office/powerpoint/2010/main" val="416023177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ase Studies">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321BA1A-0C87-4FF2-8674-CB47DAB1E3FF}"/>
              </a:ext>
            </a:extLst>
          </p:cNvPr>
          <p:cNvSpPr/>
          <p:nvPr userDrawn="1"/>
        </p:nvSpPr>
        <p:spPr bwMode="gray">
          <a:xfrm>
            <a:off x="6835099" y="199634"/>
            <a:ext cx="5204501" cy="6221975"/>
          </a:xfrm>
          <a:prstGeom prst="rect">
            <a:avLst/>
          </a:prstGeom>
          <a:solidFill>
            <a:schemeClr val="bg1">
              <a:alpha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6" name="Title 5"/>
          <p:cNvSpPr>
            <a:spLocks noGrp="1"/>
          </p:cNvSpPr>
          <p:nvPr>
            <p:ph type="title" hasCustomPrompt="1"/>
          </p:nvPr>
        </p:nvSpPr>
        <p:spPr>
          <a:xfrm>
            <a:off x="7237114" y="2133601"/>
            <a:ext cx="4802486" cy="857352"/>
          </a:xfrm>
        </p:spPr>
        <p:txBody>
          <a:bodyPr anchor="ctr" anchorCtr="0"/>
          <a:lstStyle>
            <a:lvl1pPr algn="l">
              <a:defRPr sz="2798"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237116" y="3243947"/>
            <a:ext cx="4384911" cy="3287485"/>
          </a:xfrm>
        </p:spPr>
        <p:txBody>
          <a:bodyPr>
            <a:normAutofit/>
          </a:bodyPr>
          <a:lstStyle>
            <a:lvl1pPr algn="l">
              <a:lnSpc>
                <a:spcPct val="100000"/>
              </a:lnSpc>
              <a:spcBef>
                <a:spcPts val="0"/>
              </a:spcBef>
              <a:spcAft>
                <a:spcPts val="1200"/>
              </a:spcAft>
              <a:buClr>
                <a:schemeClr val="bg1"/>
              </a:buClr>
              <a:defRPr sz="2798">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xmlns="" id="{3BD4FC4A-981E-9248-8E91-923A133D8336}"/>
              </a:ext>
            </a:extLst>
          </p:cNvPr>
          <p:cNvSpPr>
            <a:spLocks noGrp="1"/>
          </p:cNvSpPr>
          <p:nvPr>
            <p:ph type="sldNum" sz="quarter" idx="12"/>
          </p:nvPr>
        </p:nvSpPr>
        <p:spPr>
          <a:xfrm>
            <a:off x="11324205" y="6556248"/>
            <a:ext cx="333467" cy="182880"/>
          </a:xfrm>
        </p:spPr>
        <p:txBody>
          <a:bodyPr/>
          <a:lstStyle>
            <a:lvl1pPr>
              <a:defRPr>
                <a:solidFill>
                  <a:schemeClr val="tx1"/>
                </a:solidFill>
              </a:defRPr>
            </a:lvl1pPr>
          </a:lstStyle>
          <a:p>
            <a:fld id="{C51EAA63-D034-42AE-91FA-B13B9518C7BE}" type="slidenum">
              <a:rPr lang="en-IN" smtClean="0"/>
              <a:pPr/>
              <a:t>‹#›</a:t>
            </a:fld>
            <a:endParaRPr lang="en-IN" dirty="0"/>
          </a:p>
        </p:txBody>
      </p:sp>
      <p:grpSp>
        <p:nvGrpSpPr>
          <p:cNvPr id="5" name="Group 4">
            <a:extLst>
              <a:ext uri="{FF2B5EF4-FFF2-40B4-BE49-F238E27FC236}">
                <a16:creationId xmlns:a16="http://schemas.microsoft.com/office/drawing/2014/main" xmlns="" id="{72F2768A-D92F-AB4D-ACD3-D64ABC60547D}"/>
              </a:ext>
            </a:extLst>
          </p:cNvPr>
          <p:cNvGrpSpPr/>
          <p:nvPr userDrawn="1"/>
        </p:nvGrpSpPr>
        <p:grpSpPr>
          <a:xfrm>
            <a:off x="6835099" y="199634"/>
            <a:ext cx="5188943" cy="6221975"/>
            <a:chOff x="6799441" y="132144"/>
            <a:chExt cx="5190295" cy="6221975"/>
          </a:xfrm>
        </p:grpSpPr>
        <p:sp>
          <p:nvSpPr>
            <p:cNvPr id="7" name="Rectangle 6">
              <a:extLst>
                <a:ext uri="{FF2B5EF4-FFF2-40B4-BE49-F238E27FC236}">
                  <a16:creationId xmlns:a16="http://schemas.microsoft.com/office/drawing/2014/main" xmlns="" id="{50102064-4481-5D49-A8A9-BF3A5EE02B12}"/>
                </a:ext>
              </a:extLst>
            </p:cNvPr>
            <p:cNvSpPr/>
            <p:nvPr/>
          </p:nvSpPr>
          <p:spPr>
            <a:xfrm>
              <a:off x="6799442" y="132144"/>
              <a:ext cx="5190294" cy="6214235"/>
            </a:xfrm>
            <a:prstGeom prst="rect">
              <a:avLst/>
            </a:prstGeom>
            <a:gradFill>
              <a:gsLst>
                <a:gs pos="0">
                  <a:schemeClr val="accent6">
                    <a:alpha val="50000"/>
                    <a:lumMod val="50000"/>
                  </a:schemeClr>
                </a:gs>
                <a:gs pos="65000">
                  <a:schemeClr val="accent6">
                    <a:alpha val="8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defRPr/>
              </a:pPr>
              <a:endParaRPr lang="en-US" sz="4397" dirty="0">
                <a:solidFill>
                  <a:srgbClr val="FFFFFF"/>
                </a:solidFill>
                <a:latin typeface="Calibri"/>
              </a:endParaRPr>
            </a:p>
          </p:txBody>
        </p:sp>
        <p:sp>
          <p:nvSpPr>
            <p:cNvPr id="11" name="Isosceles Triangle 21">
              <a:extLst>
                <a:ext uri="{FF2B5EF4-FFF2-40B4-BE49-F238E27FC236}">
                  <a16:creationId xmlns:a16="http://schemas.microsoft.com/office/drawing/2014/main" xmlns="" id="{2140B23A-5EED-3045-8317-FD44E54A7EAE}"/>
                </a:ext>
              </a:extLst>
            </p:cNvPr>
            <p:cNvSpPr/>
            <p:nvPr/>
          </p:nvSpPr>
          <p:spPr>
            <a:xfrm>
              <a:off x="8531225" y="2696519"/>
              <a:ext cx="3458511" cy="3657600"/>
            </a:xfrm>
            <a:prstGeom prst="triangle">
              <a:avLst>
                <a:gd name="adj" fmla="val 100000"/>
              </a:avLst>
            </a:prstGeom>
            <a:gradFill>
              <a:gsLst>
                <a:gs pos="0">
                  <a:schemeClr val="accent6"/>
                </a:gs>
                <a:gs pos="50000">
                  <a:schemeClr val="accent6">
                    <a:alpha val="45000"/>
                    <a:lumMod val="50000"/>
                  </a:schemeClr>
                </a:gs>
                <a:gs pos="0">
                  <a:schemeClr val="accent6">
                    <a:alpha val="1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defRPr/>
              </a:pPr>
              <a:endParaRPr lang="en-US" sz="4397" dirty="0">
                <a:solidFill>
                  <a:srgbClr val="FFFFFF"/>
                </a:solidFill>
                <a:latin typeface="Calibri"/>
              </a:endParaRPr>
            </a:p>
          </p:txBody>
        </p:sp>
        <p:sp>
          <p:nvSpPr>
            <p:cNvPr id="12" name="Isosceles Triangle 22">
              <a:extLst>
                <a:ext uri="{FF2B5EF4-FFF2-40B4-BE49-F238E27FC236}">
                  <a16:creationId xmlns:a16="http://schemas.microsoft.com/office/drawing/2014/main" xmlns="" id="{0C0C3FFA-058D-0044-B553-678208146935}"/>
                </a:ext>
              </a:extLst>
            </p:cNvPr>
            <p:cNvSpPr/>
            <p:nvPr/>
          </p:nvSpPr>
          <p:spPr>
            <a:xfrm>
              <a:off x="6799441" y="3599137"/>
              <a:ext cx="2743200" cy="2743200"/>
            </a:xfrm>
            <a:prstGeom prst="triangle">
              <a:avLst>
                <a:gd name="adj" fmla="val 0"/>
              </a:avLst>
            </a:prstGeom>
            <a:gradFill>
              <a:gsLst>
                <a:gs pos="0">
                  <a:schemeClr val="accent6">
                    <a:alpha val="15000"/>
                    <a:lumMod val="50000"/>
                  </a:schemeClr>
                </a:gs>
                <a:gs pos="50000">
                  <a:schemeClr val="accent6">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defRPr/>
              </a:pPr>
              <a:endParaRPr lang="en-US" sz="4397" dirty="0">
                <a:solidFill>
                  <a:srgbClr val="FFFFFF"/>
                </a:solidFill>
                <a:latin typeface="Calibri"/>
              </a:endParaRPr>
            </a:p>
          </p:txBody>
        </p:sp>
      </p:grpSp>
      <p:pic>
        <p:nvPicPr>
          <p:cNvPr id="9" name="Picture 8" descr="Oracle logo in white on red staging background" title="Oracle red badge logo">
            <a:extLst>
              <a:ext uri="{FF2B5EF4-FFF2-40B4-BE49-F238E27FC236}">
                <a16:creationId xmlns:a16="http://schemas.microsoft.com/office/drawing/2014/main" xmlns="" id="{9238A7FD-5EB1-394C-9277-22B790C67F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660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6C7AD1D-D052-4D60-A345-E813ACB36F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024" y="192026"/>
            <a:ext cx="11814048" cy="6233543"/>
          </a:xfrm>
          <a:prstGeom prst="rect">
            <a:avLst/>
          </a:prstGeom>
        </p:spPr>
      </p:pic>
      <p:sp>
        <p:nvSpPr>
          <p:cNvPr id="3" name="Date Placeholder 2"/>
          <p:cNvSpPr>
            <a:spLocks noGrp="1"/>
          </p:cNvSpPr>
          <p:nvPr>
            <p:ph type="dt" sz="half" idx="10"/>
          </p:nvPr>
        </p:nvSpPr>
        <p:spPr/>
        <p:txBody>
          <a:bodyPr/>
          <a:lstStyle/>
          <a:p>
            <a:fld id="{0F9DE5E5-CA66-5940-9D1C-9F6D8D7529FE}" type="datetime1">
              <a:rPr lang="en-US" smtClean="0"/>
              <a:pPr/>
              <a:t>3/18/2019</a:t>
            </a:fld>
            <a:endParaRPr dirty="0"/>
          </a:p>
        </p:txBody>
      </p:sp>
      <p:sp>
        <p:nvSpPr>
          <p:cNvPr id="4" name="Footer Placeholder 3"/>
          <p:cNvSpPr>
            <a:spLocks noGrp="1"/>
          </p:cNvSpPr>
          <p:nvPr>
            <p:ph type="ftr" sz="quarter" idx="11"/>
          </p:nvPr>
        </p:nvSpPr>
        <p:spPr/>
        <p:txBody>
          <a:bodyPr/>
          <a:lstStyle/>
          <a:p>
            <a:r>
              <a:rPr lang="en-US" dirty="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3"/>
            <a:ext cx="11125198" cy="343299"/>
          </a:xfrm>
        </p:spPr>
        <p:txBody>
          <a:bodyPr>
            <a:noAutofit/>
          </a:bodyPr>
          <a:lstStyle>
            <a:lvl1pPr marL="1588" indent="0">
              <a:spcBef>
                <a:spcPts val="0"/>
              </a:spcBef>
              <a:buFontTx/>
              <a:buNone/>
              <a:defRPr sz="2399" b="1"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a:extLst>
              <a:ext uri="{FF2B5EF4-FFF2-40B4-BE49-F238E27FC236}">
                <a16:creationId xmlns:a16="http://schemas.microsoft.com/office/drawing/2014/main" xmlns="" id="{C17B17AB-FDE4-4136-A665-F46D12553E5A}"/>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1802" y="6263640"/>
            <a:ext cx="1624715" cy="594360"/>
          </a:xfrm>
          <a:prstGeom prst="rect">
            <a:avLst/>
          </a:prstGeom>
        </p:spPr>
      </p:pic>
    </p:spTree>
    <p:extLst>
      <p:ext uri="{BB962C8B-B14F-4D97-AF65-F5344CB8AC3E}">
        <p14:creationId xmlns:p14="http://schemas.microsoft.com/office/powerpoint/2010/main" val="186919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ase Studies">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1BC290C4-323F-41AC-8CB3-6CB1E7D7FA6D}"/>
              </a:ext>
            </a:extLst>
          </p:cNvPr>
          <p:cNvGrpSpPr/>
          <p:nvPr userDrawn="1"/>
        </p:nvGrpSpPr>
        <p:grpSpPr>
          <a:xfrm>
            <a:off x="6799259" y="0"/>
            <a:ext cx="5387981" cy="6858000"/>
            <a:chOff x="6799441" y="0"/>
            <a:chExt cx="5389384" cy="6858000"/>
          </a:xfrm>
        </p:grpSpPr>
        <p:sp>
          <p:nvSpPr>
            <p:cNvPr id="12" name="Rectangle 11">
              <a:extLst>
                <a:ext uri="{FF2B5EF4-FFF2-40B4-BE49-F238E27FC236}">
                  <a16:creationId xmlns:a16="http://schemas.microsoft.com/office/drawing/2014/main" xmlns="" id="{E7FAF999-8175-456D-BA25-87977E63F9FF}"/>
                </a:ext>
              </a:extLst>
            </p:cNvPr>
            <p:cNvSpPr/>
            <p:nvPr/>
          </p:nvSpPr>
          <p:spPr>
            <a:xfrm>
              <a:off x="6799442" y="0"/>
              <a:ext cx="5389382" cy="6858000"/>
            </a:xfrm>
            <a:prstGeom prst="rect">
              <a:avLst/>
            </a:prstGeom>
            <a:gradFill>
              <a:gsLst>
                <a:gs pos="0">
                  <a:schemeClr val="accent3">
                    <a:lumMod val="75000"/>
                    <a:alpha val="15000"/>
                  </a:schemeClr>
                </a:gs>
                <a:gs pos="50000">
                  <a:schemeClr val="accent3">
                    <a:alpha val="8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3" name="Rectangle 12">
              <a:extLst>
                <a:ext uri="{FF2B5EF4-FFF2-40B4-BE49-F238E27FC236}">
                  <a16:creationId xmlns:a16="http://schemas.microsoft.com/office/drawing/2014/main" xmlns="" id="{2C8585D1-83B6-4C71-8190-D2C44DD33F37}"/>
                </a:ext>
              </a:extLst>
            </p:cNvPr>
            <p:cNvSpPr/>
            <p:nvPr/>
          </p:nvSpPr>
          <p:spPr>
            <a:xfrm>
              <a:off x="6799442" y="2116017"/>
              <a:ext cx="5389383" cy="788699"/>
            </a:xfrm>
            <a:prstGeom prst="rect">
              <a:avLst/>
            </a:prstGeom>
            <a:gradFill>
              <a:gsLst>
                <a:gs pos="0">
                  <a:schemeClr val="accent1">
                    <a:lumMod val="50000"/>
                    <a:alpha val="15000"/>
                  </a:schemeClr>
                </a:gs>
                <a:gs pos="50000">
                  <a:schemeClr val="accent1">
                    <a:alpha val="85000"/>
                  </a:scheme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sp>
          <p:nvSpPr>
            <p:cNvPr id="14" name="Rectangle 13">
              <a:extLst>
                <a:ext uri="{FF2B5EF4-FFF2-40B4-BE49-F238E27FC236}">
                  <a16:creationId xmlns:a16="http://schemas.microsoft.com/office/drawing/2014/main" xmlns="" id="{EC7279BE-B770-446E-9CCA-0B3E2256ABB1}"/>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pPr>
              <a:endParaRPr lang="en-US" sz="5994">
                <a:solidFill>
                  <a:srgbClr val="46575E"/>
                </a:solidFill>
              </a:endParaRPr>
            </a:p>
          </p:txBody>
        </p:sp>
        <p:sp>
          <p:nvSpPr>
            <p:cNvPr id="15" name="Isosceles Triangle 20">
              <a:extLst>
                <a:ext uri="{FF2B5EF4-FFF2-40B4-BE49-F238E27FC236}">
                  <a16:creationId xmlns:a16="http://schemas.microsoft.com/office/drawing/2014/main" xmlns="" id="{82443258-34DE-475C-95B5-B4C6B0F942F9}"/>
                </a:ext>
              </a:extLst>
            </p:cNvPr>
            <p:cNvSpPr/>
            <p:nvPr/>
          </p:nvSpPr>
          <p:spPr>
            <a:xfrm>
              <a:off x="8531225" y="3191038"/>
              <a:ext cx="3657600" cy="3657600"/>
            </a:xfrm>
            <a:prstGeom prst="triangle">
              <a:avLst>
                <a:gd name="adj" fmla="val 10000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6" name="Isosceles Triangle 21">
              <a:extLst>
                <a:ext uri="{FF2B5EF4-FFF2-40B4-BE49-F238E27FC236}">
                  <a16:creationId xmlns:a16="http://schemas.microsoft.com/office/drawing/2014/main" xmlns="" id="{5471563B-41FE-49D7-9F47-8D60139F800D}"/>
                </a:ext>
              </a:extLst>
            </p:cNvPr>
            <p:cNvSpPr/>
            <p:nvPr/>
          </p:nvSpPr>
          <p:spPr>
            <a:xfrm>
              <a:off x="6799441" y="4114800"/>
              <a:ext cx="2743200" cy="2743200"/>
            </a:xfrm>
            <a:prstGeom prst="triangle">
              <a:avLst>
                <a:gd name="adj" fmla="val 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grpSp>
      <p:sp>
        <p:nvSpPr>
          <p:cNvPr id="6" name="Title 5"/>
          <p:cNvSpPr>
            <a:spLocks noGrp="1"/>
          </p:cNvSpPr>
          <p:nvPr>
            <p:ph type="title" hasCustomPrompt="1"/>
          </p:nvPr>
        </p:nvSpPr>
        <p:spPr>
          <a:xfrm>
            <a:off x="7177867" y="2133601"/>
            <a:ext cx="4802486" cy="857352"/>
          </a:xfrm>
        </p:spPr>
        <p:txBody>
          <a:bodyPr anchor="ctr" anchorCtr="0"/>
          <a:lstStyle>
            <a:lvl1pPr algn="l">
              <a:defRPr sz="2798"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4" y="3243947"/>
            <a:ext cx="4384911" cy="3287485"/>
          </a:xfrm>
        </p:spPr>
        <p:txBody>
          <a:bodyPr>
            <a:normAutofit/>
          </a:bodyPr>
          <a:lstStyle>
            <a:lvl1pPr algn="l">
              <a:lnSpc>
                <a:spcPct val="100000"/>
              </a:lnSpc>
              <a:spcBef>
                <a:spcPts val="0"/>
              </a:spcBef>
              <a:spcAft>
                <a:spcPts val="1200"/>
              </a:spcAft>
              <a:buClr>
                <a:schemeClr val="bg1"/>
              </a:buClr>
              <a:defRPr sz="2798">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7" name="TextBox 16"/>
          <p:cNvSpPr txBox="1"/>
          <p:nvPr userDrawn="1"/>
        </p:nvSpPr>
        <p:spPr>
          <a:xfrm>
            <a:off x="6683032" y="6556248"/>
            <a:ext cx="3199567" cy="182880"/>
          </a:xfrm>
          <a:prstGeom prst="rect">
            <a:avLst/>
          </a:prstGeom>
          <a:noFill/>
        </p:spPr>
        <p:txBody>
          <a:bodyPr vert="horz" wrap="none" lIns="0" tIns="0" rIns="0" bIns="0" rtlCol="0" anchor="ctr" anchorCtr="0">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
        <p:nvSpPr>
          <p:cNvPr id="18" name="Slide Number Placeholder 5"/>
          <p:cNvSpPr txBox="1">
            <a:spLocks/>
          </p:cNvSpPr>
          <p:nvPr userDrawn="1"/>
        </p:nvSpPr>
        <p:spPr>
          <a:xfrm>
            <a:off x="11321258" y="6556248"/>
            <a:ext cx="33338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852"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bg1"/>
                </a:solidFill>
                <a:effectLst/>
                <a:uLnTx/>
                <a:uFillTx/>
                <a:latin typeface="Calibri"/>
                <a:ea typeface=""/>
                <a:cs typeface=""/>
              </a:rPr>
              <a:pPr marL="0" marR="0" lvl="0" indent="0" algn="r" defTabSz="913852"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dirty="0">
              <a:ln>
                <a:noFill/>
              </a:ln>
              <a:solidFill>
                <a:schemeClr val="bg1"/>
              </a:solidFill>
              <a:effectLst/>
              <a:uLnTx/>
              <a:uFillTx/>
              <a:latin typeface="Calibri"/>
              <a:ea typeface=""/>
              <a:cs typeface=""/>
            </a:endParaRPr>
          </a:p>
        </p:txBody>
      </p:sp>
    </p:spTree>
    <p:extLst>
      <p:ext uri="{BB962C8B-B14F-4D97-AF65-F5344CB8AC3E}">
        <p14:creationId xmlns:p14="http://schemas.microsoft.com/office/powerpoint/2010/main" val="190361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ase Studies">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9ADD6792-8F7A-4F98-9E62-780E22803B5B}"/>
              </a:ext>
            </a:extLst>
          </p:cNvPr>
          <p:cNvGrpSpPr/>
          <p:nvPr userDrawn="1"/>
        </p:nvGrpSpPr>
        <p:grpSpPr>
          <a:xfrm>
            <a:off x="6799259" y="0"/>
            <a:ext cx="5387981" cy="6858000"/>
            <a:chOff x="6799441" y="0"/>
            <a:chExt cx="5389384" cy="6858000"/>
          </a:xfrm>
        </p:grpSpPr>
        <p:sp>
          <p:nvSpPr>
            <p:cNvPr id="20" name="Rectangle 19">
              <a:extLst>
                <a:ext uri="{FF2B5EF4-FFF2-40B4-BE49-F238E27FC236}">
                  <a16:creationId xmlns:a16="http://schemas.microsoft.com/office/drawing/2014/main" xmlns="" id="{EB339414-5DC0-40E8-9216-C0850FEB3B48}"/>
                </a:ext>
              </a:extLst>
            </p:cNvPr>
            <p:cNvSpPr/>
            <p:nvPr/>
          </p:nvSpPr>
          <p:spPr>
            <a:xfrm>
              <a:off x="6799442" y="0"/>
              <a:ext cx="5389382" cy="6858000"/>
            </a:xfrm>
            <a:prstGeom prst="rect">
              <a:avLst/>
            </a:prstGeom>
            <a:gradFill>
              <a:gsLst>
                <a:gs pos="0">
                  <a:schemeClr val="accent3">
                    <a:lumMod val="75000"/>
                    <a:alpha val="15000"/>
                  </a:schemeClr>
                </a:gs>
                <a:gs pos="50000">
                  <a:schemeClr val="accent3">
                    <a:alpha val="8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21" name="Rectangle 20">
              <a:extLst>
                <a:ext uri="{FF2B5EF4-FFF2-40B4-BE49-F238E27FC236}">
                  <a16:creationId xmlns:a16="http://schemas.microsoft.com/office/drawing/2014/main" xmlns="" id="{CEF02163-3167-47BE-A2FF-2FBC3A45B28C}"/>
                </a:ext>
              </a:extLst>
            </p:cNvPr>
            <p:cNvSpPr/>
            <p:nvPr/>
          </p:nvSpPr>
          <p:spPr>
            <a:xfrm>
              <a:off x="6799442" y="2116017"/>
              <a:ext cx="5389383" cy="788699"/>
            </a:xfrm>
            <a:prstGeom prst="rect">
              <a:avLst/>
            </a:prstGeom>
            <a:gradFill>
              <a:gsLst>
                <a:gs pos="0">
                  <a:schemeClr val="accent1">
                    <a:lumMod val="50000"/>
                    <a:alpha val="15000"/>
                  </a:schemeClr>
                </a:gs>
                <a:gs pos="50000">
                  <a:schemeClr val="accent1">
                    <a:alpha val="85000"/>
                  </a:scheme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sp>
          <p:nvSpPr>
            <p:cNvPr id="22" name="Rectangle 21">
              <a:extLst>
                <a:ext uri="{FF2B5EF4-FFF2-40B4-BE49-F238E27FC236}">
                  <a16:creationId xmlns:a16="http://schemas.microsoft.com/office/drawing/2014/main" xmlns="" id="{48EA8427-2944-4BAB-8304-54C084048AB6}"/>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pPr>
              <a:endParaRPr lang="en-US" sz="5994">
                <a:solidFill>
                  <a:srgbClr val="46575E"/>
                </a:solidFill>
              </a:endParaRPr>
            </a:p>
          </p:txBody>
        </p:sp>
        <p:sp>
          <p:nvSpPr>
            <p:cNvPr id="23" name="Isosceles Triangle 20">
              <a:extLst>
                <a:ext uri="{FF2B5EF4-FFF2-40B4-BE49-F238E27FC236}">
                  <a16:creationId xmlns:a16="http://schemas.microsoft.com/office/drawing/2014/main" xmlns="" id="{D24C8211-7B67-4FC7-9B21-6D458532FA19}"/>
                </a:ext>
              </a:extLst>
            </p:cNvPr>
            <p:cNvSpPr/>
            <p:nvPr/>
          </p:nvSpPr>
          <p:spPr>
            <a:xfrm>
              <a:off x="8531225" y="3191038"/>
              <a:ext cx="3657600" cy="3657600"/>
            </a:xfrm>
            <a:prstGeom prst="triangle">
              <a:avLst>
                <a:gd name="adj" fmla="val 10000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24" name="Isosceles Triangle 21">
              <a:extLst>
                <a:ext uri="{FF2B5EF4-FFF2-40B4-BE49-F238E27FC236}">
                  <a16:creationId xmlns:a16="http://schemas.microsoft.com/office/drawing/2014/main" xmlns="" id="{CC4FA676-E5C3-4F4D-A5B4-EC8611673FB0}"/>
                </a:ext>
              </a:extLst>
            </p:cNvPr>
            <p:cNvSpPr/>
            <p:nvPr/>
          </p:nvSpPr>
          <p:spPr>
            <a:xfrm>
              <a:off x="6799441" y="4114800"/>
              <a:ext cx="2743200" cy="2743200"/>
            </a:xfrm>
            <a:prstGeom prst="triangle">
              <a:avLst>
                <a:gd name="adj" fmla="val 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grpSp>
      <p:sp>
        <p:nvSpPr>
          <p:cNvPr id="6" name="Title 5"/>
          <p:cNvSpPr>
            <a:spLocks noGrp="1"/>
          </p:cNvSpPr>
          <p:nvPr>
            <p:ph type="title" hasCustomPrompt="1"/>
          </p:nvPr>
        </p:nvSpPr>
        <p:spPr>
          <a:xfrm>
            <a:off x="7177867" y="2133601"/>
            <a:ext cx="4802486" cy="857352"/>
          </a:xfrm>
        </p:spPr>
        <p:txBody>
          <a:bodyPr anchor="ctr" anchorCtr="0"/>
          <a:lstStyle>
            <a:lvl1pPr algn="l">
              <a:defRPr sz="2798"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4" y="3243947"/>
            <a:ext cx="4384911" cy="3287485"/>
          </a:xfrm>
        </p:spPr>
        <p:txBody>
          <a:bodyPr>
            <a:normAutofit/>
          </a:bodyPr>
          <a:lstStyle>
            <a:lvl1pPr algn="l">
              <a:lnSpc>
                <a:spcPct val="100000"/>
              </a:lnSpc>
              <a:spcBef>
                <a:spcPts val="0"/>
              </a:spcBef>
              <a:spcAft>
                <a:spcPts val="1200"/>
              </a:spcAft>
              <a:buClr>
                <a:schemeClr val="bg1"/>
              </a:buClr>
              <a:defRPr sz="2798">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8" name="Slide Number Placeholder 5"/>
          <p:cNvSpPr txBox="1">
            <a:spLocks/>
          </p:cNvSpPr>
          <p:nvPr userDrawn="1"/>
        </p:nvSpPr>
        <p:spPr>
          <a:xfrm>
            <a:off x="11321258" y="6556248"/>
            <a:ext cx="33338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852"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bg1"/>
                </a:solidFill>
                <a:effectLst/>
                <a:uLnTx/>
                <a:uFillTx/>
                <a:latin typeface="Calibri"/>
                <a:ea typeface=""/>
                <a:cs typeface=""/>
              </a:rPr>
              <a:pPr marL="0" marR="0" lvl="0" indent="0" algn="r" defTabSz="913852"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dirty="0">
              <a:ln>
                <a:noFill/>
              </a:ln>
              <a:solidFill>
                <a:schemeClr val="bg1"/>
              </a:solidFill>
              <a:effectLst/>
              <a:uLnTx/>
              <a:uFillTx/>
              <a:latin typeface="Calibri"/>
              <a:ea typeface=""/>
              <a:cs typeface=""/>
            </a:endParaRPr>
          </a:p>
        </p:txBody>
      </p:sp>
      <p:sp>
        <p:nvSpPr>
          <p:cNvPr id="19" name="TextBox 18"/>
          <p:cNvSpPr txBox="1"/>
          <p:nvPr userDrawn="1"/>
        </p:nvSpPr>
        <p:spPr>
          <a:xfrm>
            <a:off x="6683032" y="6556248"/>
            <a:ext cx="3199567" cy="182880"/>
          </a:xfrm>
          <a:prstGeom prst="rect">
            <a:avLst/>
          </a:prstGeom>
          <a:noFill/>
        </p:spPr>
        <p:txBody>
          <a:bodyPr vert="horz" wrap="none" lIns="0" tIns="0" rIns="0" bIns="0" rtlCol="0" anchor="ctr" anchorCtr="0">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Tree>
    <p:extLst>
      <p:ext uri="{BB962C8B-B14F-4D97-AF65-F5344CB8AC3E}">
        <p14:creationId xmlns:p14="http://schemas.microsoft.com/office/powerpoint/2010/main" val="78982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ase Studies">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1BC290C4-323F-41AC-8CB3-6CB1E7D7FA6D}"/>
              </a:ext>
            </a:extLst>
          </p:cNvPr>
          <p:cNvGrpSpPr/>
          <p:nvPr userDrawn="1"/>
        </p:nvGrpSpPr>
        <p:grpSpPr>
          <a:xfrm>
            <a:off x="6799259" y="0"/>
            <a:ext cx="5387981" cy="6858000"/>
            <a:chOff x="6799441" y="0"/>
            <a:chExt cx="5389384" cy="6858000"/>
          </a:xfrm>
        </p:grpSpPr>
        <p:sp>
          <p:nvSpPr>
            <p:cNvPr id="12" name="Rectangle 11">
              <a:extLst>
                <a:ext uri="{FF2B5EF4-FFF2-40B4-BE49-F238E27FC236}">
                  <a16:creationId xmlns:a16="http://schemas.microsoft.com/office/drawing/2014/main" xmlns="" id="{E7FAF999-8175-456D-BA25-87977E63F9FF}"/>
                </a:ext>
              </a:extLst>
            </p:cNvPr>
            <p:cNvSpPr/>
            <p:nvPr/>
          </p:nvSpPr>
          <p:spPr>
            <a:xfrm>
              <a:off x="6799442" y="0"/>
              <a:ext cx="5389382" cy="6858000"/>
            </a:xfrm>
            <a:prstGeom prst="rect">
              <a:avLst/>
            </a:prstGeom>
            <a:gradFill>
              <a:gsLst>
                <a:gs pos="0">
                  <a:schemeClr val="accent3">
                    <a:lumMod val="75000"/>
                    <a:alpha val="15000"/>
                  </a:schemeClr>
                </a:gs>
                <a:gs pos="50000">
                  <a:schemeClr val="accent3">
                    <a:alpha val="8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3" name="Rectangle 12">
              <a:extLst>
                <a:ext uri="{FF2B5EF4-FFF2-40B4-BE49-F238E27FC236}">
                  <a16:creationId xmlns:a16="http://schemas.microsoft.com/office/drawing/2014/main" xmlns="" id="{2C8585D1-83B6-4C71-8190-D2C44DD33F37}"/>
                </a:ext>
              </a:extLst>
            </p:cNvPr>
            <p:cNvSpPr/>
            <p:nvPr/>
          </p:nvSpPr>
          <p:spPr>
            <a:xfrm>
              <a:off x="6799442" y="2116017"/>
              <a:ext cx="5389383" cy="788699"/>
            </a:xfrm>
            <a:prstGeom prst="rect">
              <a:avLst/>
            </a:prstGeom>
            <a:gradFill>
              <a:gsLst>
                <a:gs pos="0">
                  <a:schemeClr val="accent1">
                    <a:lumMod val="50000"/>
                    <a:alpha val="15000"/>
                  </a:schemeClr>
                </a:gs>
                <a:gs pos="50000">
                  <a:schemeClr val="accent1">
                    <a:alpha val="85000"/>
                  </a:scheme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sp>
          <p:nvSpPr>
            <p:cNvPr id="14" name="Rectangle 13">
              <a:extLst>
                <a:ext uri="{FF2B5EF4-FFF2-40B4-BE49-F238E27FC236}">
                  <a16:creationId xmlns:a16="http://schemas.microsoft.com/office/drawing/2014/main" xmlns="" id="{EC7279BE-B770-446E-9CCA-0B3E2256ABB1}"/>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pPr>
              <a:endParaRPr lang="en-US" sz="5994">
                <a:solidFill>
                  <a:srgbClr val="46575E"/>
                </a:solidFill>
              </a:endParaRPr>
            </a:p>
          </p:txBody>
        </p:sp>
        <p:sp>
          <p:nvSpPr>
            <p:cNvPr id="15" name="Isosceles Triangle 20">
              <a:extLst>
                <a:ext uri="{FF2B5EF4-FFF2-40B4-BE49-F238E27FC236}">
                  <a16:creationId xmlns:a16="http://schemas.microsoft.com/office/drawing/2014/main" xmlns="" id="{82443258-34DE-475C-95B5-B4C6B0F942F9}"/>
                </a:ext>
              </a:extLst>
            </p:cNvPr>
            <p:cNvSpPr/>
            <p:nvPr/>
          </p:nvSpPr>
          <p:spPr>
            <a:xfrm>
              <a:off x="8531225" y="3191038"/>
              <a:ext cx="3657600" cy="3657600"/>
            </a:xfrm>
            <a:prstGeom prst="triangle">
              <a:avLst>
                <a:gd name="adj" fmla="val 10000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6" name="Isosceles Triangle 21">
              <a:extLst>
                <a:ext uri="{FF2B5EF4-FFF2-40B4-BE49-F238E27FC236}">
                  <a16:creationId xmlns:a16="http://schemas.microsoft.com/office/drawing/2014/main" xmlns="" id="{5471563B-41FE-49D7-9F47-8D60139F800D}"/>
                </a:ext>
              </a:extLst>
            </p:cNvPr>
            <p:cNvSpPr/>
            <p:nvPr/>
          </p:nvSpPr>
          <p:spPr>
            <a:xfrm>
              <a:off x="6799441" y="4114800"/>
              <a:ext cx="2743200" cy="2743200"/>
            </a:xfrm>
            <a:prstGeom prst="triangle">
              <a:avLst>
                <a:gd name="adj" fmla="val 0"/>
              </a:avLst>
            </a:prstGeom>
            <a:gradFill>
              <a:gsLst>
                <a:gs pos="0">
                  <a:schemeClr val="accent3">
                    <a:alpha val="15000"/>
                    <a:lumMod val="50000"/>
                  </a:schemeClr>
                </a:gs>
                <a:gs pos="50000">
                  <a:schemeClr val="accent3">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grpSp>
      <p:sp>
        <p:nvSpPr>
          <p:cNvPr id="6" name="Title 5"/>
          <p:cNvSpPr>
            <a:spLocks noGrp="1"/>
          </p:cNvSpPr>
          <p:nvPr>
            <p:ph type="title" hasCustomPrompt="1"/>
          </p:nvPr>
        </p:nvSpPr>
        <p:spPr>
          <a:xfrm>
            <a:off x="7177867" y="2133601"/>
            <a:ext cx="4802486" cy="857352"/>
          </a:xfrm>
        </p:spPr>
        <p:txBody>
          <a:bodyPr anchor="ctr" anchorCtr="0"/>
          <a:lstStyle>
            <a:lvl1pPr algn="l">
              <a:defRPr sz="2798"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4" y="3243947"/>
            <a:ext cx="4384911" cy="3287485"/>
          </a:xfrm>
        </p:spPr>
        <p:txBody>
          <a:bodyPr>
            <a:normAutofit/>
          </a:bodyPr>
          <a:lstStyle>
            <a:lvl1pPr algn="l">
              <a:lnSpc>
                <a:spcPct val="100000"/>
              </a:lnSpc>
              <a:spcBef>
                <a:spcPts val="0"/>
              </a:spcBef>
              <a:spcAft>
                <a:spcPts val="1200"/>
              </a:spcAft>
              <a:buClr>
                <a:schemeClr val="bg1"/>
              </a:buClr>
              <a:defRPr sz="2798">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7" name="TextBox 16"/>
          <p:cNvSpPr txBox="1"/>
          <p:nvPr userDrawn="1"/>
        </p:nvSpPr>
        <p:spPr>
          <a:xfrm>
            <a:off x="6683032" y="6556248"/>
            <a:ext cx="3199567" cy="182880"/>
          </a:xfrm>
          <a:prstGeom prst="rect">
            <a:avLst/>
          </a:prstGeom>
          <a:noFill/>
        </p:spPr>
        <p:txBody>
          <a:bodyPr vert="horz" wrap="none" lIns="0" tIns="0" rIns="0" bIns="0" rtlCol="0" anchor="ctr" anchorCtr="0">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
        <p:nvSpPr>
          <p:cNvPr id="18" name="Slide Number Placeholder 5"/>
          <p:cNvSpPr txBox="1">
            <a:spLocks/>
          </p:cNvSpPr>
          <p:nvPr userDrawn="1"/>
        </p:nvSpPr>
        <p:spPr>
          <a:xfrm>
            <a:off x="11321258" y="6556248"/>
            <a:ext cx="33338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852"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bg1"/>
                </a:solidFill>
                <a:effectLst/>
                <a:uLnTx/>
                <a:uFillTx/>
                <a:latin typeface="Calibri"/>
                <a:ea typeface=""/>
                <a:cs typeface=""/>
              </a:rPr>
              <a:pPr marL="0" marR="0" lvl="0" indent="0" algn="r" defTabSz="913852"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dirty="0">
              <a:ln>
                <a:noFill/>
              </a:ln>
              <a:solidFill>
                <a:schemeClr val="bg1"/>
              </a:solidFill>
              <a:effectLst/>
              <a:uLnTx/>
              <a:uFillTx/>
              <a:latin typeface="Calibri"/>
              <a:ea typeface=""/>
              <a:cs typeface=""/>
            </a:endParaRPr>
          </a:p>
        </p:txBody>
      </p:sp>
    </p:spTree>
    <p:extLst>
      <p:ext uri="{BB962C8B-B14F-4D97-AF65-F5344CB8AC3E}">
        <p14:creationId xmlns:p14="http://schemas.microsoft.com/office/powerpoint/2010/main" val="13128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ase Studies">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CB5AD33-6ECB-4239-9DEF-F363897B5D3C}"/>
              </a:ext>
            </a:extLst>
          </p:cNvPr>
          <p:cNvGrpSpPr/>
          <p:nvPr userDrawn="1"/>
        </p:nvGrpSpPr>
        <p:grpSpPr>
          <a:xfrm>
            <a:off x="6799260" y="0"/>
            <a:ext cx="5387981" cy="6858000"/>
            <a:chOff x="6799441" y="0"/>
            <a:chExt cx="5389384" cy="6858000"/>
          </a:xfrm>
        </p:grpSpPr>
        <p:sp>
          <p:nvSpPr>
            <p:cNvPr id="12" name="Rectangle 11">
              <a:extLst>
                <a:ext uri="{FF2B5EF4-FFF2-40B4-BE49-F238E27FC236}">
                  <a16:creationId xmlns:a16="http://schemas.microsoft.com/office/drawing/2014/main" xmlns="" id="{F8E32056-C8A6-455A-B43E-A8C97D5E627E}"/>
                </a:ext>
              </a:extLst>
            </p:cNvPr>
            <p:cNvSpPr/>
            <p:nvPr/>
          </p:nvSpPr>
          <p:spPr>
            <a:xfrm>
              <a:off x="6799442" y="0"/>
              <a:ext cx="5389382" cy="6858000"/>
            </a:xfrm>
            <a:prstGeom prst="rect">
              <a:avLst/>
            </a:prstGeom>
            <a:gradFill>
              <a:gsLst>
                <a:gs pos="0">
                  <a:srgbClr val="196E82">
                    <a:alpha val="15000"/>
                  </a:srgbClr>
                </a:gs>
                <a:gs pos="50000">
                  <a:srgbClr val="00819B">
                    <a:alpha val="85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a:solidFill>
                  <a:srgbClr val="FFFFFF"/>
                </a:solidFill>
              </a:endParaRPr>
            </a:p>
          </p:txBody>
        </p:sp>
        <p:sp>
          <p:nvSpPr>
            <p:cNvPr id="13" name="Rectangle 12">
              <a:extLst>
                <a:ext uri="{FF2B5EF4-FFF2-40B4-BE49-F238E27FC236}">
                  <a16:creationId xmlns:a16="http://schemas.microsoft.com/office/drawing/2014/main" xmlns="" id="{36F59986-B2E6-4A7D-91E9-8E11711CF02C}"/>
                </a:ext>
              </a:extLst>
            </p:cNvPr>
            <p:cNvSpPr/>
            <p:nvPr/>
          </p:nvSpPr>
          <p:spPr>
            <a:xfrm>
              <a:off x="6799442" y="2116017"/>
              <a:ext cx="5389383" cy="788699"/>
            </a:xfrm>
            <a:prstGeom prst="rect">
              <a:avLst/>
            </a:prstGeom>
            <a:gradFill>
              <a:gsLst>
                <a:gs pos="0">
                  <a:schemeClr val="accent1">
                    <a:lumMod val="50000"/>
                    <a:alpha val="15000"/>
                  </a:schemeClr>
                </a:gs>
                <a:gs pos="50000">
                  <a:schemeClr val="accent1">
                    <a:alpha val="85000"/>
                  </a:scheme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dirty="0">
                <a:solidFill>
                  <a:srgbClr val="FFFFFF"/>
                </a:solidFill>
              </a:endParaRPr>
            </a:p>
          </p:txBody>
        </p:sp>
        <p:sp>
          <p:nvSpPr>
            <p:cNvPr id="14" name="Rectangle 13">
              <a:extLst>
                <a:ext uri="{FF2B5EF4-FFF2-40B4-BE49-F238E27FC236}">
                  <a16:creationId xmlns:a16="http://schemas.microsoft.com/office/drawing/2014/main" xmlns="" id="{BB16FD6B-F28D-4FC2-8F9B-D4731CE81964}"/>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defRPr/>
              </a:pPr>
              <a:endParaRPr lang="en-US" sz="5992">
                <a:solidFill>
                  <a:srgbClr val="46575E"/>
                </a:solidFill>
              </a:endParaRPr>
            </a:p>
          </p:txBody>
        </p:sp>
        <p:sp>
          <p:nvSpPr>
            <p:cNvPr id="15" name="Isosceles Triangle 21">
              <a:extLst>
                <a:ext uri="{FF2B5EF4-FFF2-40B4-BE49-F238E27FC236}">
                  <a16:creationId xmlns:a16="http://schemas.microsoft.com/office/drawing/2014/main" xmlns="" id="{FB8D30C1-791A-47BA-BCA9-1C2712409970}"/>
                </a:ext>
              </a:extLst>
            </p:cNvPr>
            <p:cNvSpPr/>
            <p:nvPr/>
          </p:nvSpPr>
          <p:spPr>
            <a:xfrm>
              <a:off x="8531225" y="3191038"/>
              <a:ext cx="3657600" cy="3657600"/>
            </a:xfrm>
            <a:prstGeom prst="triangle">
              <a:avLst>
                <a:gd name="adj" fmla="val 100000"/>
              </a:avLst>
            </a:prstGeom>
            <a:gradFill>
              <a:gsLst>
                <a:gs pos="0">
                  <a:srgbClr val="196E82">
                    <a:alpha val="15000"/>
                    <a:lumMod val="50000"/>
                  </a:srgbClr>
                </a:gs>
                <a:gs pos="50000">
                  <a:srgbClr val="00819B">
                    <a:alpha val="45000"/>
                    <a:lumMod val="50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a:solidFill>
                  <a:srgbClr val="FFFFFF"/>
                </a:solidFill>
              </a:endParaRPr>
            </a:p>
          </p:txBody>
        </p:sp>
        <p:sp>
          <p:nvSpPr>
            <p:cNvPr id="16" name="Isosceles Triangle 22">
              <a:extLst>
                <a:ext uri="{FF2B5EF4-FFF2-40B4-BE49-F238E27FC236}">
                  <a16:creationId xmlns:a16="http://schemas.microsoft.com/office/drawing/2014/main" xmlns="" id="{8D5D6BEB-3925-472A-9142-1FABD661ED4E}"/>
                </a:ext>
              </a:extLst>
            </p:cNvPr>
            <p:cNvSpPr/>
            <p:nvPr/>
          </p:nvSpPr>
          <p:spPr>
            <a:xfrm>
              <a:off x="6799441" y="4114800"/>
              <a:ext cx="2743200" cy="2743200"/>
            </a:xfrm>
            <a:prstGeom prst="triangle">
              <a:avLst>
                <a:gd name="adj" fmla="val 0"/>
              </a:avLst>
            </a:prstGeom>
            <a:gradFill>
              <a:gsLst>
                <a:gs pos="0">
                  <a:srgbClr val="196E82">
                    <a:alpha val="15000"/>
                    <a:lumMod val="50000"/>
                  </a:srgbClr>
                </a:gs>
                <a:gs pos="50000">
                  <a:srgbClr val="00819B">
                    <a:alpha val="45000"/>
                    <a:lumMod val="50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dirty="0">
                <a:solidFill>
                  <a:srgbClr val="FFFFFF"/>
                </a:solidFill>
              </a:endParaRPr>
            </a:p>
          </p:txBody>
        </p:sp>
      </p:grpSp>
      <p:sp>
        <p:nvSpPr>
          <p:cNvPr id="6" name="Title 5"/>
          <p:cNvSpPr>
            <a:spLocks noGrp="1"/>
          </p:cNvSpPr>
          <p:nvPr>
            <p:ph type="title" hasCustomPrompt="1"/>
          </p:nvPr>
        </p:nvSpPr>
        <p:spPr>
          <a:xfrm>
            <a:off x="7177868" y="2133601"/>
            <a:ext cx="4802486" cy="857352"/>
          </a:xfrm>
        </p:spPr>
        <p:txBody>
          <a:bodyPr anchor="ctr" anchorCtr="0"/>
          <a:lstStyle>
            <a:lvl1pPr algn="l">
              <a:defRPr sz="2797"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5" y="3243949"/>
            <a:ext cx="4384911" cy="3287485"/>
          </a:xfrm>
        </p:spPr>
        <p:txBody>
          <a:bodyPr>
            <a:normAutofit/>
          </a:bodyPr>
          <a:lstStyle>
            <a:lvl1pPr algn="l">
              <a:lnSpc>
                <a:spcPct val="100000"/>
              </a:lnSpc>
              <a:spcBef>
                <a:spcPts val="0"/>
              </a:spcBef>
              <a:spcAft>
                <a:spcPts val="1200"/>
              </a:spcAft>
              <a:buClr>
                <a:schemeClr val="bg1"/>
              </a:buClr>
              <a:defRPr sz="2797">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9" name="TextBox 18"/>
          <p:cNvSpPr txBox="1"/>
          <p:nvPr userDrawn="1"/>
        </p:nvSpPr>
        <p:spPr>
          <a:xfrm>
            <a:off x="6683033" y="6556248"/>
            <a:ext cx="3199567" cy="182880"/>
          </a:xfrm>
          <a:prstGeom prst="rect">
            <a:avLst/>
          </a:prstGeom>
          <a:noFill/>
        </p:spPr>
        <p:txBody>
          <a:bodyPr vert="horz" wrap="none" lIns="0" tIns="0" rIns="0" bIns="0" rtlCol="0" anchor="ctr" anchorCtr="0">
            <a:noAutofit/>
          </a:bodyPr>
          <a:lstStyle/>
          <a:p>
            <a:pPr marL="0" marR="0" lvl="0" indent="0" algn="r" defTabSz="913578"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Tree>
    <p:extLst>
      <p:ext uri="{BB962C8B-B14F-4D97-AF65-F5344CB8AC3E}">
        <p14:creationId xmlns:p14="http://schemas.microsoft.com/office/powerpoint/2010/main" val="32083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51EAA63-D034-42AE-91FA-B13B9518C7BE}" type="slidenum">
              <a:rPr lang="en-IN" smtClean="0"/>
              <a:pPr/>
              <a:t>‹#›</a:t>
            </a:fld>
            <a:endParaRPr lang="en-IN"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99164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ase Studies">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639E219C-8956-4FE9-A8AB-16A296AABD2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5778" cy="6858000"/>
          </a:xfrm>
          <a:prstGeom prst="rect">
            <a:avLst/>
          </a:prstGeom>
        </p:spPr>
      </p:pic>
      <p:grpSp>
        <p:nvGrpSpPr>
          <p:cNvPr id="11" name="Group 10">
            <a:extLst>
              <a:ext uri="{FF2B5EF4-FFF2-40B4-BE49-F238E27FC236}">
                <a16:creationId xmlns:a16="http://schemas.microsoft.com/office/drawing/2014/main" xmlns="" id="{ACB5AD33-6ECB-4239-9DEF-F363897B5D3C}"/>
              </a:ext>
            </a:extLst>
          </p:cNvPr>
          <p:cNvGrpSpPr/>
          <p:nvPr userDrawn="1"/>
        </p:nvGrpSpPr>
        <p:grpSpPr>
          <a:xfrm>
            <a:off x="6799260" y="0"/>
            <a:ext cx="5387981" cy="6858000"/>
            <a:chOff x="6799441" y="0"/>
            <a:chExt cx="5389384" cy="6858000"/>
          </a:xfrm>
        </p:grpSpPr>
        <p:sp>
          <p:nvSpPr>
            <p:cNvPr id="12" name="Rectangle 11">
              <a:extLst>
                <a:ext uri="{FF2B5EF4-FFF2-40B4-BE49-F238E27FC236}">
                  <a16:creationId xmlns:a16="http://schemas.microsoft.com/office/drawing/2014/main" xmlns="" id="{F8E32056-C8A6-455A-B43E-A8C97D5E627E}"/>
                </a:ext>
              </a:extLst>
            </p:cNvPr>
            <p:cNvSpPr/>
            <p:nvPr/>
          </p:nvSpPr>
          <p:spPr>
            <a:xfrm>
              <a:off x="6799442" y="0"/>
              <a:ext cx="5389382" cy="6858000"/>
            </a:xfrm>
            <a:prstGeom prst="rect">
              <a:avLst/>
            </a:prstGeom>
            <a:gradFill>
              <a:gsLst>
                <a:gs pos="0">
                  <a:srgbClr val="196E82">
                    <a:alpha val="15000"/>
                  </a:srgbClr>
                </a:gs>
                <a:gs pos="50000">
                  <a:srgbClr val="00819B">
                    <a:alpha val="85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a:solidFill>
                  <a:srgbClr val="FFFFFF"/>
                </a:solidFill>
              </a:endParaRPr>
            </a:p>
          </p:txBody>
        </p:sp>
        <p:sp>
          <p:nvSpPr>
            <p:cNvPr id="13" name="Rectangle 12">
              <a:extLst>
                <a:ext uri="{FF2B5EF4-FFF2-40B4-BE49-F238E27FC236}">
                  <a16:creationId xmlns:a16="http://schemas.microsoft.com/office/drawing/2014/main" xmlns="" id="{36F59986-B2E6-4A7D-91E9-8E11711CF02C}"/>
                </a:ext>
              </a:extLst>
            </p:cNvPr>
            <p:cNvSpPr/>
            <p:nvPr/>
          </p:nvSpPr>
          <p:spPr>
            <a:xfrm>
              <a:off x="6799442" y="2116017"/>
              <a:ext cx="5389383" cy="788699"/>
            </a:xfrm>
            <a:prstGeom prst="rect">
              <a:avLst/>
            </a:prstGeom>
            <a:gradFill>
              <a:gsLst>
                <a:gs pos="0">
                  <a:schemeClr val="accent1">
                    <a:lumMod val="50000"/>
                    <a:alpha val="15000"/>
                  </a:schemeClr>
                </a:gs>
                <a:gs pos="50000">
                  <a:schemeClr val="accent1">
                    <a:alpha val="85000"/>
                  </a:scheme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dirty="0">
                <a:solidFill>
                  <a:srgbClr val="FFFFFF"/>
                </a:solidFill>
              </a:endParaRPr>
            </a:p>
          </p:txBody>
        </p:sp>
        <p:sp>
          <p:nvSpPr>
            <p:cNvPr id="14" name="Rectangle 13">
              <a:extLst>
                <a:ext uri="{FF2B5EF4-FFF2-40B4-BE49-F238E27FC236}">
                  <a16:creationId xmlns:a16="http://schemas.microsoft.com/office/drawing/2014/main" xmlns="" id="{BB16FD6B-F28D-4FC2-8F9B-D4731CE81964}"/>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defRPr/>
              </a:pPr>
              <a:endParaRPr lang="en-US" sz="5992">
                <a:solidFill>
                  <a:srgbClr val="46575E"/>
                </a:solidFill>
              </a:endParaRPr>
            </a:p>
          </p:txBody>
        </p:sp>
        <p:sp>
          <p:nvSpPr>
            <p:cNvPr id="15" name="Isosceles Triangle 21">
              <a:extLst>
                <a:ext uri="{FF2B5EF4-FFF2-40B4-BE49-F238E27FC236}">
                  <a16:creationId xmlns:a16="http://schemas.microsoft.com/office/drawing/2014/main" xmlns="" id="{FB8D30C1-791A-47BA-BCA9-1C2712409970}"/>
                </a:ext>
              </a:extLst>
            </p:cNvPr>
            <p:cNvSpPr/>
            <p:nvPr/>
          </p:nvSpPr>
          <p:spPr>
            <a:xfrm>
              <a:off x="8531225" y="3191038"/>
              <a:ext cx="3657600" cy="3657600"/>
            </a:xfrm>
            <a:prstGeom prst="triangle">
              <a:avLst>
                <a:gd name="adj" fmla="val 100000"/>
              </a:avLst>
            </a:prstGeom>
            <a:gradFill>
              <a:gsLst>
                <a:gs pos="0">
                  <a:srgbClr val="196E82">
                    <a:alpha val="15000"/>
                    <a:lumMod val="50000"/>
                  </a:srgbClr>
                </a:gs>
                <a:gs pos="50000">
                  <a:srgbClr val="00819B">
                    <a:alpha val="45000"/>
                    <a:lumMod val="50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a:solidFill>
                  <a:srgbClr val="FFFFFF"/>
                </a:solidFill>
              </a:endParaRPr>
            </a:p>
          </p:txBody>
        </p:sp>
        <p:sp>
          <p:nvSpPr>
            <p:cNvPr id="16" name="Isosceles Triangle 22">
              <a:extLst>
                <a:ext uri="{FF2B5EF4-FFF2-40B4-BE49-F238E27FC236}">
                  <a16:creationId xmlns:a16="http://schemas.microsoft.com/office/drawing/2014/main" xmlns="" id="{8D5D6BEB-3925-472A-9142-1FABD661ED4E}"/>
                </a:ext>
              </a:extLst>
            </p:cNvPr>
            <p:cNvSpPr/>
            <p:nvPr/>
          </p:nvSpPr>
          <p:spPr>
            <a:xfrm>
              <a:off x="6799441" y="4114800"/>
              <a:ext cx="2743200" cy="2743200"/>
            </a:xfrm>
            <a:prstGeom prst="triangle">
              <a:avLst>
                <a:gd name="adj" fmla="val 0"/>
              </a:avLst>
            </a:prstGeom>
            <a:gradFill>
              <a:gsLst>
                <a:gs pos="0">
                  <a:srgbClr val="196E82">
                    <a:alpha val="15000"/>
                    <a:lumMod val="50000"/>
                  </a:srgbClr>
                </a:gs>
                <a:gs pos="50000">
                  <a:srgbClr val="00819B">
                    <a:alpha val="45000"/>
                    <a:lumMod val="50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083" indent="-233083" algn="r">
                <a:lnSpc>
                  <a:spcPct val="90000"/>
                </a:lnSpc>
                <a:defRPr/>
              </a:pPr>
              <a:endParaRPr lang="en-US" sz="4396" dirty="0">
                <a:solidFill>
                  <a:srgbClr val="FFFFFF"/>
                </a:solidFill>
              </a:endParaRPr>
            </a:p>
          </p:txBody>
        </p:sp>
      </p:grpSp>
      <p:sp>
        <p:nvSpPr>
          <p:cNvPr id="6" name="Title 5"/>
          <p:cNvSpPr>
            <a:spLocks noGrp="1"/>
          </p:cNvSpPr>
          <p:nvPr>
            <p:ph type="title" hasCustomPrompt="1"/>
          </p:nvPr>
        </p:nvSpPr>
        <p:spPr>
          <a:xfrm>
            <a:off x="7177868" y="2133601"/>
            <a:ext cx="4802486" cy="857352"/>
          </a:xfrm>
        </p:spPr>
        <p:txBody>
          <a:bodyPr anchor="ctr" anchorCtr="0"/>
          <a:lstStyle>
            <a:lvl1pPr algn="l">
              <a:defRPr sz="2797"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5" y="3243949"/>
            <a:ext cx="4384911" cy="3287485"/>
          </a:xfrm>
        </p:spPr>
        <p:txBody>
          <a:bodyPr>
            <a:normAutofit/>
          </a:bodyPr>
          <a:lstStyle>
            <a:lvl1pPr algn="l">
              <a:lnSpc>
                <a:spcPct val="100000"/>
              </a:lnSpc>
              <a:spcBef>
                <a:spcPts val="0"/>
              </a:spcBef>
              <a:spcAft>
                <a:spcPts val="1200"/>
              </a:spcAft>
              <a:buClr>
                <a:schemeClr val="bg1"/>
              </a:buClr>
              <a:defRPr sz="2797">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9" name="TextBox 18"/>
          <p:cNvSpPr txBox="1"/>
          <p:nvPr userDrawn="1"/>
        </p:nvSpPr>
        <p:spPr>
          <a:xfrm>
            <a:off x="6683033" y="6556248"/>
            <a:ext cx="3199567" cy="182880"/>
          </a:xfrm>
          <a:prstGeom prst="rect">
            <a:avLst/>
          </a:prstGeom>
          <a:noFill/>
        </p:spPr>
        <p:txBody>
          <a:bodyPr vert="horz" wrap="none" lIns="0" tIns="0" rIns="0" bIns="0" rtlCol="0" anchor="ctr" anchorCtr="0">
            <a:noAutofit/>
          </a:bodyPr>
          <a:lstStyle/>
          <a:p>
            <a:pPr marL="0" marR="0" lvl="0" indent="0" algn="r" defTabSz="913578"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Tree>
    <p:extLst>
      <p:ext uri="{BB962C8B-B14F-4D97-AF65-F5344CB8AC3E}">
        <p14:creationId xmlns:p14="http://schemas.microsoft.com/office/powerpoint/2010/main" val="187316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ase Studies">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331A16B-E72B-AB47-A7EC-255E0B082555}"/>
              </a:ext>
            </a:extLst>
          </p:cNvPr>
          <p:cNvGrpSpPr/>
          <p:nvPr userDrawn="1"/>
        </p:nvGrpSpPr>
        <p:grpSpPr>
          <a:xfrm>
            <a:off x="6799259" y="0"/>
            <a:ext cx="5387981" cy="6858000"/>
            <a:chOff x="6799441" y="0"/>
            <a:chExt cx="5389384" cy="6858000"/>
          </a:xfrm>
        </p:grpSpPr>
        <p:sp>
          <p:nvSpPr>
            <p:cNvPr id="12" name="Rectangle 11">
              <a:extLst>
                <a:ext uri="{FF2B5EF4-FFF2-40B4-BE49-F238E27FC236}">
                  <a16:creationId xmlns:a16="http://schemas.microsoft.com/office/drawing/2014/main" xmlns="" id="{B7CBE31A-78A1-9241-8C85-2B4F633C92C4}"/>
                </a:ext>
              </a:extLst>
            </p:cNvPr>
            <p:cNvSpPr/>
            <p:nvPr/>
          </p:nvSpPr>
          <p:spPr>
            <a:xfrm>
              <a:off x="6799442" y="0"/>
              <a:ext cx="5389382" cy="6858000"/>
            </a:xfrm>
            <a:prstGeom prst="rect">
              <a:avLst/>
            </a:prstGeom>
            <a:gradFill>
              <a:gsLst>
                <a:gs pos="0">
                  <a:schemeClr val="accent2">
                    <a:lumMod val="75000"/>
                    <a:alpha val="15000"/>
                  </a:schemeClr>
                </a:gs>
                <a:gs pos="50000">
                  <a:schemeClr val="accent2">
                    <a:alpha val="8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3" name="Rectangle 12">
              <a:extLst>
                <a:ext uri="{FF2B5EF4-FFF2-40B4-BE49-F238E27FC236}">
                  <a16:creationId xmlns:a16="http://schemas.microsoft.com/office/drawing/2014/main" xmlns="" id="{B745FD1C-4F27-6549-9F19-FB2D9D1EDB77}"/>
                </a:ext>
              </a:extLst>
            </p:cNvPr>
            <p:cNvSpPr/>
            <p:nvPr/>
          </p:nvSpPr>
          <p:spPr>
            <a:xfrm>
              <a:off x="6799442" y="2116017"/>
              <a:ext cx="5389383" cy="788699"/>
            </a:xfrm>
            <a:prstGeom prst="rect">
              <a:avLst/>
            </a:prstGeom>
            <a:gradFill>
              <a:gsLst>
                <a:gs pos="0">
                  <a:srgbClr val="196E82">
                    <a:alpha val="15000"/>
                    <a:lumMod val="50000"/>
                  </a:srgbClr>
                </a:gs>
                <a:gs pos="50000">
                  <a:srgbClr val="00819B">
                    <a:alpha val="85000"/>
                  </a:srgb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sp>
          <p:nvSpPr>
            <p:cNvPr id="14" name="Rectangle 13">
              <a:extLst>
                <a:ext uri="{FF2B5EF4-FFF2-40B4-BE49-F238E27FC236}">
                  <a16:creationId xmlns:a16="http://schemas.microsoft.com/office/drawing/2014/main" xmlns="" id="{DA26178A-AF02-6B4E-ACD5-786D9F942490}"/>
                </a:ext>
              </a:extLst>
            </p:cNvPr>
            <p:cNvSpPr/>
            <p:nvPr/>
          </p:nvSpPr>
          <p:spPr>
            <a:xfrm flipV="1">
              <a:off x="6799442" y="2116016"/>
              <a:ext cx="242864" cy="7887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9" rIns="0" bIns="45719" numCol="1" spcCol="0" rtlCol="0" fromWordArt="0" anchor="ctr" anchorCtr="0" forceAA="0" compatLnSpc="1">
              <a:prstTxWarp prst="textNoShape">
                <a:avLst/>
              </a:prstTxWarp>
              <a:noAutofit/>
            </a:bodyPr>
            <a:lstStyle/>
            <a:p>
              <a:pPr>
                <a:lnSpc>
                  <a:spcPct val="90000"/>
                </a:lnSpc>
              </a:pPr>
              <a:endParaRPr lang="en-US" sz="5994" dirty="0">
                <a:solidFill>
                  <a:srgbClr val="46575E"/>
                </a:solidFill>
              </a:endParaRPr>
            </a:p>
          </p:txBody>
        </p:sp>
        <p:sp>
          <p:nvSpPr>
            <p:cNvPr id="15" name="Isosceles Triangle 18">
              <a:extLst>
                <a:ext uri="{FF2B5EF4-FFF2-40B4-BE49-F238E27FC236}">
                  <a16:creationId xmlns:a16="http://schemas.microsoft.com/office/drawing/2014/main" xmlns="" id="{C6BA8B8F-50A1-CC47-AA61-7B84307520F9}"/>
                </a:ext>
              </a:extLst>
            </p:cNvPr>
            <p:cNvSpPr/>
            <p:nvPr/>
          </p:nvSpPr>
          <p:spPr>
            <a:xfrm>
              <a:off x="8531225" y="3191038"/>
              <a:ext cx="3657600" cy="3657600"/>
            </a:xfrm>
            <a:prstGeom prst="triangle">
              <a:avLst>
                <a:gd name="adj" fmla="val 100000"/>
              </a:avLst>
            </a:prstGeom>
            <a:gradFill>
              <a:gsLst>
                <a:gs pos="0">
                  <a:schemeClr val="accent2">
                    <a:alpha val="15000"/>
                    <a:lumMod val="50000"/>
                  </a:schemeClr>
                </a:gs>
                <a:gs pos="50000">
                  <a:schemeClr val="accent2">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a:solidFill>
                  <a:srgbClr val="FFFFFF"/>
                </a:solidFill>
              </a:endParaRPr>
            </a:p>
          </p:txBody>
        </p:sp>
        <p:sp>
          <p:nvSpPr>
            <p:cNvPr id="16" name="Isosceles Triangle 19">
              <a:extLst>
                <a:ext uri="{FF2B5EF4-FFF2-40B4-BE49-F238E27FC236}">
                  <a16:creationId xmlns:a16="http://schemas.microsoft.com/office/drawing/2014/main" xmlns="" id="{0DD28979-1809-BB4F-A661-F392E7E509A4}"/>
                </a:ext>
              </a:extLst>
            </p:cNvPr>
            <p:cNvSpPr/>
            <p:nvPr/>
          </p:nvSpPr>
          <p:spPr>
            <a:xfrm>
              <a:off x="6799441" y="4114800"/>
              <a:ext cx="2743200" cy="2743200"/>
            </a:xfrm>
            <a:prstGeom prst="triangle">
              <a:avLst>
                <a:gd name="adj" fmla="val 0"/>
              </a:avLst>
            </a:prstGeom>
            <a:gradFill>
              <a:gsLst>
                <a:gs pos="0">
                  <a:schemeClr val="accent2">
                    <a:alpha val="15000"/>
                    <a:lumMod val="50000"/>
                  </a:schemeClr>
                </a:gs>
                <a:gs pos="50000">
                  <a:schemeClr val="accent2">
                    <a:alpha val="45000"/>
                    <a:lumMod val="5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153" indent="-233153" algn="r">
                <a:lnSpc>
                  <a:spcPct val="90000"/>
                </a:lnSpc>
              </a:pPr>
              <a:endParaRPr lang="en-US" sz="4397" dirty="0">
                <a:solidFill>
                  <a:srgbClr val="FFFFFF"/>
                </a:solidFill>
              </a:endParaRPr>
            </a:p>
          </p:txBody>
        </p:sp>
      </p:grpSp>
      <p:sp>
        <p:nvSpPr>
          <p:cNvPr id="6" name="Title 5"/>
          <p:cNvSpPr>
            <a:spLocks noGrp="1"/>
          </p:cNvSpPr>
          <p:nvPr>
            <p:ph type="title" hasCustomPrompt="1"/>
          </p:nvPr>
        </p:nvSpPr>
        <p:spPr>
          <a:xfrm>
            <a:off x="7177867" y="2133601"/>
            <a:ext cx="4802486" cy="857352"/>
          </a:xfrm>
        </p:spPr>
        <p:txBody>
          <a:bodyPr anchor="ctr" anchorCtr="0"/>
          <a:lstStyle>
            <a:lvl1pPr algn="l">
              <a:defRPr sz="2798" b="1">
                <a:solidFill>
                  <a:schemeClr val="bg1"/>
                </a:solidFill>
              </a:defRPr>
            </a:lvl1pPr>
          </a:lstStyle>
          <a:p>
            <a:r>
              <a:rPr lang="en-US" dirty="0"/>
              <a:t>Click to Edit Title</a:t>
            </a:r>
          </a:p>
        </p:txBody>
      </p:sp>
      <p:sp>
        <p:nvSpPr>
          <p:cNvPr id="8" name="Content Placeholder 7"/>
          <p:cNvSpPr>
            <a:spLocks noGrp="1"/>
          </p:cNvSpPr>
          <p:nvPr>
            <p:ph sz="quarter" idx="10" hasCustomPrompt="1"/>
          </p:nvPr>
        </p:nvSpPr>
        <p:spPr>
          <a:xfrm>
            <a:off x="7163584" y="3243947"/>
            <a:ext cx="4384911" cy="3287485"/>
          </a:xfrm>
        </p:spPr>
        <p:txBody>
          <a:bodyPr>
            <a:normAutofit/>
          </a:bodyPr>
          <a:lstStyle>
            <a:lvl1pPr algn="l">
              <a:lnSpc>
                <a:spcPct val="100000"/>
              </a:lnSpc>
              <a:spcBef>
                <a:spcPts val="0"/>
              </a:spcBef>
              <a:spcAft>
                <a:spcPts val="1200"/>
              </a:spcAft>
              <a:buClr>
                <a:schemeClr val="bg1"/>
              </a:buClr>
              <a:defRPr sz="2798">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stStyle>
          <a:p>
            <a:pPr lvl="0"/>
            <a:r>
              <a:rPr lang="en-US" dirty="0"/>
              <a:t>Click to edit Master text styles</a:t>
            </a:r>
          </a:p>
        </p:txBody>
      </p:sp>
      <p:sp>
        <p:nvSpPr>
          <p:cNvPr id="3" name="Picture Placeholder 2"/>
          <p:cNvSpPr>
            <a:spLocks noGrp="1"/>
          </p:cNvSpPr>
          <p:nvPr>
            <p:ph type="pic" sz="quarter" idx="11"/>
          </p:nvPr>
        </p:nvSpPr>
        <p:spPr>
          <a:xfrm>
            <a:off x="7178393" y="757238"/>
            <a:ext cx="3205915" cy="1071562"/>
          </a:xfrm>
        </p:spPr>
        <p:txBody>
          <a:bodyPr anchor="ctr"/>
          <a:lstStyle>
            <a:lvl1pPr marL="0" indent="0" algn="ctr">
              <a:buNone/>
              <a:defRPr/>
            </a:lvl1pPr>
          </a:lstStyle>
          <a:p>
            <a:endParaRPr lang="en-US" dirty="0"/>
          </a:p>
        </p:txBody>
      </p:sp>
      <p:sp>
        <p:nvSpPr>
          <p:cNvPr id="18" name="Slide Number Placeholder 5"/>
          <p:cNvSpPr txBox="1">
            <a:spLocks/>
          </p:cNvSpPr>
          <p:nvPr userDrawn="1"/>
        </p:nvSpPr>
        <p:spPr>
          <a:xfrm>
            <a:off x="11321258" y="6556248"/>
            <a:ext cx="33338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852"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bg1"/>
                </a:solidFill>
                <a:effectLst/>
                <a:uLnTx/>
                <a:uFillTx/>
                <a:latin typeface="Calibri"/>
                <a:ea typeface=""/>
                <a:cs typeface=""/>
              </a:rPr>
              <a:pPr marL="0" marR="0" lvl="0" indent="0" algn="r" defTabSz="913852"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dirty="0">
              <a:ln>
                <a:noFill/>
              </a:ln>
              <a:solidFill>
                <a:schemeClr val="bg1"/>
              </a:solidFill>
              <a:effectLst/>
              <a:uLnTx/>
              <a:uFillTx/>
              <a:latin typeface="Calibri"/>
              <a:ea typeface=""/>
              <a:cs typeface=""/>
            </a:endParaRPr>
          </a:p>
        </p:txBody>
      </p:sp>
      <p:sp>
        <p:nvSpPr>
          <p:cNvPr id="19" name="TextBox 18"/>
          <p:cNvSpPr txBox="1"/>
          <p:nvPr userDrawn="1"/>
        </p:nvSpPr>
        <p:spPr>
          <a:xfrm>
            <a:off x="6683032" y="6556248"/>
            <a:ext cx="3199567" cy="182880"/>
          </a:xfrm>
          <a:prstGeom prst="rect">
            <a:avLst/>
          </a:prstGeom>
          <a:noFill/>
        </p:spPr>
        <p:txBody>
          <a:bodyPr vert="horz" wrap="none" lIns="0" tIns="0" rIns="0" bIns="0" rtlCol="0" anchor="ctr" anchorCtr="0">
            <a:noAutofit/>
          </a:bodyPr>
          <a:lstStyle/>
          <a:p>
            <a:pPr marL="0" marR="0" lvl="0" indent="0" algn="r" defTabSz="913852"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chemeClr val="bg1"/>
                </a:solidFill>
                <a:effectLst/>
                <a:uLnTx/>
                <a:uFillTx/>
              </a:rPr>
              <a:t>Copyright © 2018, Oracle and/or its affiliates. All rights reserved.   </a:t>
            </a:r>
          </a:p>
        </p:txBody>
      </p:sp>
    </p:spTree>
    <p:extLst>
      <p:ext uri="{BB962C8B-B14F-4D97-AF65-F5344CB8AC3E}">
        <p14:creationId xmlns:p14="http://schemas.microsoft.com/office/powerpoint/2010/main" val="22480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5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ictur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93DB151-708D-6349-A411-46358E828FB4}"/>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t="-891"/>
          <a:stretch/>
        </p:blipFill>
        <p:spPr>
          <a:xfrm>
            <a:off x="3660990" y="96012"/>
            <a:ext cx="8430856" cy="6400800"/>
          </a:xfrm>
          <a:prstGeom prst="rect">
            <a:avLst/>
          </a:prstGeom>
        </p:spPr>
      </p:pic>
      <p:sp>
        <p:nvSpPr>
          <p:cNvPr id="20" name="Isosceles Triangle 3">
            <a:extLst>
              <a:ext uri="{FF2B5EF4-FFF2-40B4-BE49-F238E27FC236}">
                <a16:creationId xmlns:a16="http://schemas.microsoft.com/office/drawing/2014/main" xmlns="" id="{C05C6104-B341-BD48-9473-DD0418AD0DBE}"/>
              </a:ext>
            </a:extLst>
          </p:cNvPr>
          <p:cNvSpPr/>
          <p:nvPr userDrawn="1"/>
        </p:nvSpPr>
        <p:spPr>
          <a:xfrm>
            <a:off x="8531225" y="3200400"/>
            <a:ext cx="3657600" cy="3657600"/>
          </a:xfrm>
          <a:prstGeom prst="triangle">
            <a:avLst>
              <a:gd name="adj" fmla="val 100000"/>
            </a:avLst>
          </a:prstGeom>
          <a:gradFill>
            <a:gsLst>
              <a:gs pos="0">
                <a:srgbClr val="196E82">
                  <a:lumMod val="50000"/>
                  <a:alpha val="4000"/>
                </a:srgbClr>
              </a:gs>
              <a:gs pos="50000">
                <a:srgbClr val="00819B">
                  <a:lumMod val="50000"/>
                  <a:alpha val="100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45695" rIns="365665" bIns="45695" numCol="1" spcCol="0" rtlCol="0" fromWordArt="0" anchor="ctr" anchorCtr="0" forceAA="0" compatLnSpc="1">
            <a:prstTxWarp prst="textNoShape">
              <a:avLst/>
            </a:prstTxWarp>
            <a:noAutofit/>
          </a:bodyPr>
          <a:lstStyle/>
          <a:p>
            <a:pPr marL="233293" marR="0" lvl="0" indent="-233293" algn="r" defTabSz="914400" rtl="0" eaLnBrk="1" fontAlgn="auto" latinLnBrk="0" hangingPunct="1">
              <a:lnSpc>
                <a:spcPct val="90000"/>
              </a:lnSpc>
              <a:spcBef>
                <a:spcPts val="0"/>
              </a:spcBef>
              <a:spcAft>
                <a:spcPts val="0"/>
              </a:spcAft>
              <a:buClrTx/>
              <a:buSzTx/>
              <a:buFontTx/>
              <a:buNone/>
              <a:tabLst/>
              <a:defRPr/>
            </a:pPr>
            <a:endParaRPr kumimoji="0" lang="en-US" sz="4399" b="0" i="0" u="none" strike="noStrike" kern="1200" cap="none" spc="0" normalizeH="0" baseline="0" noProof="0">
              <a:ln>
                <a:noFill/>
              </a:ln>
              <a:solidFill>
                <a:srgbClr val="FFFFFF"/>
              </a:solidFill>
              <a:effectLst/>
              <a:uLnTx/>
              <a:uFillTx/>
              <a:latin typeface="Calibri"/>
              <a:ea typeface="+mn-ea"/>
              <a:cs typeface="+mn-cs"/>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TextBox 16">
            <a:extLst>
              <a:ext uri="{FF2B5EF4-FFF2-40B4-BE49-F238E27FC236}">
                <a16:creationId xmlns:a16="http://schemas.microsoft.com/office/drawing/2014/main" xmlns="" id="{44BC4928-ECE4-294F-AD67-F185A68DD250}"/>
              </a:ext>
            </a:extLst>
          </p:cNvPr>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a:t>
            </a:r>
          </a:p>
        </p:txBody>
      </p:sp>
      <p:sp>
        <p:nvSpPr>
          <p:cNvPr id="25" name="Text Placeholder 12">
            <a:extLst>
              <a:ext uri="{FF2B5EF4-FFF2-40B4-BE49-F238E27FC236}">
                <a16:creationId xmlns:a16="http://schemas.microsoft.com/office/drawing/2014/main" xmlns="" id="{53A70999-5B2D-6D44-B57D-F08C08A5F964}"/>
              </a:ext>
            </a:extLst>
          </p:cNvPr>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26" name="Title 6">
            <a:extLst>
              <a:ext uri="{FF2B5EF4-FFF2-40B4-BE49-F238E27FC236}">
                <a16:creationId xmlns:a16="http://schemas.microsoft.com/office/drawing/2014/main" xmlns="" id="{72D8CA4F-C56A-AB4F-B3EC-DBFF7C97FE2B}"/>
              </a:ext>
            </a:extLst>
          </p:cNvPr>
          <p:cNvSpPr>
            <a:spLocks noGrp="1"/>
          </p:cNvSpPr>
          <p:nvPr>
            <p:ph type="title"/>
          </p:nvPr>
        </p:nvSpPr>
        <p:spPr>
          <a:xfrm>
            <a:off x="531812" y="406400"/>
            <a:ext cx="11125200" cy="889000"/>
          </a:xfrm>
        </p:spPr>
        <p:txBody>
          <a:bodyPr/>
          <a:lstStyle/>
          <a:p>
            <a:r>
              <a:rPr lang="en-US" dirty="0"/>
              <a:t>Click to edit Master title style</a:t>
            </a:r>
            <a:endParaRPr dirty="0"/>
          </a:p>
        </p:txBody>
      </p:sp>
    </p:spTree>
    <p:extLst>
      <p:ext uri="{BB962C8B-B14F-4D97-AF65-F5344CB8AC3E}">
        <p14:creationId xmlns:p14="http://schemas.microsoft.com/office/powerpoint/2010/main" val="357803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a:xfrm>
            <a:off x="8621422" y="6556248"/>
            <a:ext cx="2702495" cy="182880"/>
          </a:xfrm>
          <a:prstGeom prst="rect">
            <a:avLst/>
          </a:prstGeom>
        </p:spPr>
        <p:txBody>
          <a:bodyPr/>
          <a:lstStyle/>
          <a:p>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37322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AEAF1-8D9C-1E4A-BC7B-369E528DBC98}" type="datetime1">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18-03-2019</a:t>
            </a:fld>
            <a:endParaRPr kumimoji="0" sz="850" b="0" i="0" u="none" strike="noStrike" kern="1200" cap="none" spc="0" normalizeH="0" baseline="0" noProof="0">
              <a:ln>
                <a:noFill/>
              </a:ln>
              <a:solidFill>
                <a:srgbClr val="58595B"/>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8595B"/>
                </a:solidFill>
                <a:effectLst/>
                <a:uLnTx/>
                <a:uFillTx/>
                <a:latin typeface="Calibri"/>
                <a:ea typeface="+mn-ea"/>
                <a:cs typeface="+mn-cs"/>
              </a:rPr>
              <a:t>Confidential – Oracle Internal/Restricted/Highly Restricted</a:t>
            </a:r>
            <a:endParaRPr kumimoji="0" sz="850" b="0" i="0" u="none" strike="noStrike" kern="1200" cap="none" spc="0" normalizeH="0" baseline="0" noProof="0">
              <a:ln>
                <a:noFill/>
              </a:ln>
              <a:solidFill>
                <a:srgbClr val="58595B"/>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850" b="0" i="0" u="none" strike="noStrike" kern="1200" cap="none" spc="0" normalizeH="0" baseline="0" noProof="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6422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5F6BA-7832-415B-B308-9A5058ABF74F}" type="datetimeFigureOut">
              <a:rPr lang="en-US" smtClean="0"/>
              <a:t>3/18/2019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9C161-A202-4B04-9574-106A98D79360}" type="slidenum">
              <a:rPr lang="en-US" smtClean="0"/>
              <a:t>‹#›</a:t>
            </a:fld>
            <a:endParaRPr lang="en-US"/>
          </a:p>
        </p:txBody>
      </p:sp>
    </p:spTree>
    <p:extLst>
      <p:ext uri="{BB962C8B-B14F-4D97-AF65-F5344CB8AC3E}">
        <p14:creationId xmlns:p14="http://schemas.microsoft.com/office/powerpoint/2010/main" val="2085498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ictur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D071574-399B-634D-8AE6-EF3691E43A88}"/>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a:stretch/>
        </p:blipFill>
        <p:spPr>
          <a:xfrm>
            <a:off x="96695" y="192024"/>
            <a:ext cx="11898457" cy="6208776"/>
          </a:xfrm>
          <a:prstGeom prst="rect">
            <a:avLst/>
          </a:prstGeom>
        </p:spPr>
      </p:pic>
      <p:grpSp>
        <p:nvGrpSpPr>
          <p:cNvPr id="7" name="Group 6"/>
          <p:cNvGrpSpPr/>
          <p:nvPr/>
        </p:nvGrpSpPr>
        <p:grpSpPr bwMode="gray">
          <a:xfrm>
            <a:off x="-286"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a:p>
          </p:txBody>
        </p:sp>
      </p:grpSp>
      <p:sp>
        <p:nvSpPr>
          <p:cNvPr id="4" name="Date Placeholder 3"/>
          <p:cNvSpPr>
            <a:spLocks noGrp="1"/>
          </p:cNvSpPr>
          <p:nvPr>
            <p:ph type="dt" sz="half" idx="10"/>
          </p:nvPr>
        </p:nvSpPr>
        <p:spPr/>
        <p:txBody>
          <a:bodyPr/>
          <a:lstStyle>
            <a:lvl1pPr>
              <a:defRPr>
                <a:solidFill>
                  <a:srgbClr val="5F5F5F"/>
                </a:solidFill>
              </a:defRPr>
            </a:lvl1pPr>
          </a:lstStyle>
          <a:p>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TextBox 16">
            <a:extLst>
              <a:ext uri="{FF2B5EF4-FFF2-40B4-BE49-F238E27FC236}">
                <a16:creationId xmlns:a16="http://schemas.microsoft.com/office/drawing/2014/main" xmlns="" id="{44BC4928-ECE4-294F-AD67-F185A68DD250}"/>
              </a:ext>
            </a:extLst>
          </p:cNvPr>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a:t>
            </a:r>
          </a:p>
        </p:txBody>
      </p:sp>
      <p:sp>
        <p:nvSpPr>
          <p:cNvPr id="25" name="Text Placeholder 12">
            <a:extLst>
              <a:ext uri="{FF2B5EF4-FFF2-40B4-BE49-F238E27FC236}">
                <a16:creationId xmlns:a16="http://schemas.microsoft.com/office/drawing/2014/main" xmlns="" id="{53A70999-5B2D-6D44-B57D-F08C08A5F964}"/>
              </a:ext>
            </a:extLst>
          </p:cNvPr>
          <p:cNvSpPr>
            <a:spLocks noGrp="1"/>
          </p:cNvSpPr>
          <p:nvPr>
            <p:ph type="body" sz="quarter" idx="13" hasCustomPrompt="1"/>
          </p:nvPr>
        </p:nvSpPr>
        <p:spPr>
          <a:xfrm>
            <a:off x="531814" y="1373743"/>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t>Click to add subtitle</a:t>
            </a:r>
          </a:p>
        </p:txBody>
      </p:sp>
      <p:sp>
        <p:nvSpPr>
          <p:cNvPr id="26" name="Title 6">
            <a:extLst>
              <a:ext uri="{FF2B5EF4-FFF2-40B4-BE49-F238E27FC236}">
                <a16:creationId xmlns:a16="http://schemas.microsoft.com/office/drawing/2014/main" xmlns="" id="{72D8CA4F-C56A-AB4F-B3EC-DBFF7C97FE2B}"/>
              </a:ext>
            </a:extLst>
          </p:cNvPr>
          <p:cNvSpPr>
            <a:spLocks noGrp="1"/>
          </p:cNvSpPr>
          <p:nvPr>
            <p:ph type="title"/>
          </p:nvPr>
        </p:nvSpPr>
        <p:spPr>
          <a:xfrm>
            <a:off x="531812" y="406400"/>
            <a:ext cx="11125200" cy="889000"/>
          </a:xfrm>
        </p:spPr>
        <p:txBody>
          <a:bodyPr/>
          <a:lstStyle/>
          <a:p>
            <a:r>
              <a:rPr lang="en-US" dirty="0"/>
              <a:t>Click to edit Master title style</a:t>
            </a:r>
            <a:endParaRPr dirty="0"/>
          </a:p>
        </p:txBody>
      </p:sp>
    </p:spTree>
    <p:extLst>
      <p:ext uri="{BB962C8B-B14F-4D97-AF65-F5344CB8AC3E}">
        <p14:creationId xmlns:p14="http://schemas.microsoft.com/office/powerpoint/2010/main" val="3399861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3/18/2019</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24780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title="Oracle red badge logo"/>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062612577"/>
      </p:ext>
    </p:extLst>
  </p:cSld>
  <p:clrMap bg1="lt1" tx1="dk1" bg2="lt2" tx2="dk2" accent1="accent1" accent2="accent2" accent3="accent3" accent4="accent4" accent5="accent5" accent6="accent6" hlink="hlink" folHlink="folHlink"/>
  <p:sldLayoutIdLst>
    <p:sldLayoutId id="2147485792" r:id="rId1"/>
    <p:sldLayoutId id="2147485364" r:id="rId2"/>
    <p:sldLayoutId id="2147485795" r:id="rId3"/>
    <p:sldLayoutId id="2147485797" r:id="rId4"/>
    <p:sldLayoutId id="2147485347" r:id="rId5"/>
    <p:sldLayoutId id="2147486204" r:id="rId6"/>
    <p:sldLayoutId id="214748623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3402" y="6261100"/>
            <a:ext cx="1745888" cy="596900"/>
          </a:xfrm>
          <a:prstGeom prst="rect">
            <a:avLst/>
          </a:prstGeom>
        </p:spPr>
      </p:pic>
    </p:spTree>
    <p:extLst>
      <p:ext uri="{BB962C8B-B14F-4D97-AF65-F5344CB8AC3E}">
        <p14:creationId xmlns:p14="http://schemas.microsoft.com/office/powerpoint/2010/main" val="2562380197"/>
      </p:ext>
    </p:extLst>
  </p:cSld>
  <p:clrMap bg1="lt1" tx1="dk1" bg2="lt2" tx2="dk2" accent1="accent1" accent2="accent2" accent3="accent3" accent4="accent4" accent5="accent5" accent6="accent6" hlink="hlink" folHlink="folHlink"/>
  <p:sldLayoutIdLst>
    <p:sldLayoutId id="214748625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852" rtl="0" eaLnBrk="1" latinLnBrk="0" hangingPunct="1">
        <a:lnSpc>
          <a:spcPct val="80000"/>
        </a:lnSpc>
        <a:spcBef>
          <a:spcPct val="0"/>
        </a:spcBef>
        <a:buNone/>
        <a:defRPr sz="35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200"/>
        </a:spcBef>
        <a:buClr>
          <a:schemeClr val="tx1">
            <a:lumMod val="60000"/>
            <a:lumOff val="40000"/>
          </a:schemeClr>
        </a:buClr>
        <a:buFont typeface="Arial" panose="020B0604020202020204" pitchFamily="34" charset="0"/>
        <a:buChar char="•"/>
        <a:defRPr sz="2798" kern="1200">
          <a:solidFill>
            <a:schemeClr val="tx1"/>
          </a:solidFill>
          <a:latin typeface="+mn-lt"/>
          <a:ea typeface="+mn-ea"/>
          <a:cs typeface="+mn-cs"/>
        </a:defRPr>
      </a:lvl1pPr>
      <a:lvl2pPr marL="502618" indent="-228462" algn="l" defTabSz="913852" rtl="0" eaLnBrk="1" latinLnBrk="0" hangingPunct="1">
        <a:lnSpc>
          <a:spcPct val="90000"/>
        </a:lnSpc>
        <a:spcBef>
          <a:spcPts val="800"/>
        </a:spcBef>
        <a:buClr>
          <a:schemeClr val="tx1">
            <a:lumMod val="60000"/>
            <a:lumOff val="40000"/>
          </a:schemeClr>
        </a:buClr>
        <a:buFont typeface="Arial" panose="020B0604020202020204" pitchFamily="34" charset="0"/>
        <a:buChar char="–"/>
        <a:defRPr sz="2398" kern="1200">
          <a:solidFill>
            <a:schemeClr val="tx1"/>
          </a:solidFill>
          <a:latin typeface="+mn-lt"/>
          <a:ea typeface="+mn-ea"/>
          <a:cs typeface="+mn-cs"/>
        </a:defRPr>
      </a:lvl2pPr>
      <a:lvl3pPr marL="73108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998" kern="1200">
          <a:solidFill>
            <a:schemeClr val="tx1"/>
          </a:solidFill>
          <a:latin typeface="+mn-lt"/>
          <a:ea typeface="+mn-ea"/>
          <a:cs typeface="+mn-cs"/>
        </a:defRPr>
      </a:lvl3pPr>
      <a:lvl4pPr marL="959544"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798" kern="1200">
          <a:solidFill>
            <a:schemeClr val="tx1"/>
          </a:solidFill>
          <a:latin typeface="+mn-lt"/>
          <a:ea typeface="+mn-ea"/>
          <a:cs typeface="+mn-cs"/>
        </a:defRPr>
      </a:lvl4pPr>
      <a:lvl5pPr marL="118800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470"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493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39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1858"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5" name="Footer Placeholder 4"/>
          <p:cNvSpPr>
            <a:spLocks noGrp="1"/>
          </p:cNvSpPr>
          <p:nvPr>
            <p:ph type="ftr" sz="quarter" idx="3"/>
          </p:nvPr>
        </p:nvSpPr>
        <p:spPr>
          <a:xfrm>
            <a:off x="8621423"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title="Oracle red badge logo"/>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348813331"/>
      </p:ext>
    </p:extLst>
  </p:cSld>
  <p:clrMap bg1="lt1" tx1="dk1" bg2="lt2" tx2="dk2" accent1="accent1" accent2="accent2" accent3="accent3" accent4="accent4" accent5="accent5" accent6="accent6" hlink="hlink" folHlink="folHlink"/>
  <p:sldLayoutIdLst>
    <p:sldLayoutId id="2147485946" r:id="rId1"/>
    <p:sldLayoutId id="214748622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3/18/2019</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smtClean="0">
                <a:solidFill>
                  <a:schemeClr val="tx1"/>
                </a:solidFill>
              </a:rPr>
              <a:t>Copyright © 2018, Oracle and/or its affiliates. All rights reserved.</a:t>
            </a:r>
            <a:endParaRPr sz="850" dirty="0">
              <a:solidFill>
                <a:schemeClr val="tx1"/>
              </a:solidFill>
            </a:endParaRPr>
          </a:p>
        </p:txBody>
      </p:sp>
      <p:pic>
        <p:nvPicPr>
          <p:cNvPr id="16" name="Picture 15"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46144806"/>
      </p:ext>
    </p:extLst>
  </p:cSld>
  <p:clrMap bg1="lt1" tx1="dk1" bg2="lt2" tx2="dk2" accent1="accent1" accent2="accent2" accent3="accent3" accent4="accent4" accent5="accent5" accent6="accent6" hlink="hlink" folHlink="folHlink"/>
  <p:sldLayoutIdLst>
    <p:sldLayoutId id="2147486125" r:id="rId1"/>
    <p:sldLayoutId id="214748612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3400" y="6261100"/>
            <a:ext cx="1745888" cy="596900"/>
          </a:xfrm>
          <a:prstGeom prst="rect">
            <a:avLst/>
          </a:prstGeom>
        </p:spPr>
      </p:pic>
    </p:spTree>
    <p:extLst>
      <p:ext uri="{BB962C8B-B14F-4D97-AF65-F5344CB8AC3E}">
        <p14:creationId xmlns:p14="http://schemas.microsoft.com/office/powerpoint/2010/main" val="2090594241"/>
      </p:ext>
    </p:extLst>
  </p:cSld>
  <p:clrMap bg1="lt1" tx1="dk1" bg2="lt2" tx2="dk2" accent1="accent1" accent2="accent2" accent3="accent3" accent4="accent4" accent5="accent5" accent6="accent6" hlink="hlink" folHlink="folHlink"/>
  <p:sldLayoutIdLst>
    <p:sldLayoutId id="214748614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D1D5B0C4-3258-4FCE-8F86-78522222D310}" type="datetime1">
              <a:rPr lang="en-US" smtClean="0"/>
              <a:pPr/>
              <a:t>3/18/2019</a:t>
            </a:fld>
            <a:endParaRPr lang="en-US" dirty="0"/>
          </a:p>
        </p:txBody>
      </p:sp>
      <p:sp>
        <p:nvSpPr>
          <p:cNvPr id="6" name="Slide Number Placeholder 5"/>
          <p:cNvSpPr>
            <a:spLocks noGrp="1"/>
          </p:cNvSpPr>
          <p:nvPr>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smtClean="0">
                <a:solidFill>
                  <a:schemeClr val="tx1"/>
                </a:solidFill>
              </a:rPr>
              <a:t>Copyright © 2018, Oracle and/or its affiliates. All rights reserved.</a:t>
            </a:r>
            <a:endParaRPr sz="850" dirty="0">
              <a:solidFill>
                <a:schemeClr val="tx1"/>
              </a:solidFill>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2"/>
            <a:ext cx="1625138" cy="594359"/>
          </a:xfrm>
          <a:prstGeom prst="rect">
            <a:avLst/>
          </a:prstGeom>
        </p:spPr>
      </p:pic>
    </p:spTree>
    <p:extLst>
      <p:ext uri="{BB962C8B-B14F-4D97-AF65-F5344CB8AC3E}">
        <p14:creationId xmlns:p14="http://schemas.microsoft.com/office/powerpoint/2010/main" val="2403463260"/>
      </p:ext>
    </p:extLst>
  </p:cSld>
  <p:clrMap bg1="lt1" tx1="dk1" bg2="lt2" tx2="dk2" accent1="accent1" accent2="accent2" accent3="accent3" accent4="accent4" accent5="accent5" accent6="accent6" hlink="hlink" folHlink="folHlink"/>
  <p:sldLayoutIdLst>
    <p:sldLayoutId id="214748624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8"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8"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8"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8"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2"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5" name="Footer Placeholder 4"/>
          <p:cNvSpPr>
            <a:spLocks noGrp="1"/>
          </p:cNvSpPr>
          <p:nvPr>
            <p:ph type="ftr" sz="quarter" idx="3"/>
          </p:nvPr>
        </p:nvSpPr>
        <p:spPr>
          <a:xfrm>
            <a:off x="8621424"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2018, Oracle and/or its affiliates. All rights reserved.</a:t>
            </a: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484494387"/>
      </p:ext>
    </p:extLst>
  </p:cSld>
  <p:clrMap bg1="lt1" tx1="dk1" bg2="lt2" tx2="dk2" accent1="accent1" accent2="accent2" accent3="accent3" accent4="accent4" accent5="accent5" accent6="accent6" hlink="hlink" folHlink="folHlink"/>
  <p:sldLayoutIdLst>
    <p:sldLayoutId id="214748623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3852" rtl="0" eaLnBrk="1" latinLnBrk="0" hangingPunct="1">
        <a:lnSpc>
          <a:spcPct val="80000"/>
        </a:lnSpc>
        <a:spcBef>
          <a:spcPct val="0"/>
        </a:spcBef>
        <a:buNone/>
        <a:defRPr sz="35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200"/>
        </a:spcBef>
        <a:buClr>
          <a:schemeClr val="tx1">
            <a:lumMod val="60000"/>
            <a:lumOff val="40000"/>
          </a:schemeClr>
        </a:buClr>
        <a:buFont typeface="Arial" panose="020B0604020202020204" pitchFamily="34" charset="0"/>
        <a:buChar char="•"/>
        <a:defRPr sz="2798" kern="1200">
          <a:solidFill>
            <a:schemeClr val="tx1"/>
          </a:solidFill>
          <a:latin typeface="+mn-lt"/>
          <a:ea typeface="+mn-ea"/>
          <a:cs typeface="+mn-cs"/>
        </a:defRPr>
      </a:lvl1pPr>
      <a:lvl2pPr marL="502618" indent="-228462" algn="l" defTabSz="913852" rtl="0" eaLnBrk="1" latinLnBrk="0" hangingPunct="1">
        <a:lnSpc>
          <a:spcPct val="90000"/>
        </a:lnSpc>
        <a:spcBef>
          <a:spcPts val="800"/>
        </a:spcBef>
        <a:buClr>
          <a:schemeClr val="tx1">
            <a:lumMod val="60000"/>
            <a:lumOff val="40000"/>
          </a:schemeClr>
        </a:buClr>
        <a:buFont typeface="Arial" panose="020B0604020202020204" pitchFamily="34" charset="0"/>
        <a:buChar char="–"/>
        <a:defRPr sz="2398" kern="1200">
          <a:solidFill>
            <a:schemeClr val="tx1"/>
          </a:solidFill>
          <a:latin typeface="+mn-lt"/>
          <a:ea typeface="+mn-ea"/>
          <a:cs typeface="+mn-cs"/>
        </a:defRPr>
      </a:lvl2pPr>
      <a:lvl3pPr marL="73108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998" kern="1200">
          <a:solidFill>
            <a:schemeClr val="tx1"/>
          </a:solidFill>
          <a:latin typeface="+mn-lt"/>
          <a:ea typeface="+mn-ea"/>
          <a:cs typeface="+mn-cs"/>
        </a:defRPr>
      </a:lvl3pPr>
      <a:lvl4pPr marL="959544"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798" kern="1200">
          <a:solidFill>
            <a:schemeClr val="tx1"/>
          </a:solidFill>
          <a:latin typeface="+mn-lt"/>
          <a:ea typeface="+mn-ea"/>
          <a:cs typeface="+mn-cs"/>
        </a:defRPr>
      </a:lvl4pPr>
      <a:lvl5pPr marL="118800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470"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493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39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1858"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3/18/2019</a:t>
            </a:fld>
            <a:endParaRPr lang="en-US" dirty="0"/>
          </a:p>
        </p:txBody>
      </p:sp>
      <p:sp>
        <p:nvSpPr>
          <p:cNvPr id="5" name="Footer Placeholder 4"/>
          <p:cNvSpPr>
            <a:spLocks noGrp="1"/>
          </p:cNvSpPr>
          <p:nvPr>
            <p:ph type="ftr" sz="quarter" idx="3"/>
          </p:nvPr>
        </p:nvSpPr>
        <p:spPr>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smtClean="0">
                <a:solidFill>
                  <a:schemeClr val="tx1"/>
                </a:solidFill>
              </a:rPr>
              <a:t>Copyright © 2018, Oracle and/or its affiliates. All rights reserved.</a:t>
            </a:r>
            <a:endParaRPr sz="850" dirty="0">
              <a:solidFill>
                <a:schemeClr val="tx1"/>
              </a:solidFill>
            </a:endParaRP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5241494"/>
      </p:ext>
    </p:extLst>
  </p:cSld>
  <p:clrMap bg1="lt1" tx1="dk1" bg2="lt2" tx2="dk2" accent1="accent1" accent2="accent2" accent3="accent3" accent4="accent4" accent5="accent5" accent6="accent6" hlink="hlink" folHlink="folHlink"/>
  <p:sldLayoutIdLst>
    <p:sldLayoutId id="214748624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533402" y="6261100"/>
            <a:ext cx="1745888" cy="596900"/>
          </a:xfrm>
          <a:prstGeom prst="rect">
            <a:avLst/>
          </a:prstGeom>
        </p:spPr>
      </p:pic>
    </p:spTree>
    <p:extLst>
      <p:ext uri="{BB962C8B-B14F-4D97-AF65-F5344CB8AC3E}">
        <p14:creationId xmlns:p14="http://schemas.microsoft.com/office/powerpoint/2010/main" val="3090071189"/>
      </p:ext>
    </p:extLst>
  </p:cSld>
  <p:clrMap bg1="lt1" tx1="dk1" bg2="lt2" tx2="dk2" accent1="accent1" accent2="accent2" accent3="accent3" accent4="accent4" accent5="accent5" accent6="accent6" hlink="hlink" folHlink="folHlink"/>
  <p:sldLayoutIdLst>
    <p:sldLayoutId id="2147486248" r:id="rId1"/>
    <p:sldLayoutId id="2147486250" r:id="rId2"/>
    <p:sldLayoutId id="2147486251"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852" rtl="0" eaLnBrk="1" latinLnBrk="0" hangingPunct="1">
        <a:lnSpc>
          <a:spcPct val="80000"/>
        </a:lnSpc>
        <a:spcBef>
          <a:spcPct val="0"/>
        </a:spcBef>
        <a:buNone/>
        <a:defRPr sz="35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200"/>
        </a:spcBef>
        <a:buClr>
          <a:schemeClr val="tx1">
            <a:lumMod val="60000"/>
            <a:lumOff val="40000"/>
          </a:schemeClr>
        </a:buClr>
        <a:buFont typeface="Arial" panose="020B0604020202020204" pitchFamily="34" charset="0"/>
        <a:buChar char="•"/>
        <a:defRPr sz="2798" kern="1200">
          <a:solidFill>
            <a:schemeClr val="tx1"/>
          </a:solidFill>
          <a:latin typeface="+mn-lt"/>
          <a:ea typeface="+mn-ea"/>
          <a:cs typeface="+mn-cs"/>
        </a:defRPr>
      </a:lvl1pPr>
      <a:lvl2pPr marL="502618" indent="-228462" algn="l" defTabSz="913852" rtl="0" eaLnBrk="1" latinLnBrk="0" hangingPunct="1">
        <a:lnSpc>
          <a:spcPct val="90000"/>
        </a:lnSpc>
        <a:spcBef>
          <a:spcPts val="800"/>
        </a:spcBef>
        <a:buClr>
          <a:schemeClr val="tx1">
            <a:lumMod val="60000"/>
            <a:lumOff val="40000"/>
          </a:schemeClr>
        </a:buClr>
        <a:buFont typeface="Arial" panose="020B0604020202020204" pitchFamily="34" charset="0"/>
        <a:buChar char="–"/>
        <a:defRPr sz="2398" kern="1200">
          <a:solidFill>
            <a:schemeClr val="tx1"/>
          </a:solidFill>
          <a:latin typeface="+mn-lt"/>
          <a:ea typeface="+mn-ea"/>
          <a:cs typeface="+mn-cs"/>
        </a:defRPr>
      </a:lvl2pPr>
      <a:lvl3pPr marL="73108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998" kern="1200">
          <a:solidFill>
            <a:schemeClr val="tx1"/>
          </a:solidFill>
          <a:latin typeface="+mn-lt"/>
          <a:ea typeface="+mn-ea"/>
          <a:cs typeface="+mn-cs"/>
        </a:defRPr>
      </a:lvl3pPr>
      <a:lvl4pPr marL="959544"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798" kern="1200">
          <a:solidFill>
            <a:schemeClr val="tx1"/>
          </a:solidFill>
          <a:latin typeface="+mn-lt"/>
          <a:ea typeface="+mn-ea"/>
          <a:cs typeface="+mn-cs"/>
        </a:defRPr>
      </a:lvl4pPr>
      <a:lvl5pPr marL="118800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470"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4932"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396"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1858" indent="-182770" algn="l" defTabSz="913852"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email">
            <a:alphaModFix amt="83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533403" y="6261100"/>
            <a:ext cx="1745888" cy="596900"/>
          </a:xfrm>
          <a:prstGeom prst="rect">
            <a:avLst/>
          </a:prstGeom>
        </p:spPr>
      </p:pic>
    </p:spTree>
    <p:extLst>
      <p:ext uri="{BB962C8B-B14F-4D97-AF65-F5344CB8AC3E}">
        <p14:creationId xmlns:p14="http://schemas.microsoft.com/office/powerpoint/2010/main" val="464384432"/>
      </p:ext>
    </p:extLst>
  </p:cSld>
  <p:clrMap bg1="lt1" tx1="dk1" bg2="lt2" tx2="dk2" accent1="accent1" accent2="accent2" accent3="accent3" accent4="accent4" accent5="accent5" accent6="accent6" hlink="hlink" folHlink="folHlink"/>
  <p:sldLayoutIdLst>
    <p:sldLayoutId id="2147486253" r:id="rId1"/>
    <p:sldLayoutId id="2147486254"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578" rtl="0" eaLnBrk="1" latinLnBrk="0" hangingPunct="1">
        <a:lnSpc>
          <a:spcPct val="80000"/>
        </a:lnSpc>
        <a:spcBef>
          <a:spcPct val="0"/>
        </a:spcBef>
        <a:buNone/>
        <a:defRPr sz="3597" kern="1200">
          <a:solidFill>
            <a:schemeClr val="tx1"/>
          </a:solidFill>
          <a:latin typeface="+mj-lt"/>
          <a:ea typeface="+mj-ea"/>
          <a:cs typeface="+mj-cs"/>
        </a:defRPr>
      </a:lvl1pPr>
    </p:titleStyle>
    <p:bodyStyle>
      <a:lvl1pPr marL="228393" indent="-228393" algn="l" defTabSz="913578" rtl="0" eaLnBrk="1" latinLnBrk="0" hangingPunct="1">
        <a:lnSpc>
          <a:spcPct val="90000"/>
        </a:lnSpc>
        <a:spcBef>
          <a:spcPts val="1200"/>
        </a:spcBef>
        <a:buClr>
          <a:schemeClr val="tx1">
            <a:lumMod val="60000"/>
            <a:lumOff val="40000"/>
          </a:schemeClr>
        </a:buClr>
        <a:buFont typeface="Arial" panose="020B0604020202020204" pitchFamily="34" charset="0"/>
        <a:buChar char="•"/>
        <a:defRPr sz="2797" kern="1200">
          <a:solidFill>
            <a:schemeClr val="tx1"/>
          </a:solidFill>
          <a:latin typeface="+mn-lt"/>
          <a:ea typeface="+mn-ea"/>
          <a:cs typeface="+mn-cs"/>
        </a:defRPr>
      </a:lvl1pPr>
      <a:lvl2pPr marL="502467" indent="-228393" algn="l" defTabSz="913578" rtl="0" eaLnBrk="1" latinLnBrk="0" hangingPunct="1">
        <a:lnSpc>
          <a:spcPct val="90000"/>
        </a:lnSpc>
        <a:spcBef>
          <a:spcPts val="800"/>
        </a:spcBef>
        <a:buClr>
          <a:schemeClr val="tx1">
            <a:lumMod val="60000"/>
            <a:lumOff val="40000"/>
          </a:schemeClr>
        </a:buClr>
        <a:buFont typeface="Arial" panose="020B0604020202020204" pitchFamily="34" charset="0"/>
        <a:buChar char="–"/>
        <a:defRPr sz="2397" kern="1200">
          <a:solidFill>
            <a:schemeClr val="tx1"/>
          </a:solidFill>
          <a:latin typeface="+mn-lt"/>
          <a:ea typeface="+mn-ea"/>
          <a:cs typeface="+mn-cs"/>
        </a:defRPr>
      </a:lvl2pPr>
      <a:lvl3pPr marL="730863"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997" kern="1200">
          <a:solidFill>
            <a:schemeClr val="tx1"/>
          </a:solidFill>
          <a:latin typeface="+mn-lt"/>
          <a:ea typeface="+mn-ea"/>
          <a:cs typeface="+mn-cs"/>
        </a:defRPr>
      </a:lvl3pPr>
      <a:lvl4pPr marL="959256"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797" kern="1200">
          <a:solidFill>
            <a:schemeClr val="tx1"/>
          </a:solidFill>
          <a:latin typeface="+mn-lt"/>
          <a:ea typeface="+mn-ea"/>
          <a:cs typeface="+mn-cs"/>
        </a:defRPr>
      </a:lvl4pPr>
      <a:lvl5pPr marL="1187650"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045"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4439"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2834"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1227" indent="-182715" algn="l" defTabSz="91357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3578" rtl="0" eaLnBrk="1" latinLnBrk="0" hangingPunct="1">
        <a:defRPr sz="1797" kern="1200">
          <a:solidFill>
            <a:schemeClr val="tx1"/>
          </a:solidFill>
          <a:latin typeface="+mn-lt"/>
          <a:ea typeface="+mn-ea"/>
          <a:cs typeface="+mn-cs"/>
        </a:defRPr>
      </a:lvl1pPr>
      <a:lvl2pPr marL="456789" algn="l" defTabSz="913578" rtl="0" eaLnBrk="1" latinLnBrk="0" hangingPunct="1">
        <a:defRPr sz="1797" kern="1200">
          <a:solidFill>
            <a:schemeClr val="tx1"/>
          </a:solidFill>
          <a:latin typeface="+mn-lt"/>
          <a:ea typeface="+mn-ea"/>
          <a:cs typeface="+mn-cs"/>
        </a:defRPr>
      </a:lvl2pPr>
      <a:lvl3pPr marL="913578" algn="l" defTabSz="913578" rtl="0" eaLnBrk="1" latinLnBrk="0" hangingPunct="1">
        <a:defRPr sz="1797" kern="1200">
          <a:solidFill>
            <a:schemeClr val="tx1"/>
          </a:solidFill>
          <a:latin typeface="+mn-lt"/>
          <a:ea typeface="+mn-ea"/>
          <a:cs typeface="+mn-cs"/>
        </a:defRPr>
      </a:lvl3pPr>
      <a:lvl4pPr marL="1370367" algn="l" defTabSz="913578" rtl="0" eaLnBrk="1" latinLnBrk="0" hangingPunct="1">
        <a:defRPr sz="1797" kern="1200">
          <a:solidFill>
            <a:schemeClr val="tx1"/>
          </a:solidFill>
          <a:latin typeface="+mn-lt"/>
          <a:ea typeface="+mn-ea"/>
          <a:cs typeface="+mn-cs"/>
        </a:defRPr>
      </a:lvl4pPr>
      <a:lvl5pPr marL="1827155" algn="l" defTabSz="913578" rtl="0" eaLnBrk="1" latinLnBrk="0" hangingPunct="1">
        <a:defRPr sz="1797" kern="1200">
          <a:solidFill>
            <a:schemeClr val="tx1"/>
          </a:solidFill>
          <a:latin typeface="+mn-lt"/>
          <a:ea typeface="+mn-ea"/>
          <a:cs typeface="+mn-cs"/>
        </a:defRPr>
      </a:lvl5pPr>
      <a:lvl6pPr marL="2283943" algn="l" defTabSz="913578" rtl="0" eaLnBrk="1" latinLnBrk="0" hangingPunct="1">
        <a:defRPr sz="1797" kern="1200">
          <a:solidFill>
            <a:schemeClr val="tx1"/>
          </a:solidFill>
          <a:latin typeface="+mn-lt"/>
          <a:ea typeface="+mn-ea"/>
          <a:cs typeface="+mn-cs"/>
        </a:defRPr>
      </a:lvl6pPr>
      <a:lvl7pPr marL="2740732" algn="l" defTabSz="913578" rtl="0" eaLnBrk="1" latinLnBrk="0" hangingPunct="1">
        <a:defRPr sz="1797" kern="1200">
          <a:solidFill>
            <a:schemeClr val="tx1"/>
          </a:solidFill>
          <a:latin typeface="+mn-lt"/>
          <a:ea typeface="+mn-ea"/>
          <a:cs typeface="+mn-cs"/>
        </a:defRPr>
      </a:lvl7pPr>
      <a:lvl8pPr marL="3197520" algn="l" defTabSz="913578" rtl="0" eaLnBrk="1" latinLnBrk="0" hangingPunct="1">
        <a:defRPr sz="1797" kern="1200">
          <a:solidFill>
            <a:schemeClr val="tx1"/>
          </a:solidFill>
          <a:latin typeface="+mn-lt"/>
          <a:ea typeface="+mn-ea"/>
          <a:cs typeface="+mn-cs"/>
        </a:defRPr>
      </a:lvl8pPr>
      <a:lvl9pPr marL="3654309" algn="l" defTabSz="913578" rtl="0" eaLnBrk="1" latinLnBrk="0" hangingPunct="1">
        <a:defRPr sz="179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1.png"/><Relationship Id="rId10" Type="http://schemas.openxmlformats.org/officeDocument/2006/relationships/image" Target="../media/image25.jpeg"/><Relationship Id="rId4" Type="http://schemas.openxmlformats.org/officeDocument/2006/relationships/image" Target="../media/image20.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3.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embed/1tsIn54OY94?vq=hd1080;rel=0&amp;autoplay=1" TargetMode="Externa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hyperlink" Target="https://www.youtube.com/embed/jiEPEgaNNpw?vq=hd1080;rel=0&amp;autoplay=1" TargetMode="External"/><Relationship Id="rId5" Type="http://schemas.openxmlformats.org/officeDocument/2006/relationships/image" Target="../media/image36.png"/><Relationship Id="rId4" Type="http://schemas.openxmlformats.org/officeDocument/2006/relationships/hyperlink" Target="https://www.youtube.com/embed/EqBV0AcyWNM?vq=hd1080&amp;rel=0&amp;autoplay=1" TargetMode="Externa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microsoft.com/office/2007/relationships/hdphoto" Target="../media/hdphoto3.wdp"/><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microsoft.com/office/2007/relationships/hdphoto" Target="../media/hdphoto1.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Presentation</a:t>
            </a:r>
          </a:p>
        </p:txBody>
      </p:sp>
      <p:sp>
        <p:nvSpPr>
          <p:cNvPr id="5" name="Content Placeholder 4"/>
          <p:cNvSpPr>
            <a:spLocks noGrp="1"/>
          </p:cNvSpPr>
          <p:nvPr>
            <p:ph idx="1"/>
          </p:nvPr>
        </p:nvSpPr>
        <p:spPr/>
        <p:txBody>
          <a:bodyPr>
            <a:noAutofit/>
          </a:bodyPr>
          <a:lstStyle/>
          <a:p>
            <a:pPr marL="179388" indent="-180975">
              <a:spcBef>
                <a:spcPts val="0"/>
              </a:spcBef>
              <a:spcAft>
                <a:spcPts val="1200"/>
              </a:spcAft>
              <a:buClr>
                <a:schemeClr val="tx1"/>
              </a:buClr>
            </a:pPr>
            <a:r>
              <a:rPr lang="en-US" sz="1400" dirty="0"/>
              <a:t>Created By: Autonomous PaaS Product Marketing </a:t>
            </a:r>
          </a:p>
          <a:p>
            <a:pPr marL="179388" indent="-180975">
              <a:spcBef>
                <a:spcPts val="0"/>
              </a:spcBef>
              <a:spcAft>
                <a:spcPts val="1200"/>
              </a:spcAft>
              <a:buClr>
                <a:schemeClr val="tx1"/>
              </a:buClr>
            </a:pPr>
            <a:r>
              <a:rPr lang="en-US" sz="1400" dirty="0"/>
              <a:t>Target Audience: External Audience </a:t>
            </a:r>
          </a:p>
          <a:p>
            <a:pPr marL="179388" indent="-180975">
              <a:spcBef>
                <a:spcPts val="0"/>
              </a:spcBef>
              <a:spcAft>
                <a:spcPts val="1200"/>
              </a:spcAft>
              <a:buClr>
                <a:schemeClr val="tx1"/>
              </a:buClr>
            </a:pPr>
            <a:r>
              <a:rPr lang="en-US" sz="1400" dirty="0"/>
              <a:t>Objective: To explain the Oracle Blockchain Story to customers </a:t>
            </a:r>
          </a:p>
          <a:p>
            <a:pPr marL="179388" indent="-180975">
              <a:spcBef>
                <a:spcPts val="0"/>
              </a:spcBef>
              <a:spcAft>
                <a:spcPts val="1200"/>
              </a:spcAft>
              <a:buClr>
                <a:schemeClr val="tx1"/>
              </a:buClr>
            </a:pPr>
            <a:r>
              <a:rPr lang="en-US" sz="1400" dirty="0"/>
              <a:t>How to use this deck: This is a customer pitch deck</a:t>
            </a:r>
          </a:p>
          <a:p>
            <a:pPr marL="355600" lvl="2" indent="-177800">
              <a:spcBef>
                <a:spcPts val="0"/>
              </a:spcBef>
              <a:spcAft>
                <a:spcPts val="1200"/>
              </a:spcAft>
              <a:buClr>
                <a:schemeClr val="tx1"/>
              </a:buClr>
              <a:buFont typeface="Lucida Grande"/>
              <a:buChar char="-"/>
            </a:pPr>
            <a:r>
              <a:rPr lang="en-US" sz="1400" dirty="0"/>
              <a:t>PLEASE DO NOT MODIFY THESE SLIDES, DECOMPOSE, or ALTER MESSAGES or GRAPHICS</a:t>
            </a:r>
          </a:p>
          <a:p>
            <a:pPr marL="179388" lvl="1" indent="-180975">
              <a:spcBef>
                <a:spcPts val="0"/>
              </a:spcBef>
              <a:spcAft>
                <a:spcPts val="1200"/>
              </a:spcAft>
              <a:buClr>
                <a:schemeClr val="tx1"/>
              </a:buClr>
              <a:buFont typeface="Arial" panose="020B0604020202020204" pitchFamily="34" charset="0"/>
              <a:buChar char="•"/>
            </a:pPr>
            <a:r>
              <a:rPr lang="en-US" sz="1400" dirty="0"/>
              <a:t>Authors: Jay Chugh, Nassir Khan</a:t>
            </a:r>
          </a:p>
          <a:p>
            <a:pPr marL="179388" lvl="1" indent="-180975">
              <a:spcBef>
                <a:spcPts val="0"/>
              </a:spcBef>
              <a:spcAft>
                <a:spcPts val="1200"/>
              </a:spcAft>
              <a:buClr>
                <a:schemeClr val="tx1"/>
              </a:buClr>
              <a:buFont typeface="Arial" panose="020B0604020202020204" pitchFamily="34" charset="0"/>
              <a:buChar char="•"/>
            </a:pPr>
            <a:r>
              <a:rPr lang="en-US" sz="1400" dirty="0"/>
              <a:t>Contributors: Ashish Mohindroo. Key stakeholders from: Product Marketing: All Pillars, Development, Corporate Marketing, Global Field Sales, Regional Executive Leadership from each and many others.</a:t>
            </a:r>
          </a:p>
          <a:p>
            <a:pPr marL="179388" indent="-180975">
              <a:spcBef>
                <a:spcPts val="0"/>
              </a:spcBef>
              <a:spcAft>
                <a:spcPts val="1200"/>
              </a:spcAft>
              <a:buClr>
                <a:schemeClr val="tx1"/>
              </a:buClr>
            </a:pPr>
            <a:r>
              <a:rPr lang="en-US" sz="1400" dirty="0"/>
              <a:t>Feedback: Please send questions/comments to the authors</a:t>
            </a:r>
          </a:p>
          <a:p>
            <a:pPr marL="179388" indent="-180975">
              <a:spcBef>
                <a:spcPts val="0"/>
              </a:spcBef>
              <a:spcAft>
                <a:spcPts val="1200"/>
              </a:spcAft>
              <a:buClr>
                <a:schemeClr val="tx1"/>
              </a:buClr>
            </a:pPr>
            <a:r>
              <a:rPr lang="en-US" sz="1400" dirty="0"/>
              <a:t>Date Updated: June 27, 2018</a:t>
            </a:r>
          </a:p>
        </p:txBody>
      </p:sp>
      <p:sp>
        <p:nvSpPr>
          <p:cNvPr id="6" name="Text Placeholder 5"/>
          <p:cNvSpPr>
            <a:spLocks noGrp="1"/>
          </p:cNvSpPr>
          <p:nvPr>
            <p:ph type="body" sz="quarter" idx="13"/>
          </p:nvPr>
        </p:nvSpPr>
        <p:spPr/>
        <p:txBody>
          <a:bodyPr/>
          <a:lstStyle/>
          <a:p>
            <a:r>
              <a:rPr lang="en-US" dirty="0"/>
              <a:t>FY19 Oracle Blockchain Intro</a:t>
            </a:r>
          </a:p>
        </p:txBody>
      </p:sp>
      <p:sp>
        <p:nvSpPr>
          <p:cNvPr id="3" name="Slide Number Placeholder 2">
            <a:extLst>
              <a:ext uri="{FF2B5EF4-FFF2-40B4-BE49-F238E27FC236}">
                <a16:creationId xmlns:a16="http://schemas.microsoft.com/office/drawing/2014/main" xmlns="" id="{38655AFE-2691-F943-8F35-3662B2D38E95}"/>
              </a:ext>
            </a:extLst>
          </p:cNvPr>
          <p:cNvSpPr>
            <a:spLocks noGrp="1"/>
          </p:cNvSpPr>
          <p:nvPr>
            <p:ph type="sldNum" sz="quarter" idx="12"/>
          </p:nvPr>
        </p:nvSpPr>
        <p:spPr/>
        <p:txBody>
          <a:bodyPr/>
          <a:lstStyle/>
          <a:p>
            <a:fld id="{C51EAA63-D034-42AE-91FA-B13B9518C7BE}" type="slidenum">
              <a:rPr lang="en-IN" smtClean="0">
                <a:latin typeface="Calibri"/>
              </a:rPr>
              <a:pPr/>
              <a:t>1</a:t>
            </a:fld>
            <a:endParaRPr lang="en-IN" dirty="0">
              <a:latin typeface="Calibri"/>
            </a:endParaRPr>
          </a:p>
        </p:txBody>
      </p:sp>
    </p:spTree>
    <p:extLst>
      <p:ext uri="{BB962C8B-B14F-4D97-AF65-F5344CB8AC3E}">
        <p14:creationId xmlns:p14="http://schemas.microsoft.com/office/powerpoint/2010/main" val="38316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4FCD38F-AD7C-6741-B244-43AA6FC20AAF}"/>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F5F5F"/>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10</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24" name="Title 23"/>
          <p:cNvSpPr>
            <a:spLocks noGrp="1"/>
          </p:cNvSpPr>
          <p:nvPr>
            <p:ph type="title"/>
          </p:nvPr>
        </p:nvSpPr>
        <p:spPr/>
        <p:txBody>
          <a:bodyPr/>
          <a:lstStyle/>
          <a:p>
            <a:r>
              <a:rPr lang="en-US" dirty="0">
                <a:solidFill>
                  <a:srgbClr val="58595B"/>
                </a:solidFill>
              </a:rPr>
              <a:t>Blockchain Momentum</a:t>
            </a:r>
          </a:p>
        </p:txBody>
      </p:sp>
      <p:pic>
        <p:nvPicPr>
          <p:cNvPr id="52" name="Picture 51" descr="Oracle logo in white on red staging background" title="Oracle red badge logo">
            <a:extLst>
              <a:ext uri="{FF2B5EF4-FFF2-40B4-BE49-F238E27FC236}">
                <a16:creationId xmlns:a16="http://schemas.microsoft.com/office/drawing/2014/main" xmlns="" id="{54CAC255-C27A-1F4C-ADE1-A333F9F8AF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1801" y="6262166"/>
            <a:ext cx="1624715" cy="594050"/>
          </a:xfrm>
          <a:prstGeom prst="rect">
            <a:avLst/>
          </a:prstGeom>
        </p:spPr>
      </p:pic>
      <p:sp>
        <p:nvSpPr>
          <p:cNvPr id="54" name="Content Placeholder 2"/>
          <p:cNvSpPr txBox="1">
            <a:spLocks/>
          </p:cNvSpPr>
          <p:nvPr/>
        </p:nvSpPr>
        <p:spPr bwMode="auto">
          <a:xfrm>
            <a:off x="531801" y="1828890"/>
            <a:ext cx="2189076"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0" indent="0" defTabSz="914126" eaLnBrk="1" fontAlgn="auto" hangingPunct="1">
              <a:spcBef>
                <a:spcPts val="0"/>
              </a:spcBef>
              <a:spcAft>
                <a:spcPts val="0"/>
              </a:spcAft>
              <a:buClrTx/>
              <a:buNone/>
              <a:defRPr/>
            </a:pPr>
            <a:r>
              <a:rPr lang="en-US" b="1" dirty="0">
                <a:solidFill>
                  <a:srgbClr val="007395"/>
                </a:solidFill>
              </a:rPr>
              <a:t>2x: </a:t>
            </a:r>
            <a:r>
              <a:rPr lang="en-US" sz="2000" dirty="0">
                <a:solidFill>
                  <a:srgbClr val="58595B"/>
                </a:solidFill>
              </a:rPr>
              <a:t>Growth in projected spend from 2018 to 2018</a:t>
            </a:r>
          </a:p>
          <a:p>
            <a:pPr marL="0" lvl="0" indent="0" defTabSz="914126" eaLnBrk="1" fontAlgn="auto" hangingPunct="1">
              <a:spcBef>
                <a:spcPts val="0"/>
              </a:spcBef>
              <a:spcAft>
                <a:spcPts val="0"/>
              </a:spcAft>
              <a:buClrTx/>
              <a:buNone/>
              <a:defRPr/>
            </a:pPr>
            <a:endParaRPr lang="en-US" sz="1600" dirty="0">
              <a:solidFill>
                <a:srgbClr val="58595B"/>
              </a:solidFill>
            </a:endParaRPr>
          </a:p>
        </p:txBody>
      </p:sp>
      <p:sp>
        <p:nvSpPr>
          <p:cNvPr id="55" name="Content Placeholder 2"/>
          <p:cNvSpPr txBox="1">
            <a:spLocks/>
          </p:cNvSpPr>
          <p:nvPr/>
        </p:nvSpPr>
        <p:spPr bwMode="auto">
          <a:xfrm>
            <a:off x="670500" y="4601848"/>
            <a:ext cx="3596700" cy="1240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defTabSz="914126" eaLnBrk="1" fontAlgn="auto" hangingPunct="1">
              <a:lnSpc>
                <a:spcPct val="100000"/>
              </a:lnSpc>
              <a:spcBef>
                <a:spcPts val="0"/>
              </a:spcBef>
              <a:spcAft>
                <a:spcPts val="0"/>
              </a:spcAft>
              <a:buClrTx/>
              <a:buNone/>
              <a:defRPr/>
            </a:pPr>
            <a:r>
              <a:rPr lang="en-US" sz="2800" b="1" dirty="0">
                <a:solidFill>
                  <a:srgbClr val="007395"/>
                </a:solidFill>
              </a:rPr>
              <a:t>22%: </a:t>
            </a:r>
            <a:r>
              <a:rPr lang="en-US" sz="2000" dirty="0">
                <a:solidFill>
                  <a:srgbClr val="58595B"/>
                </a:solidFill>
              </a:rPr>
              <a:t>of industry CIOs are in a planning stage or experimenting with blockchain, and another  </a:t>
            </a:r>
            <a:br>
              <a:rPr lang="en-US" sz="2000" dirty="0">
                <a:solidFill>
                  <a:srgbClr val="58595B"/>
                </a:solidFill>
              </a:rPr>
            </a:br>
            <a:r>
              <a:rPr lang="en-US" sz="2800" b="1" dirty="0">
                <a:solidFill>
                  <a:srgbClr val="007395"/>
                </a:solidFill>
              </a:rPr>
              <a:t>43% </a:t>
            </a:r>
            <a:r>
              <a:rPr lang="en-US" sz="2000" dirty="0">
                <a:solidFill>
                  <a:srgbClr val="58595B"/>
                </a:solidFill>
              </a:rPr>
              <a:t>have it on their radar</a:t>
            </a:r>
          </a:p>
          <a:p>
            <a:pPr marL="0" lvl="1" indent="0" defTabSz="914126" eaLnBrk="1" fontAlgn="auto" hangingPunct="1">
              <a:lnSpc>
                <a:spcPct val="100000"/>
              </a:lnSpc>
              <a:spcBef>
                <a:spcPts val="0"/>
              </a:spcBef>
              <a:spcAft>
                <a:spcPts val="0"/>
              </a:spcAft>
              <a:buClrTx/>
              <a:buNone/>
              <a:defRPr/>
            </a:pPr>
            <a:endParaRPr lang="en-US" sz="1600" dirty="0">
              <a:solidFill>
                <a:srgbClr val="58595B"/>
              </a:solidFill>
            </a:endParaRPr>
          </a:p>
        </p:txBody>
      </p:sp>
      <p:sp>
        <p:nvSpPr>
          <p:cNvPr id="56" name="Content Placeholder 2"/>
          <p:cNvSpPr txBox="1">
            <a:spLocks/>
          </p:cNvSpPr>
          <p:nvPr/>
        </p:nvSpPr>
        <p:spPr bwMode="auto">
          <a:xfrm>
            <a:off x="3087819" y="2490238"/>
            <a:ext cx="2866002"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defTabSz="914126" eaLnBrk="1" fontAlgn="auto" hangingPunct="1">
              <a:lnSpc>
                <a:spcPct val="100000"/>
              </a:lnSpc>
              <a:spcBef>
                <a:spcPts val="0"/>
              </a:spcBef>
              <a:spcAft>
                <a:spcPts val="0"/>
              </a:spcAft>
              <a:buClrTx/>
              <a:buNone/>
              <a:defRPr/>
            </a:pPr>
            <a:r>
              <a:rPr lang="en-US" sz="2800" b="1" dirty="0">
                <a:solidFill>
                  <a:srgbClr val="007395"/>
                </a:solidFill>
              </a:rPr>
              <a:t>3x: </a:t>
            </a:r>
            <a:r>
              <a:rPr lang="en-US" sz="2000" dirty="0">
                <a:solidFill>
                  <a:srgbClr val="58595B"/>
                </a:solidFill>
              </a:rPr>
              <a:t>The number of blockchain-related LinkedIn job postings more than tripled over the last 12 months</a:t>
            </a:r>
          </a:p>
          <a:p>
            <a:pPr marL="0" lvl="1" indent="0" defTabSz="914126" eaLnBrk="1" fontAlgn="auto" hangingPunct="1">
              <a:lnSpc>
                <a:spcPct val="100000"/>
              </a:lnSpc>
              <a:spcBef>
                <a:spcPts val="0"/>
              </a:spcBef>
              <a:spcAft>
                <a:spcPts val="0"/>
              </a:spcAft>
              <a:buClrTx/>
              <a:buNone/>
              <a:defRPr/>
            </a:pPr>
            <a:endParaRPr lang="en-US" sz="1600" dirty="0">
              <a:solidFill>
                <a:srgbClr val="58595B"/>
              </a:solidFill>
            </a:endParaRPr>
          </a:p>
        </p:txBody>
      </p:sp>
      <p:sp>
        <p:nvSpPr>
          <p:cNvPr id="61"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17" name="Group 16">
            <a:extLst>
              <a:ext uri="{FF2B5EF4-FFF2-40B4-BE49-F238E27FC236}">
                <a16:creationId xmlns:a16="http://schemas.microsoft.com/office/drawing/2014/main" xmlns="" id="{32AE2E63-853C-438F-872D-1111D726673E}"/>
              </a:ext>
            </a:extLst>
          </p:cNvPr>
          <p:cNvGrpSpPr/>
          <p:nvPr/>
        </p:nvGrpSpPr>
        <p:grpSpPr>
          <a:xfrm>
            <a:off x="5943600" y="1295400"/>
            <a:ext cx="6028677" cy="4635500"/>
            <a:chOff x="3807258" y="4508500"/>
            <a:chExt cx="2628899" cy="1619249"/>
          </a:xfrm>
        </p:grpSpPr>
        <p:sp>
          <p:nvSpPr>
            <p:cNvPr id="18" name="Rectangle 17">
              <a:extLst>
                <a:ext uri="{FF2B5EF4-FFF2-40B4-BE49-F238E27FC236}">
                  <a16:creationId xmlns:a16="http://schemas.microsoft.com/office/drawing/2014/main" xmlns="" id="{7643D1E3-ACAF-4C8B-BB1D-2F0D184541B0}"/>
                </a:ext>
              </a:extLst>
            </p:cNvPr>
            <p:cNvSpPr/>
            <p:nvPr/>
          </p:nvSpPr>
          <p:spPr bwMode="gray">
            <a:xfrm>
              <a:off x="3842000" y="4508500"/>
              <a:ext cx="2587794" cy="1619249"/>
            </a:xfrm>
            <a:prstGeom prst="rect">
              <a:avLst/>
            </a:prstGeom>
            <a:solidFill>
              <a:srgbClr val="FFFFFF"/>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xmlns="" id="{DE7C48DF-D017-4566-BB6C-65B75CC2746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07258" y="4524375"/>
              <a:ext cx="2628899" cy="1603374"/>
            </a:xfrm>
            <a:prstGeom prst="rect">
              <a:avLst/>
            </a:prstGeom>
          </p:spPr>
        </p:pic>
      </p:grpSp>
    </p:spTree>
    <p:extLst>
      <p:ext uri="{BB962C8B-B14F-4D97-AF65-F5344CB8AC3E}">
        <p14:creationId xmlns:p14="http://schemas.microsoft.com/office/powerpoint/2010/main" val="310321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solidFill>
                  <a:schemeClr val="tx1">
                    <a:lumMod val="75000"/>
                  </a:schemeClr>
                </a:solidFill>
              </a:rPr>
              <a:t>Sample Customer Use Cases Across Industries</a:t>
            </a:r>
          </a:p>
        </p:txBody>
      </p:sp>
      <p:sp>
        <p:nvSpPr>
          <p:cNvPr id="2" name="Slide Number Placeholder 1">
            <a:extLst>
              <a:ext uri="{FF2B5EF4-FFF2-40B4-BE49-F238E27FC236}">
                <a16:creationId xmlns:a16="http://schemas.microsoft.com/office/drawing/2014/main" xmlns="" id="{04FCD38F-AD7C-6741-B244-43AA6FC20AAF}"/>
              </a:ext>
            </a:extLst>
          </p:cNvPr>
          <p:cNvSpPr>
            <a:spLocks noGrp="1"/>
          </p:cNvSpPr>
          <p:nvPr>
            <p:ph type="sldNum" sz="quarter" idx="15"/>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F5F5F"/>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11</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xmlns="" id="{965806D9-8162-A844-BF81-041B2F466472}"/>
              </a:ext>
            </a:extLst>
          </p:cNvPr>
          <p:cNvGrpSpPr/>
          <p:nvPr/>
        </p:nvGrpSpPr>
        <p:grpSpPr>
          <a:xfrm>
            <a:off x="557617" y="4634496"/>
            <a:ext cx="4349058" cy="1059405"/>
            <a:chOff x="562944" y="2074077"/>
            <a:chExt cx="4351325" cy="1059957"/>
          </a:xfrm>
        </p:grpSpPr>
        <p:sp>
          <p:nvSpPr>
            <p:cNvPr id="26" name="Rectangle 25">
              <a:extLst>
                <a:ext uri="{FF2B5EF4-FFF2-40B4-BE49-F238E27FC236}">
                  <a16:creationId xmlns:a16="http://schemas.microsoft.com/office/drawing/2014/main" xmlns="" id="{811DABB7-5FFD-4E84-BBD6-D5A4A53D7BB8}"/>
                </a:ext>
              </a:extLst>
            </p:cNvPr>
            <p:cNvSpPr/>
            <p:nvPr/>
          </p:nvSpPr>
          <p:spPr>
            <a:xfrm>
              <a:off x="2876103" y="2395632"/>
              <a:ext cx="2038166" cy="738402"/>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ea typeface="+mn-ea"/>
                  <a:cs typeface="+mn-cs"/>
                </a:rPr>
                <a:t>Multi-brand loyalty network</a:t>
              </a:r>
            </a:p>
          </p:txBody>
        </p:sp>
        <p:sp>
          <p:nvSpPr>
            <p:cNvPr id="27" name="Rectangle 26"/>
            <p:cNvSpPr>
              <a:spLocks/>
            </p:cNvSpPr>
            <p:nvPr/>
          </p:nvSpPr>
          <p:spPr>
            <a:xfrm>
              <a:off x="1201525" y="2074077"/>
              <a:ext cx="3125200" cy="409816"/>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1" indent="0" algn="l" defTabSz="914126" rtl="0" eaLnBrk="1" fontAlgn="auto" latinLnBrk="0" hangingPunct="1">
                <a:lnSpc>
                  <a:spcPct val="80000"/>
                </a:lnSpc>
                <a:spcBef>
                  <a:spcPts val="0"/>
                </a:spcBef>
                <a:spcAft>
                  <a:spcPts val="0"/>
                </a:spcAft>
                <a:buClrTx/>
                <a:buSzTx/>
                <a:buFontTx/>
                <a:buNone/>
                <a:tabLst/>
                <a:defRPr/>
              </a:pPr>
              <a:r>
                <a:rPr kumimoji="0" lang="en-US" altLang="en-US" sz="1798" b="1" i="0" u="none" strike="noStrike" kern="1200" cap="none" spc="0" normalizeH="0" baseline="0" noProof="0" dirty="0">
                  <a:ln>
                    <a:noFill/>
                  </a:ln>
                  <a:solidFill>
                    <a:srgbClr val="007395"/>
                  </a:solidFill>
                  <a:effectLst/>
                  <a:uLnTx/>
                  <a:uFillTx/>
                  <a:latin typeface="Calibri"/>
                  <a:ea typeface="+mn-ea"/>
                  <a:cs typeface="Calibri"/>
                </a:rPr>
                <a:t>E-COMMERCE</a:t>
              </a:r>
            </a:p>
          </p:txBody>
        </p:sp>
        <p:sp>
          <p:nvSpPr>
            <p:cNvPr id="30" name="Freeform 4">
              <a:extLst>
                <a:ext uri="{FF2B5EF4-FFF2-40B4-BE49-F238E27FC236}">
                  <a16:creationId xmlns:a16="http://schemas.microsoft.com/office/drawing/2014/main" xmlns="" id="{15E8B0BE-BC8B-5648-B146-A07E66BB6CB6}"/>
                </a:ext>
              </a:extLst>
            </p:cNvPr>
            <p:cNvSpPr>
              <a:spLocks noChangeAspect="1" noChangeArrowheads="1"/>
            </p:cNvSpPr>
            <p:nvPr/>
          </p:nvSpPr>
          <p:spPr bwMode="auto">
            <a:xfrm>
              <a:off x="562944" y="2162281"/>
              <a:ext cx="516360" cy="435678"/>
            </a:xfrm>
            <a:custGeom>
              <a:avLst/>
              <a:gdLst>
                <a:gd name="T0" fmla="*/ 2859 w 2964"/>
                <a:gd name="T1" fmla="*/ 1205 h 2501"/>
                <a:gd name="T2" fmla="*/ 891 w 2964"/>
                <a:gd name="T3" fmla="*/ 1205 h 2501"/>
                <a:gd name="T4" fmla="*/ 787 w 2964"/>
                <a:gd name="T5" fmla="*/ 2500 h 2501"/>
                <a:gd name="T6" fmla="*/ 2963 w 2964"/>
                <a:gd name="T7" fmla="*/ 2500 h 2501"/>
                <a:gd name="T8" fmla="*/ 2859 w 2964"/>
                <a:gd name="T9" fmla="*/ 1205 h 2501"/>
                <a:gd name="T10" fmla="*/ 1563 w 2964"/>
                <a:gd name="T11" fmla="*/ 1343 h 2501"/>
                <a:gd name="T12" fmla="*/ 1621 w 2964"/>
                <a:gd name="T13" fmla="*/ 1378 h 2501"/>
                <a:gd name="T14" fmla="*/ 1632 w 2964"/>
                <a:gd name="T15" fmla="*/ 1494 h 2501"/>
                <a:gd name="T16" fmla="*/ 1864 w 2964"/>
                <a:gd name="T17" fmla="*/ 1714 h 2501"/>
                <a:gd name="T18" fmla="*/ 1887 w 2964"/>
                <a:gd name="T19" fmla="*/ 1714 h 2501"/>
                <a:gd name="T20" fmla="*/ 2119 w 2964"/>
                <a:gd name="T21" fmla="*/ 1494 h 2501"/>
                <a:gd name="T22" fmla="*/ 2130 w 2964"/>
                <a:gd name="T23" fmla="*/ 1378 h 2501"/>
                <a:gd name="T24" fmla="*/ 2188 w 2964"/>
                <a:gd name="T25" fmla="*/ 1343 h 2501"/>
                <a:gd name="T26" fmla="*/ 2223 w 2964"/>
                <a:gd name="T27" fmla="*/ 1401 h 2501"/>
                <a:gd name="T28" fmla="*/ 2200 w 2964"/>
                <a:gd name="T29" fmla="*/ 1506 h 2501"/>
                <a:gd name="T30" fmla="*/ 1887 w 2964"/>
                <a:gd name="T31" fmla="*/ 1807 h 2501"/>
                <a:gd name="T32" fmla="*/ 1864 w 2964"/>
                <a:gd name="T33" fmla="*/ 1807 h 2501"/>
                <a:gd name="T34" fmla="*/ 1551 w 2964"/>
                <a:gd name="T35" fmla="*/ 1506 h 2501"/>
                <a:gd name="T36" fmla="*/ 1528 w 2964"/>
                <a:gd name="T37" fmla="*/ 1401 h 2501"/>
                <a:gd name="T38" fmla="*/ 1563 w 2964"/>
                <a:gd name="T39" fmla="*/ 1343 h 2501"/>
                <a:gd name="T40" fmla="*/ 2731 w 2964"/>
                <a:gd name="T41" fmla="*/ 2061 h 2501"/>
                <a:gd name="T42" fmla="*/ 1019 w 2964"/>
                <a:gd name="T43" fmla="*/ 2061 h 2501"/>
                <a:gd name="T44" fmla="*/ 996 w 2964"/>
                <a:gd name="T45" fmla="*/ 2038 h 2501"/>
                <a:gd name="T46" fmla="*/ 1019 w 2964"/>
                <a:gd name="T47" fmla="*/ 2015 h 2501"/>
                <a:gd name="T48" fmla="*/ 2731 w 2964"/>
                <a:gd name="T49" fmla="*/ 2015 h 2501"/>
                <a:gd name="T50" fmla="*/ 2754 w 2964"/>
                <a:gd name="T51" fmla="*/ 2038 h 2501"/>
                <a:gd name="T52" fmla="*/ 2731 w 2964"/>
                <a:gd name="T53" fmla="*/ 2061 h 2501"/>
                <a:gd name="T54" fmla="*/ 185 w 2964"/>
                <a:gd name="T55" fmla="*/ 1737 h 2501"/>
                <a:gd name="T56" fmla="*/ 752 w 2964"/>
                <a:gd name="T57" fmla="*/ 1737 h 2501"/>
                <a:gd name="T58" fmla="*/ 799 w 2964"/>
                <a:gd name="T59" fmla="*/ 1112 h 2501"/>
                <a:gd name="T60" fmla="*/ 1574 w 2964"/>
                <a:gd name="T61" fmla="*/ 1112 h 2501"/>
                <a:gd name="T62" fmla="*/ 1574 w 2964"/>
                <a:gd name="T63" fmla="*/ 417 h 2501"/>
                <a:gd name="T64" fmla="*/ 1135 w 2964"/>
                <a:gd name="T65" fmla="*/ 417 h 2501"/>
                <a:gd name="T66" fmla="*/ 1135 w 2964"/>
                <a:gd name="T67" fmla="*/ 348 h 2501"/>
                <a:gd name="T68" fmla="*/ 787 w 2964"/>
                <a:gd name="T69" fmla="*/ 0 h 2501"/>
                <a:gd name="T70" fmla="*/ 440 w 2964"/>
                <a:gd name="T71" fmla="*/ 348 h 2501"/>
                <a:gd name="T72" fmla="*/ 440 w 2964"/>
                <a:gd name="T73" fmla="*/ 417 h 2501"/>
                <a:gd name="T74" fmla="*/ 0 w 2964"/>
                <a:gd name="T75" fmla="*/ 417 h 2501"/>
                <a:gd name="T76" fmla="*/ 0 w 2964"/>
                <a:gd name="T77" fmla="*/ 2223 h 2501"/>
                <a:gd name="T78" fmla="*/ 718 w 2964"/>
                <a:gd name="T79" fmla="*/ 2223 h 2501"/>
                <a:gd name="T80" fmla="*/ 752 w 2964"/>
                <a:gd name="T81" fmla="*/ 1784 h 2501"/>
                <a:gd name="T82" fmla="*/ 185 w 2964"/>
                <a:gd name="T83" fmla="*/ 1784 h 2501"/>
                <a:gd name="T84" fmla="*/ 162 w 2964"/>
                <a:gd name="T85" fmla="*/ 1760 h 2501"/>
                <a:gd name="T86" fmla="*/ 185 w 2964"/>
                <a:gd name="T87" fmla="*/ 1737 h 2501"/>
                <a:gd name="T88" fmla="*/ 533 w 2964"/>
                <a:gd name="T89" fmla="*/ 348 h 2501"/>
                <a:gd name="T90" fmla="*/ 787 w 2964"/>
                <a:gd name="T91" fmla="*/ 93 h 2501"/>
                <a:gd name="T92" fmla="*/ 1042 w 2964"/>
                <a:gd name="T93" fmla="*/ 348 h 2501"/>
                <a:gd name="T94" fmla="*/ 1042 w 2964"/>
                <a:gd name="T95" fmla="*/ 417 h 2501"/>
                <a:gd name="T96" fmla="*/ 533 w 2964"/>
                <a:gd name="T97" fmla="*/ 417 h 2501"/>
                <a:gd name="T98" fmla="*/ 533 w 2964"/>
                <a:gd name="T99" fmla="*/ 348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501">
                  <a:moveTo>
                    <a:pt x="2859" y="1205"/>
                  </a:moveTo>
                  <a:cubicBezTo>
                    <a:pt x="891" y="1205"/>
                    <a:pt x="891" y="1205"/>
                    <a:pt x="891" y="1205"/>
                  </a:cubicBezTo>
                  <a:cubicBezTo>
                    <a:pt x="787" y="2500"/>
                    <a:pt x="787" y="2500"/>
                    <a:pt x="787" y="2500"/>
                  </a:cubicBezTo>
                  <a:cubicBezTo>
                    <a:pt x="2963" y="2500"/>
                    <a:pt x="2963" y="2500"/>
                    <a:pt x="2963" y="2500"/>
                  </a:cubicBezTo>
                  <a:lnTo>
                    <a:pt x="2859" y="1205"/>
                  </a:lnTo>
                  <a:close/>
                  <a:moveTo>
                    <a:pt x="1563" y="1343"/>
                  </a:moveTo>
                  <a:cubicBezTo>
                    <a:pt x="1598" y="1343"/>
                    <a:pt x="1621" y="1355"/>
                    <a:pt x="1621" y="1378"/>
                  </a:cubicBezTo>
                  <a:cubicBezTo>
                    <a:pt x="1632" y="1494"/>
                    <a:pt x="1632" y="1494"/>
                    <a:pt x="1632" y="1494"/>
                  </a:cubicBezTo>
                  <a:cubicBezTo>
                    <a:pt x="1656" y="1621"/>
                    <a:pt x="1760" y="1714"/>
                    <a:pt x="1864" y="1714"/>
                  </a:cubicBezTo>
                  <a:cubicBezTo>
                    <a:pt x="1887" y="1714"/>
                    <a:pt x="1887" y="1714"/>
                    <a:pt x="1887" y="1714"/>
                  </a:cubicBezTo>
                  <a:cubicBezTo>
                    <a:pt x="1991" y="1714"/>
                    <a:pt x="2095" y="1621"/>
                    <a:pt x="2119" y="1494"/>
                  </a:cubicBezTo>
                  <a:cubicBezTo>
                    <a:pt x="2130" y="1378"/>
                    <a:pt x="2130" y="1378"/>
                    <a:pt x="2130" y="1378"/>
                  </a:cubicBezTo>
                  <a:cubicBezTo>
                    <a:pt x="2130" y="1355"/>
                    <a:pt x="2153" y="1343"/>
                    <a:pt x="2188" y="1343"/>
                  </a:cubicBezTo>
                  <a:cubicBezTo>
                    <a:pt x="2211" y="1343"/>
                    <a:pt x="2223" y="1367"/>
                    <a:pt x="2223" y="1401"/>
                  </a:cubicBezTo>
                  <a:cubicBezTo>
                    <a:pt x="2200" y="1506"/>
                    <a:pt x="2200" y="1506"/>
                    <a:pt x="2200" y="1506"/>
                  </a:cubicBezTo>
                  <a:cubicBezTo>
                    <a:pt x="2176" y="1679"/>
                    <a:pt x="2038" y="1807"/>
                    <a:pt x="1887" y="1807"/>
                  </a:cubicBezTo>
                  <a:cubicBezTo>
                    <a:pt x="1864" y="1807"/>
                    <a:pt x="1864" y="1807"/>
                    <a:pt x="1864" y="1807"/>
                  </a:cubicBezTo>
                  <a:cubicBezTo>
                    <a:pt x="1713" y="1807"/>
                    <a:pt x="1574" y="1679"/>
                    <a:pt x="1551" y="1506"/>
                  </a:cubicBezTo>
                  <a:cubicBezTo>
                    <a:pt x="1528" y="1401"/>
                    <a:pt x="1528" y="1401"/>
                    <a:pt x="1528" y="1401"/>
                  </a:cubicBezTo>
                  <a:cubicBezTo>
                    <a:pt x="1528" y="1367"/>
                    <a:pt x="1540" y="1343"/>
                    <a:pt x="1563" y="1343"/>
                  </a:cubicBezTo>
                  <a:close/>
                  <a:moveTo>
                    <a:pt x="2731" y="2061"/>
                  </a:moveTo>
                  <a:cubicBezTo>
                    <a:pt x="1019" y="2061"/>
                    <a:pt x="1019" y="2061"/>
                    <a:pt x="1019" y="2061"/>
                  </a:cubicBezTo>
                  <a:cubicBezTo>
                    <a:pt x="1007" y="2061"/>
                    <a:pt x="996" y="2050"/>
                    <a:pt x="996" y="2038"/>
                  </a:cubicBezTo>
                  <a:cubicBezTo>
                    <a:pt x="996" y="2027"/>
                    <a:pt x="1007" y="2015"/>
                    <a:pt x="1019" y="2015"/>
                  </a:cubicBezTo>
                  <a:cubicBezTo>
                    <a:pt x="2731" y="2015"/>
                    <a:pt x="2731" y="2015"/>
                    <a:pt x="2731" y="2015"/>
                  </a:cubicBezTo>
                  <a:cubicBezTo>
                    <a:pt x="2743" y="2015"/>
                    <a:pt x="2754" y="2027"/>
                    <a:pt x="2754" y="2038"/>
                  </a:cubicBezTo>
                  <a:cubicBezTo>
                    <a:pt x="2754" y="2050"/>
                    <a:pt x="2743" y="2061"/>
                    <a:pt x="2731" y="2061"/>
                  </a:cubicBezTo>
                  <a:close/>
                  <a:moveTo>
                    <a:pt x="185" y="1737"/>
                  </a:moveTo>
                  <a:cubicBezTo>
                    <a:pt x="752" y="1737"/>
                    <a:pt x="752" y="1737"/>
                    <a:pt x="752" y="1737"/>
                  </a:cubicBezTo>
                  <a:cubicBezTo>
                    <a:pt x="799" y="1112"/>
                    <a:pt x="799" y="1112"/>
                    <a:pt x="799" y="1112"/>
                  </a:cubicBezTo>
                  <a:cubicBezTo>
                    <a:pt x="1574" y="1112"/>
                    <a:pt x="1574" y="1112"/>
                    <a:pt x="1574" y="1112"/>
                  </a:cubicBezTo>
                  <a:cubicBezTo>
                    <a:pt x="1574" y="417"/>
                    <a:pt x="1574" y="417"/>
                    <a:pt x="1574" y="417"/>
                  </a:cubicBezTo>
                  <a:cubicBezTo>
                    <a:pt x="1135" y="417"/>
                    <a:pt x="1135" y="417"/>
                    <a:pt x="1135" y="417"/>
                  </a:cubicBezTo>
                  <a:cubicBezTo>
                    <a:pt x="1135" y="348"/>
                    <a:pt x="1135" y="348"/>
                    <a:pt x="1135" y="348"/>
                  </a:cubicBezTo>
                  <a:cubicBezTo>
                    <a:pt x="1135" y="151"/>
                    <a:pt x="984" y="0"/>
                    <a:pt x="787" y="0"/>
                  </a:cubicBezTo>
                  <a:cubicBezTo>
                    <a:pt x="590" y="0"/>
                    <a:pt x="440" y="151"/>
                    <a:pt x="440" y="348"/>
                  </a:cubicBezTo>
                  <a:cubicBezTo>
                    <a:pt x="440" y="417"/>
                    <a:pt x="440" y="417"/>
                    <a:pt x="440" y="417"/>
                  </a:cubicBezTo>
                  <a:cubicBezTo>
                    <a:pt x="0" y="417"/>
                    <a:pt x="0" y="417"/>
                    <a:pt x="0" y="417"/>
                  </a:cubicBezTo>
                  <a:cubicBezTo>
                    <a:pt x="0" y="2223"/>
                    <a:pt x="0" y="2223"/>
                    <a:pt x="0" y="2223"/>
                  </a:cubicBezTo>
                  <a:cubicBezTo>
                    <a:pt x="718" y="2223"/>
                    <a:pt x="718" y="2223"/>
                    <a:pt x="718" y="2223"/>
                  </a:cubicBezTo>
                  <a:cubicBezTo>
                    <a:pt x="752" y="1784"/>
                    <a:pt x="752" y="1784"/>
                    <a:pt x="752" y="1784"/>
                  </a:cubicBezTo>
                  <a:cubicBezTo>
                    <a:pt x="185" y="1784"/>
                    <a:pt x="185" y="1784"/>
                    <a:pt x="185" y="1784"/>
                  </a:cubicBezTo>
                  <a:cubicBezTo>
                    <a:pt x="174" y="1784"/>
                    <a:pt x="162" y="1772"/>
                    <a:pt x="162" y="1760"/>
                  </a:cubicBezTo>
                  <a:cubicBezTo>
                    <a:pt x="162" y="1749"/>
                    <a:pt x="174" y="1737"/>
                    <a:pt x="185" y="1737"/>
                  </a:cubicBezTo>
                  <a:close/>
                  <a:moveTo>
                    <a:pt x="533" y="348"/>
                  </a:moveTo>
                  <a:cubicBezTo>
                    <a:pt x="533" y="209"/>
                    <a:pt x="648" y="93"/>
                    <a:pt x="787" y="93"/>
                  </a:cubicBezTo>
                  <a:cubicBezTo>
                    <a:pt x="926" y="93"/>
                    <a:pt x="1042" y="209"/>
                    <a:pt x="1042" y="348"/>
                  </a:cubicBezTo>
                  <a:cubicBezTo>
                    <a:pt x="1042" y="417"/>
                    <a:pt x="1042" y="417"/>
                    <a:pt x="1042" y="417"/>
                  </a:cubicBezTo>
                  <a:cubicBezTo>
                    <a:pt x="533" y="417"/>
                    <a:pt x="533" y="417"/>
                    <a:pt x="533" y="417"/>
                  </a:cubicBezTo>
                  <a:lnTo>
                    <a:pt x="533" y="348"/>
                  </a:ln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8D14">
                    <a:lumMod val="50000"/>
                  </a:srgbClr>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xmlns="" id="{B100E8AE-5542-9D45-A49D-72A05118BDAB}"/>
              </a:ext>
            </a:extLst>
          </p:cNvPr>
          <p:cNvGrpSpPr/>
          <p:nvPr/>
        </p:nvGrpSpPr>
        <p:grpSpPr>
          <a:xfrm>
            <a:off x="1219162" y="1697638"/>
            <a:ext cx="3891157" cy="1017293"/>
            <a:chOff x="1085715" y="3719292"/>
            <a:chExt cx="3893184" cy="1017823"/>
          </a:xfrm>
        </p:grpSpPr>
        <p:sp>
          <p:nvSpPr>
            <p:cNvPr id="35" name="Rectangle 34">
              <a:extLst>
                <a:ext uri="{FF2B5EF4-FFF2-40B4-BE49-F238E27FC236}">
                  <a16:creationId xmlns:a16="http://schemas.microsoft.com/office/drawing/2014/main" xmlns="" id="{DF084353-0BD0-4934-8AA9-853F500AF02D}"/>
                </a:ext>
              </a:extLst>
            </p:cNvPr>
            <p:cNvSpPr/>
            <p:nvPr/>
          </p:nvSpPr>
          <p:spPr>
            <a:xfrm>
              <a:off x="2736983" y="3980117"/>
              <a:ext cx="2241916" cy="756998"/>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rPr>
                <a:t>Maritime shipping documentation</a:t>
              </a:r>
            </a:p>
            <a:p>
              <a:pPr marL="0" marR="0" lvl="1" algn="l" defTabSz="914126" rtl="0" eaLnBrk="1" fontAlgn="auto" latinLnBrk="0" hangingPunct="1">
                <a:lnSpc>
                  <a:spcPct val="90000"/>
                </a:lnSpc>
                <a:spcBef>
                  <a:spcPts val="0"/>
                </a:spcBef>
                <a:spcAft>
                  <a:spcPts val="0"/>
                </a:spcAft>
                <a:buClrTx/>
                <a:buSzTx/>
                <a:tabLst/>
                <a:defRPr/>
              </a:pPr>
              <a:r>
                <a:rPr lang="en-US" dirty="0">
                  <a:solidFill>
                    <a:srgbClr val="58595B">
                      <a:lumMod val="50000"/>
                    </a:srgbClr>
                  </a:solidFill>
                  <a:latin typeface="Calibri"/>
                </a:rPr>
                <a:t> </a:t>
              </a:r>
            </a:p>
          </p:txBody>
        </p:sp>
        <p:sp>
          <p:nvSpPr>
            <p:cNvPr id="36" name="Rectangle 35"/>
            <p:cNvSpPr>
              <a:spLocks/>
            </p:cNvSpPr>
            <p:nvPr/>
          </p:nvSpPr>
          <p:spPr>
            <a:xfrm>
              <a:off x="1085715" y="3719292"/>
              <a:ext cx="3151622" cy="307139"/>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altLang="en-US" sz="1798" b="1" i="0" u="none" strike="noStrike" kern="1200" cap="none" spc="0" normalizeH="0" baseline="0" noProof="0" dirty="0">
                  <a:ln>
                    <a:noFill/>
                  </a:ln>
                  <a:solidFill>
                    <a:srgbClr val="007395"/>
                  </a:solidFill>
                  <a:effectLst/>
                  <a:uLnTx/>
                  <a:uFillTx/>
                  <a:latin typeface="Calibri"/>
                  <a:ea typeface="+mn-ea"/>
                  <a:cs typeface="Calibri"/>
                </a:rPr>
                <a:t>LOGISTICS</a:t>
              </a:r>
            </a:p>
          </p:txBody>
        </p:sp>
      </p:grpSp>
      <p:sp>
        <p:nvSpPr>
          <p:cNvPr id="32" name="Rectangle 31"/>
          <p:cNvSpPr>
            <a:spLocks/>
          </p:cNvSpPr>
          <p:nvPr/>
        </p:nvSpPr>
        <p:spPr>
          <a:xfrm>
            <a:off x="7391433" y="1691817"/>
            <a:ext cx="4055480" cy="306977"/>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altLang="en-US" sz="1798" b="1" i="0" u="none" strike="noStrike" kern="1200" cap="none" spc="0" normalizeH="0" baseline="0" noProof="0" dirty="0">
                <a:ln>
                  <a:noFill/>
                </a:ln>
                <a:solidFill>
                  <a:srgbClr val="007395"/>
                </a:solidFill>
                <a:effectLst/>
                <a:uLnTx/>
                <a:uFillTx/>
                <a:latin typeface="Calibri"/>
                <a:ea typeface="+mn-ea"/>
                <a:cs typeface="Calibri"/>
              </a:rPr>
              <a:t>CORP. FINANCE &amp; FINANCIAL SERVICES</a:t>
            </a:r>
          </a:p>
        </p:txBody>
      </p:sp>
      <p:sp>
        <p:nvSpPr>
          <p:cNvPr id="40" name="Freeform 2">
            <a:extLst>
              <a:ext uri="{FF2B5EF4-FFF2-40B4-BE49-F238E27FC236}">
                <a16:creationId xmlns:a16="http://schemas.microsoft.com/office/drawing/2014/main" xmlns="" id="{04F8F380-6A05-9945-8AAA-AA311CE6F5F7}"/>
              </a:ext>
            </a:extLst>
          </p:cNvPr>
          <p:cNvSpPr>
            <a:spLocks noChangeArrowheads="1"/>
          </p:cNvSpPr>
          <p:nvPr/>
        </p:nvSpPr>
        <p:spPr bwMode="auto">
          <a:xfrm>
            <a:off x="6840025" y="1740942"/>
            <a:ext cx="431517" cy="515886"/>
          </a:xfrm>
          <a:custGeom>
            <a:avLst/>
            <a:gdLst>
              <a:gd name="T0" fmla="*/ 351 w 1931"/>
              <a:gd name="T1" fmla="*/ 1676 h 2541"/>
              <a:gd name="T2" fmla="*/ 343 w 1931"/>
              <a:gd name="T3" fmla="*/ 2508 h 2541"/>
              <a:gd name="T4" fmla="*/ 368 w 1931"/>
              <a:gd name="T5" fmla="*/ 2538 h 2541"/>
              <a:gd name="T6" fmla="*/ 1582 w 1931"/>
              <a:gd name="T7" fmla="*/ 2530 h 2541"/>
              <a:gd name="T8" fmla="*/ 1597 w 1931"/>
              <a:gd name="T9" fmla="*/ 1701 h 2541"/>
              <a:gd name="T10" fmla="*/ 1572 w 1931"/>
              <a:gd name="T11" fmla="*/ 1669 h 2541"/>
              <a:gd name="T12" fmla="*/ 1008 w 1931"/>
              <a:gd name="T13" fmla="*/ 2389 h 2541"/>
              <a:gd name="T14" fmla="*/ 991 w 1931"/>
              <a:gd name="T15" fmla="*/ 2401 h 2541"/>
              <a:gd name="T16" fmla="*/ 933 w 1931"/>
              <a:gd name="T17" fmla="*/ 2397 h 2541"/>
              <a:gd name="T18" fmla="*/ 904 w 1931"/>
              <a:gd name="T19" fmla="*/ 2310 h 2541"/>
              <a:gd name="T20" fmla="*/ 825 w 1931"/>
              <a:gd name="T21" fmla="*/ 2266 h 2541"/>
              <a:gd name="T22" fmla="*/ 807 w 1931"/>
              <a:gd name="T23" fmla="*/ 2250 h 2541"/>
              <a:gd name="T24" fmla="*/ 809 w 1931"/>
              <a:gd name="T25" fmla="*/ 2238 h 2541"/>
              <a:gd name="T26" fmla="*/ 860 w 1931"/>
              <a:gd name="T27" fmla="*/ 2189 h 2541"/>
              <a:gd name="T28" fmla="*/ 909 w 1931"/>
              <a:gd name="T29" fmla="*/ 2220 h 2541"/>
              <a:gd name="T30" fmla="*/ 985 w 1931"/>
              <a:gd name="T31" fmla="*/ 2230 h 2541"/>
              <a:gd name="T32" fmla="*/ 1028 w 1931"/>
              <a:gd name="T33" fmla="*/ 2200 h 2541"/>
              <a:gd name="T34" fmla="*/ 1011 w 1931"/>
              <a:gd name="T35" fmla="*/ 2159 h 2541"/>
              <a:gd name="T36" fmla="*/ 863 w 1931"/>
              <a:gd name="T37" fmla="*/ 2082 h 2541"/>
              <a:gd name="T38" fmla="*/ 837 w 1931"/>
              <a:gd name="T39" fmla="*/ 1968 h 2541"/>
              <a:gd name="T40" fmla="*/ 910 w 1931"/>
              <a:gd name="T41" fmla="*/ 1890 h 2541"/>
              <a:gd name="T42" fmla="*/ 932 w 1931"/>
              <a:gd name="T43" fmla="*/ 1807 h 2541"/>
              <a:gd name="T44" fmla="*/ 997 w 1931"/>
              <a:gd name="T45" fmla="*/ 1806 h 2541"/>
              <a:gd name="T46" fmla="*/ 1008 w 1931"/>
              <a:gd name="T47" fmla="*/ 1811 h 2541"/>
              <a:gd name="T48" fmla="*/ 1037 w 1931"/>
              <a:gd name="T49" fmla="*/ 1890 h 2541"/>
              <a:gd name="T50" fmla="*/ 1102 w 1931"/>
              <a:gd name="T51" fmla="*/ 1926 h 2541"/>
              <a:gd name="T52" fmla="*/ 1107 w 1931"/>
              <a:gd name="T53" fmla="*/ 1945 h 2541"/>
              <a:gd name="T54" fmla="*/ 1063 w 1931"/>
              <a:gd name="T55" fmla="*/ 1993 h 2541"/>
              <a:gd name="T56" fmla="*/ 1027 w 1931"/>
              <a:gd name="T57" fmla="*/ 1979 h 2541"/>
              <a:gd name="T58" fmla="*/ 952 w 1931"/>
              <a:gd name="T59" fmla="*/ 1968 h 2541"/>
              <a:gd name="T60" fmla="*/ 931 w 1931"/>
              <a:gd name="T61" fmla="*/ 2004 h 2541"/>
              <a:gd name="T62" fmla="*/ 955 w 1931"/>
              <a:gd name="T63" fmla="*/ 2030 h 2541"/>
              <a:gd name="T64" fmla="*/ 1096 w 1931"/>
              <a:gd name="T65" fmla="*/ 2100 h 2541"/>
              <a:gd name="T66" fmla="*/ 1121 w 1931"/>
              <a:gd name="T67" fmla="*/ 2223 h 2541"/>
              <a:gd name="T68" fmla="*/ 1031 w 1931"/>
              <a:gd name="T69" fmla="*/ 2307 h 2541"/>
              <a:gd name="T70" fmla="*/ 1121 w 1931"/>
              <a:gd name="T71" fmla="*/ 1357 h 2541"/>
              <a:gd name="T72" fmla="*/ 942 w 1931"/>
              <a:gd name="T73" fmla="*/ 1388 h 2541"/>
              <a:gd name="T74" fmla="*/ 696 w 1931"/>
              <a:gd name="T75" fmla="*/ 863 h 2541"/>
              <a:gd name="T76" fmla="*/ 615 w 1931"/>
              <a:gd name="T77" fmla="*/ 807 h 2541"/>
              <a:gd name="T78" fmla="*/ 590 w 1931"/>
              <a:gd name="T79" fmla="*/ 642 h 2541"/>
              <a:gd name="T80" fmla="*/ 656 w 1931"/>
              <a:gd name="T81" fmla="*/ 595 h 2541"/>
              <a:gd name="T82" fmla="*/ 727 w 1931"/>
              <a:gd name="T83" fmla="*/ 326 h 2541"/>
              <a:gd name="T84" fmla="*/ 888 w 1931"/>
              <a:gd name="T85" fmla="*/ 475 h 2541"/>
              <a:gd name="T86" fmla="*/ 1212 w 1931"/>
              <a:gd name="T87" fmla="*/ 596 h 2541"/>
              <a:gd name="T88" fmla="*/ 1273 w 1931"/>
              <a:gd name="T89" fmla="*/ 637 h 2541"/>
              <a:gd name="T90" fmla="*/ 1204 w 1931"/>
              <a:gd name="T91" fmla="*/ 994 h 2541"/>
              <a:gd name="T92" fmla="*/ 1460 w 1931"/>
              <a:gd name="T93" fmla="*/ 794 h 2541"/>
              <a:gd name="T94" fmla="*/ 1431 w 1931"/>
              <a:gd name="T95" fmla="*/ 315 h 2541"/>
              <a:gd name="T96" fmla="*/ 1039 w 1931"/>
              <a:gd name="T97" fmla="*/ 70 h 2541"/>
              <a:gd name="T98" fmla="*/ 563 w 1931"/>
              <a:gd name="T99" fmla="*/ 206 h 2541"/>
              <a:gd name="T100" fmla="*/ 484 w 1931"/>
              <a:gd name="T101" fmla="*/ 727 h 2541"/>
              <a:gd name="T102" fmla="*/ 774 w 1931"/>
              <a:gd name="T103" fmla="*/ 1042 h 2541"/>
              <a:gd name="T104" fmla="*/ 1759 w 1931"/>
              <a:gd name="T105" fmla="*/ 1532 h 2541"/>
              <a:gd name="T106" fmla="*/ 1233 w 1931"/>
              <a:gd name="T107" fmla="*/ 1258 h 2541"/>
              <a:gd name="T108" fmla="*/ 1215 w 1931"/>
              <a:gd name="T109" fmla="*/ 1242 h 2541"/>
              <a:gd name="T110" fmla="*/ 1639 w 1931"/>
              <a:gd name="T111" fmla="*/ 1621 h 2541"/>
              <a:gd name="T112" fmla="*/ 382 w 1931"/>
              <a:gd name="T113" fmla="*/ 1588 h 2541"/>
              <a:gd name="T114" fmla="*/ 701 w 1931"/>
              <a:gd name="T115" fmla="*/ 1255 h 2541"/>
              <a:gd name="T116" fmla="*/ 204 w 1931"/>
              <a:gd name="T117" fmla="*/ 1503 h 2541"/>
              <a:gd name="T118" fmla="*/ 0 w 1931"/>
              <a:gd name="T119" fmla="*/ 2262 h 2541"/>
              <a:gd name="T120" fmla="*/ 306 w 1931"/>
              <a:gd name="T121" fmla="*/ 1614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1" h="2541">
                <a:moveTo>
                  <a:pt x="1558" y="1667"/>
                </a:moveTo>
                <a:lnTo>
                  <a:pt x="1558" y="1667"/>
                </a:lnTo>
                <a:lnTo>
                  <a:pt x="382" y="1667"/>
                </a:lnTo>
                <a:lnTo>
                  <a:pt x="377" y="1667"/>
                </a:lnTo>
                <a:lnTo>
                  <a:pt x="372" y="1667"/>
                </a:lnTo>
                <a:lnTo>
                  <a:pt x="368" y="1668"/>
                </a:lnTo>
                <a:lnTo>
                  <a:pt x="364" y="1669"/>
                </a:lnTo>
                <a:lnTo>
                  <a:pt x="360" y="1670"/>
                </a:lnTo>
                <a:lnTo>
                  <a:pt x="357" y="1672"/>
                </a:lnTo>
                <a:lnTo>
                  <a:pt x="354" y="1673"/>
                </a:lnTo>
                <a:lnTo>
                  <a:pt x="351" y="1676"/>
                </a:lnTo>
                <a:lnTo>
                  <a:pt x="349" y="1678"/>
                </a:lnTo>
                <a:lnTo>
                  <a:pt x="348" y="1681"/>
                </a:lnTo>
                <a:lnTo>
                  <a:pt x="346" y="1684"/>
                </a:lnTo>
                <a:lnTo>
                  <a:pt x="345" y="1688"/>
                </a:lnTo>
                <a:lnTo>
                  <a:pt x="344" y="1692"/>
                </a:lnTo>
                <a:lnTo>
                  <a:pt x="343" y="1696"/>
                </a:lnTo>
                <a:lnTo>
                  <a:pt x="343" y="1701"/>
                </a:lnTo>
                <a:lnTo>
                  <a:pt x="343" y="1707"/>
                </a:lnTo>
                <a:lnTo>
                  <a:pt x="343" y="2500"/>
                </a:lnTo>
                <a:lnTo>
                  <a:pt x="343" y="2504"/>
                </a:lnTo>
                <a:lnTo>
                  <a:pt x="343" y="2508"/>
                </a:lnTo>
                <a:lnTo>
                  <a:pt x="344" y="2511"/>
                </a:lnTo>
                <a:lnTo>
                  <a:pt x="345" y="2515"/>
                </a:lnTo>
                <a:lnTo>
                  <a:pt x="346" y="2518"/>
                </a:lnTo>
                <a:lnTo>
                  <a:pt x="348" y="2522"/>
                </a:lnTo>
                <a:lnTo>
                  <a:pt x="349" y="2525"/>
                </a:lnTo>
                <a:lnTo>
                  <a:pt x="351" y="2528"/>
                </a:lnTo>
                <a:lnTo>
                  <a:pt x="354" y="2530"/>
                </a:lnTo>
                <a:lnTo>
                  <a:pt x="357" y="2533"/>
                </a:lnTo>
                <a:lnTo>
                  <a:pt x="360" y="2535"/>
                </a:lnTo>
                <a:lnTo>
                  <a:pt x="364" y="2537"/>
                </a:lnTo>
                <a:lnTo>
                  <a:pt x="368" y="2538"/>
                </a:lnTo>
                <a:lnTo>
                  <a:pt x="372" y="2539"/>
                </a:lnTo>
                <a:lnTo>
                  <a:pt x="377" y="2540"/>
                </a:lnTo>
                <a:lnTo>
                  <a:pt x="382" y="2540"/>
                </a:lnTo>
                <a:lnTo>
                  <a:pt x="1558" y="2540"/>
                </a:lnTo>
                <a:lnTo>
                  <a:pt x="1562" y="2540"/>
                </a:lnTo>
                <a:lnTo>
                  <a:pt x="1565" y="2539"/>
                </a:lnTo>
                <a:lnTo>
                  <a:pt x="1569" y="2538"/>
                </a:lnTo>
                <a:lnTo>
                  <a:pt x="1572" y="2537"/>
                </a:lnTo>
                <a:lnTo>
                  <a:pt x="1576" y="2535"/>
                </a:lnTo>
                <a:lnTo>
                  <a:pt x="1579" y="2533"/>
                </a:lnTo>
                <a:lnTo>
                  <a:pt x="1582" y="2530"/>
                </a:lnTo>
                <a:lnTo>
                  <a:pt x="1585" y="2528"/>
                </a:lnTo>
                <a:lnTo>
                  <a:pt x="1587" y="2525"/>
                </a:lnTo>
                <a:lnTo>
                  <a:pt x="1590" y="2522"/>
                </a:lnTo>
                <a:lnTo>
                  <a:pt x="1592" y="2518"/>
                </a:lnTo>
                <a:lnTo>
                  <a:pt x="1594" y="2515"/>
                </a:lnTo>
                <a:lnTo>
                  <a:pt x="1595" y="2511"/>
                </a:lnTo>
                <a:lnTo>
                  <a:pt x="1596" y="2508"/>
                </a:lnTo>
                <a:lnTo>
                  <a:pt x="1597" y="2504"/>
                </a:lnTo>
                <a:lnTo>
                  <a:pt x="1597" y="2500"/>
                </a:lnTo>
                <a:lnTo>
                  <a:pt x="1597" y="1707"/>
                </a:lnTo>
                <a:lnTo>
                  <a:pt x="1597" y="1701"/>
                </a:lnTo>
                <a:lnTo>
                  <a:pt x="1596" y="1696"/>
                </a:lnTo>
                <a:lnTo>
                  <a:pt x="1595" y="1692"/>
                </a:lnTo>
                <a:lnTo>
                  <a:pt x="1594" y="1688"/>
                </a:lnTo>
                <a:lnTo>
                  <a:pt x="1592" y="1684"/>
                </a:lnTo>
                <a:lnTo>
                  <a:pt x="1590" y="1681"/>
                </a:lnTo>
                <a:lnTo>
                  <a:pt x="1587" y="1678"/>
                </a:lnTo>
                <a:lnTo>
                  <a:pt x="1585" y="1676"/>
                </a:lnTo>
                <a:lnTo>
                  <a:pt x="1582" y="1673"/>
                </a:lnTo>
                <a:lnTo>
                  <a:pt x="1579" y="1672"/>
                </a:lnTo>
                <a:lnTo>
                  <a:pt x="1576" y="1670"/>
                </a:lnTo>
                <a:lnTo>
                  <a:pt x="1572" y="1669"/>
                </a:lnTo>
                <a:lnTo>
                  <a:pt x="1569" y="1668"/>
                </a:lnTo>
                <a:lnTo>
                  <a:pt x="1565" y="1667"/>
                </a:lnTo>
                <a:lnTo>
                  <a:pt x="1562" y="1667"/>
                </a:lnTo>
                <a:lnTo>
                  <a:pt x="1558" y="1667"/>
                </a:lnTo>
                <a:close/>
                <a:moveTo>
                  <a:pt x="1009" y="2312"/>
                </a:moveTo>
                <a:lnTo>
                  <a:pt x="1009" y="2312"/>
                </a:lnTo>
                <a:lnTo>
                  <a:pt x="1009" y="2381"/>
                </a:lnTo>
                <a:lnTo>
                  <a:pt x="1009" y="2383"/>
                </a:lnTo>
                <a:lnTo>
                  <a:pt x="1009" y="2385"/>
                </a:lnTo>
                <a:lnTo>
                  <a:pt x="1008" y="2387"/>
                </a:lnTo>
                <a:lnTo>
                  <a:pt x="1008" y="2389"/>
                </a:lnTo>
                <a:lnTo>
                  <a:pt x="1007" y="2390"/>
                </a:lnTo>
                <a:lnTo>
                  <a:pt x="1006" y="2392"/>
                </a:lnTo>
                <a:lnTo>
                  <a:pt x="1004" y="2393"/>
                </a:lnTo>
                <a:lnTo>
                  <a:pt x="1003" y="2395"/>
                </a:lnTo>
                <a:lnTo>
                  <a:pt x="1002" y="2396"/>
                </a:lnTo>
                <a:lnTo>
                  <a:pt x="1000" y="2397"/>
                </a:lnTo>
                <a:lnTo>
                  <a:pt x="998" y="2398"/>
                </a:lnTo>
                <a:lnTo>
                  <a:pt x="997" y="2399"/>
                </a:lnTo>
                <a:lnTo>
                  <a:pt x="995" y="2400"/>
                </a:lnTo>
                <a:lnTo>
                  <a:pt x="993" y="2401"/>
                </a:lnTo>
                <a:lnTo>
                  <a:pt x="991" y="2401"/>
                </a:lnTo>
                <a:lnTo>
                  <a:pt x="989" y="2401"/>
                </a:lnTo>
                <a:lnTo>
                  <a:pt x="941" y="2401"/>
                </a:lnTo>
                <a:lnTo>
                  <a:pt x="939" y="2401"/>
                </a:lnTo>
                <a:lnTo>
                  <a:pt x="937" y="2401"/>
                </a:lnTo>
                <a:lnTo>
                  <a:pt x="937" y="2400"/>
                </a:lnTo>
                <a:lnTo>
                  <a:pt x="936" y="2400"/>
                </a:lnTo>
                <a:lnTo>
                  <a:pt x="935" y="2400"/>
                </a:lnTo>
                <a:lnTo>
                  <a:pt x="935" y="2399"/>
                </a:lnTo>
                <a:lnTo>
                  <a:pt x="934" y="2399"/>
                </a:lnTo>
                <a:lnTo>
                  <a:pt x="934" y="2398"/>
                </a:lnTo>
                <a:lnTo>
                  <a:pt x="933" y="2397"/>
                </a:lnTo>
                <a:lnTo>
                  <a:pt x="933" y="2396"/>
                </a:lnTo>
                <a:lnTo>
                  <a:pt x="932" y="2395"/>
                </a:lnTo>
                <a:lnTo>
                  <a:pt x="932" y="2393"/>
                </a:lnTo>
                <a:lnTo>
                  <a:pt x="931" y="2392"/>
                </a:lnTo>
                <a:lnTo>
                  <a:pt x="931" y="2389"/>
                </a:lnTo>
                <a:lnTo>
                  <a:pt x="931" y="2385"/>
                </a:lnTo>
                <a:lnTo>
                  <a:pt x="931" y="2381"/>
                </a:lnTo>
                <a:lnTo>
                  <a:pt x="931" y="2312"/>
                </a:lnTo>
                <a:lnTo>
                  <a:pt x="922" y="2312"/>
                </a:lnTo>
                <a:lnTo>
                  <a:pt x="913" y="2311"/>
                </a:lnTo>
                <a:lnTo>
                  <a:pt x="904" y="2310"/>
                </a:lnTo>
                <a:lnTo>
                  <a:pt x="896" y="2308"/>
                </a:lnTo>
                <a:lnTo>
                  <a:pt x="888" y="2306"/>
                </a:lnTo>
                <a:lnTo>
                  <a:pt x="880" y="2303"/>
                </a:lnTo>
                <a:lnTo>
                  <a:pt x="872" y="2300"/>
                </a:lnTo>
                <a:lnTo>
                  <a:pt x="865" y="2297"/>
                </a:lnTo>
                <a:lnTo>
                  <a:pt x="858" y="2293"/>
                </a:lnTo>
                <a:lnTo>
                  <a:pt x="851" y="2289"/>
                </a:lnTo>
                <a:lnTo>
                  <a:pt x="844" y="2284"/>
                </a:lnTo>
                <a:lnTo>
                  <a:pt x="837" y="2278"/>
                </a:lnTo>
                <a:lnTo>
                  <a:pt x="831" y="2273"/>
                </a:lnTo>
                <a:lnTo>
                  <a:pt x="825" y="2266"/>
                </a:lnTo>
                <a:lnTo>
                  <a:pt x="819" y="2260"/>
                </a:lnTo>
                <a:lnTo>
                  <a:pt x="813" y="2252"/>
                </a:lnTo>
                <a:lnTo>
                  <a:pt x="812" y="2252"/>
                </a:lnTo>
                <a:lnTo>
                  <a:pt x="811" y="2252"/>
                </a:lnTo>
                <a:lnTo>
                  <a:pt x="810" y="2252"/>
                </a:lnTo>
                <a:lnTo>
                  <a:pt x="809" y="2252"/>
                </a:lnTo>
                <a:lnTo>
                  <a:pt x="809" y="2251"/>
                </a:lnTo>
                <a:lnTo>
                  <a:pt x="808" y="2251"/>
                </a:lnTo>
                <a:lnTo>
                  <a:pt x="808" y="2251"/>
                </a:lnTo>
                <a:lnTo>
                  <a:pt x="807" y="2250"/>
                </a:lnTo>
                <a:lnTo>
                  <a:pt x="807" y="2250"/>
                </a:lnTo>
                <a:lnTo>
                  <a:pt x="807" y="2249"/>
                </a:lnTo>
                <a:lnTo>
                  <a:pt x="806" y="2249"/>
                </a:lnTo>
                <a:lnTo>
                  <a:pt x="806" y="2248"/>
                </a:lnTo>
                <a:lnTo>
                  <a:pt x="806" y="2247"/>
                </a:lnTo>
                <a:lnTo>
                  <a:pt x="806" y="2247"/>
                </a:lnTo>
                <a:lnTo>
                  <a:pt x="806" y="2246"/>
                </a:lnTo>
                <a:lnTo>
                  <a:pt x="806" y="2245"/>
                </a:lnTo>
                <a:lnTo>
                  <a:pt x="806" y="2243"/>
                </a:lnTo>
                <a:lnTo>
                  <a:pt x="807" y="2241"/>
                </a:lnTo>
                <a:lnTo>
                  <a:pt x="808" y="2240"/>
                </a:lnTo>
                <a:lnTo>
                  <a:pt x="809" y="2238"/>
                </a:lnTo>
                <a:lnTo>
                  <a:pt x="810" y="2236"/>
                </a:lnTo>
                <a:lnTo>
                  <a:pt x="812" y="2234"/>
                </a:lnTo>
                <a:lnTo>
                  <a:pt x="813" y="2232"/>
                </a:lnTo>
                <a:lnTo>
                  <a:pt x="852" y="2193"/>
                </a:lnTo>
                <a:lnTo>
                  <a:pt x="853" y="2192"/>
                </a:lnTo>
                <a:lnTo>
                  <a:pt x="854" y="2191"/>
                </a:lnTo>
                <a:lnTo>
                  <a:pt x="855" y="2191"/>
                </a:lnTo>
                <a:lnTo>
                  <a:pt x="856" y="2190"/>
                </a:lnTo>
                <a:lnTo>
                  <a:pt x="857" y="2190"/>
                </a:lnTo>
                <a:lnTo>
                  <a:pt x="859" y="2189"/>
                </a:lnTo>
                <a:lnTo>
                  <a:pt x="860" y="2189"/>
                </a:lnTo>
                <a:lnTo>
                  <a:pt x="861" y="2188"/>
                </a:lnTo>
                <a:lnTo>
                  <a:pt x="863" y="2188"/>
                </a:lnTo>
                <a:lnTo>
                  <a:pt x="865" y="2189"/>
                </a:lnTo>
                <a:lnTo>
                  <a:pt x="866" y="2189"/>
                </a:lnTo>
                <a:lnTo>
                  <a:pt x="868" y="2190"/>
                </a:lnTo>
                <a:lnTo>
                  <a:pt x="870" y="2191"/>
                </a:lnTo>
                <a:lnTo>
                  <a:pt x="872" y="2193"/>
                </a:lnTo>
                <a:lnTo>
                  <a:pt x="880" y="2200"/>
                </a:lnTo>
                <a:lnTo>
                  <a:pt x="889" y="2207"/>
                </a:lnTo>
                <a:lnTo>
                  <a:pt x="898" y="2214"/>
                </a:lnTo>
                <a:lnTo>
                  <a:pt x="909" y="2220"/>
                </a:lnTo>
                <a:lnTo>
                  <a:pt x="914" y="2223"/>
                </a:lnTo>
                <a:lnTo>
                  <a:pt x="920" y="2225"/>
                </a:lnTo>
                <a:lnTo>
                  <a:pt x="926" y="2227"/>
                </a:lnTo>
                <a:lnTo>
                  <a:pt x="933" y="2229"/>
                </a:lnTo>
                <a:lnTo>
                  <a:pt x="939" y="2230"/>
                </a:lnTo>
                <a:lnTo>
                  <a:pt x="946" y="2232"/>
                </a:lnTo>
                <a:lnTo>
                  <a:pt x="953" y="2232"/>
                </a:lnTo>
                <a:lnTo>
                  <a:pt x="960" y="2232"/>
                </a:lnTo>
                <a:lnTo>
                  <a:pt x="969" y="2232"/>
                </a:lnTo>
                <a:lnTo>
                  <a:pt x="977" y="2232"/>
                </a:lnTo>
                <a:lnTo>
                  <a:pt x="985" y="2230"/>
                </a:lnTo>
                <a:lnTo>
                  <a:pt x="992" y="2229"/>
                </a:lnTo>
                <a:lnTo>
                  <a:pt x="998" y="2227"/>
                </a:lnTo>
                <a:lnTo>
                  <a:pt x="1003" y="2225"/>
                </a:lnTo>
                <a:lnTo>
                  <a:pt x="1008" y="2223"/>
                </a:lnTo>
                <a:lnTo>
                  <a:pt x="1013" y="2220"/>
                </a:lnTo>
                <a:lnTo>
                  <a:pt x="1017" y="2217"/>
                </a:lnTo>
                <a:lnTo>
                  <a:pt x="1020" y="2214"/>
                </a:lnTo>
                <a:lnTo>
                  <a:pt x="1023" y="2211"/>
                </a:lnTo>
                <a:lnTo>
                  <a:pt x="1025" y="2207"/>
                </a:lnTo>
                <a:lnTo>
                  <a:pt x="1027" y="2204"/>
                </a:lnTo>
                <a:lnTo>
                  <a:pt x="1028" y="2200"/>
                </a:lnTo>
                <a:lnTo>
                  <a:pt x="1028" y="2196"/>
                </a:lnTo>
                <a:lnTo>
                  <a:pt x="1029" y="2193"/>
                </a:lnTo>
                <a:lnTo>
                  <a:pt x="1029" y="2189"/>
                </a:lnTo>
                <a:lnTo>
                  <a:pt x="1028" y="2186"/>
                </a:lnTo>
                <a:lnTo>
                  <a:pt x="1027" y="2182"/>
                </a:lnTo>
                <a:lnTo>
                  <a:pt x="1026" y="2179"/>
                </a:lnTo>
                <a:lnTo>
                  <a:pt x="1025" y="2176"/>
                </a:lnTo>
                <a:lnTo>
                  <a:pt x="1024" y="2173"/>
                </a:lnTo>
                <a:lnTo>
                  <a:pt x="1020" y="2168"/>
                </a:lnTo>
                <a:lnTo>
                  <a:pt x="1016" y="2163"/>
                </a:lnTo>
                <a:lnTo>
                  <a:pt x="1011" y="2159"/>
                </a:lnTo>
                <a:lnTo>
                  <a:pt x="1005" y="2154"/>
                </a:lnTo>
                <a:lnTo>
                  <a:pt x="998" y="2151"/>
                </a:lnTo>
                <a:lnTo>
                  <a:pt x="983" y="2144"/>
                </a:lnTo>
                <a:lnTo>
                  <a:pt x="967" y="2137"/>
                </a:lnTo>
                <a:lnTo>
                  <a:pt x="931" y="2123"/>
                </a:lnTo>
                <a:lnTo>
                  <a:pt x="913" y="2115"/>
                </a:lnTo>
                <a:lnTo>
                  <a:pt x="895" y="2106"/>
                </a:lnTo>
                <a:lnTo>
                  <a:pt x="886" y="2101"/>
                </a:lnTo>
                <a:lnTo>
                  <a:pt x="878" y="2095"/>
                </a:lnTo>
                <a:lnTo>
                  <a:pt x="871" y="2089"/>
                </a:lnTo>
                <a:lnTo>
                  <a:pt x="863" y="2082"/>
                </a:lnTo>
                <a:lnTo>
                  <a:pt x="857" y="2075"/>
                </a:lnTo>
                <a:lnTo>
                  <a:pt x="851" y="2067"/>
                </a:lnTo>
                <a:lnTo>
                  <a:pt x="846" y="2059"/>
                </a:lnTo>
                <a:lnTo>
                  <a:pt x="841" y="2049"/>
                </a:lnTo>
                <a:lnTo>
                  <a:pt x="838" y="2039"/>
                </a:lnTo>
                <a:lnTo>
                  <a:pt x="835" y="2028"/>
                </a:lnTo>
                <a:lnTo>
                  <a:pt x="833" y="2017"/>
                </a:lnTo>
                <a:lnTo>
                  <a:pt x="833" y="2004"/>
                </a:lnTo>
                <a:lnTo>
                  <a:pt x="833" y="1992"/>
                </a:lnTo>
                <a:lnTo>
                  <a:pt x="834" y="1980"/>
                </a:lnTo>
                <a:lnTo>
                  <a:pt x="837" y="1968"/>
                </a:lnTo>
                <a:lnTo>
                  <a:pt x="840" y="1958"/>
                </a:lnTo>
                <a:lnTo>
                  <a:pt x="844" y="1948"/>
                </a:lnTo>
                <a:lnTo>
                  <a:pt x="848" y="1939"/>
                </a:lnTo>
                <a:lnTo>
                  <a:pt x="854" y="1930"/>
                </a:lnTo>
                <a:lnTo>
                  <a:pt x="860" y="1922"/>
                </a:lnTo>
                <a:lnTo>
                  <a:pt x="866" y="1915"/>
                </a:lnTo>
                <a:lnTo>
                  <a:pt x="874" y="1909"/>
                </a:lnTo>
                <a:lnTo>
                  <a:pt x="882" y="1903"/>
                </a:lnTo>
                <a:lnTo>
                  <a:pt x="891" y="1898"/>
                </a:lnTo>
                <a:lnTo>
                  <a:pt x="900" y="1894"/>
                </a:lnTo>
                <a:lnTo>
                  <a:pt x="910" y="1890"/>
                </a:lnTo>
                <a:lnTo>
                  <a:pt x="920" y="1887"/>
                </a:lnTo>
                <a:lnTo>
                  <a:pt x="931" y="1885"/>
                </a:lnTo>
                <a:lnTo>
                  <a:pt x="931" y="1816"/>
                </a:lnTo>
                <a:lnTo>
                  <a:pt x="931" y="1813"/>
                </a:lnTo>
                <a:lnTo>
                  <a:pt x="931" y="1810"/>
                </a:lnTo>
                <a:lnTo>
                  <a:pt x="931" y="1809"/>
                </a:lnTo>
                <a:lnTo>
                  <a:pt x="931" y="1808"/>
                </a:lnTo>
                <a:lnTo>
                  <a:pt x="931" y="1808"/>
                </a:lnTo>
                <a:lnTo>
                  <a:pt x="932" y="1808"/>
                </a:lnTo>
                <a:lnTo>
                  <a:pt x="932" y="1807"/>
                </a:lnTo>
                <a:lnTo>
                  <a:pt x="932" y="1807"/>
                </a:lnTo>
                <a:lnTo>
                  <a:pt x="932" y="1807"/>
                </a:lnTo>
                <a:lnTo>
                  <a:pt x="933" y="1807"/>
                </a:lnTo>
                <a:lnTo>
                  <a:pt x="933" y="1806"/>
                </a:lnTo>
                <a:lnTo>
                  <a:pt x="933" y="1806"/>
                </a:lnTo>
                <a:lnTo>
                  <a:pt x="934" y="1806"/>
                </a:lnTo>
                <a:lnTo>
                  <a:pt x="935" y="1806"/>
                </a:lnTo>
                <a:lnTo>
                  <a:pt x="937" y="1806"/>
                </a:lnTo>
                <a:lnTo>
                  <a:pt x="941" y="1806"/>
                </a:lnTo>
                <a:lnTo>
                  <a:pt x="989" y="1806"/>
                </a:lnTo>
                <a:lnTo>
                  <a:pt x="993" y="1806"/>
                </a:lnTo>
                <a:lnTo>
                  <a:pt x="997" y="1806"/>
                </a:lnTo>
                <a:lnTo>
                  <a:pt x="1000" y="1806"/>
                </a:lnTo>
                <a:lnTo>
                  <a:pt x="1002" y="1807"/>
                </a:lnTo>
                <a:lnTo>
                  <a:pt x="1003" y="1807"/>
                </a:lnTo>
                <a:lnTo>
                  <a:pt x="1004" y="1808"/>
                </a:lnTo>
                <a:lnTo>
                  <a:pt x="1006" y="1808"/>
                </a:lnTo>
                <a:lnTo>
                  <a:pt x="1006" y="1809"/>
                </a:lnTo>
                <a:lnTo>
                  <a:pt x="1007" y="1809"/>
                </a:lnTo>
                <a:lnTo>
                  <a:pt x="1007" y="1809"/>
                </a:lnTo>
                <a:lnTo>
                  <a:pt x="1008" y="1810"/>
                </a:lnTo>
                <a:lnTo>
                  <a:pt x="1008" y="1811"/>
                </a:lnTo>
                <a:lnTo>
                  <a:pt x="1008" y="1811"/>
                </a:lnTo>
                <a:lnTo>
                  <a:pt x="1009" y="1812"/>
                </a:lnTo>
                <a:lnTo>
                  <a:pt x="1009" y="1813"/>
                </a:lnTo>
                <a:lnTo>
                  <a:pt x="1009" y="1814"/>
                </a:lnTo>
                <a:lnTo>
                  <a:pt x="1009" y="1816"/>
                </a:lnTo>
                <a:lnTo>
                  <a:pt x="1009" y="1885"/>
                </a:lnTo>
                <a:lnTo>
                  <a:pt x="1009" y="1885"/>
                </a:lnTo>
                <a:lnTo>
                  <a:pt x="1015" y="1885"/>
                </a:lnTo>
                <a:lnTo>
                  <a:pt x="1020" y="1886"/>
                </a:lnTo>
                <a:lnTo>
                  <a:pt x="1026" y="1887"/>
                </a:lnTo>
                <a:lnTo>
                  <a:pt x="1031" y="1889"/>
                </a:lnTo>
                <a:lnTo>
                  <a:pt x="1037" y="1890"/>
                </a:lnTo>
                <a:lnTo>
                  <a:pt x="1042" y="1892"/>
                </a:lnTo>
                <a:lnTo>
                  <a:pt x="1053" y="1898"/>
                </a:lnTo>
                <a:lnTo>
                  <a:pt x="1064" y="1904"/>
                </a:lnTo>
                <a:lnTo>
                  <a:pt x="1075" y="1910"/>
                </a:lnTo>
                <a:lnTo>
                  <a:pt x="1097" y="1925"/>
                </a:lnTo>
                <a:lnTo>
                  <a:pt x="1099" y="1925"/>
                </a:lnTo>
                <a:lnTo>
                  <a:pt x="1100" y="1925"/>
                </a:lnTo>
                <a:lnTo>
                  <a:pt x="1101" y="1925"/>
                </a:lnTo>
                <a:lnTo>
                  <a:pt x="1101" y="1925"/>
                </a:lnTo>
                <a:lnTo>
                  <a:pt x="1102" y="1926"/>
                </a:lnTo>
                <a:lnTo>
                  <a:pt x="1102" y="1926"/>
                </a:lnTo>
                <a:lnTo>
                  <a:pt x="1103" y="1927"/>
                </a:lnTo>
                <a:lnTo>
                  <a:pt x="1103" y="1927"/>
                </a:lnTo>
                <a:lnTo>
                  <a:pt x="1104" y="1927"/>
                </a:lnTo>
                <a:lnTo>
                  <a:pt x="1105" y="1929"/>
                </a:lnTo>
                <a:lnTo>
                  <a:pt x="1105" y="1930"/>
                </a:lnTo>
                <a:lnTo>
                  <a:pt x="1106" y="1931"/>
                </a:lnTo>
                <a:lnTo>
                  <a:pt x="1106" y="1933"/>
                </a:lnTo>
                <a:lnTo>
                  <a:pt x="1107" y="1934"/>
                </a:lnTo>
                <a:lnTo>
                  <a:pt x="1107" y="1937"/>
                </a:lnTo>
                <a:lnTo>
                  <a:pt x="1107" y="1941"/>
                </a:lnTo>
                <a:lnTo>
                  <a:pt x="1107" y="1945"/>
                </a:lnTo>
                <a:lnTo>
                  <a:pt x="1068" y="1984"/>
                </a:lnTo>
                <a:lnTo>
                  <a:pt x="1068" y="1986"/>
                </a:lnTo>
                <a:lnTo>
                  <a:pt x="1067" y="1988"/>
                </a:lnTo>
                <a:lnTo>
                  <a:pt x="1067" y="1988"/>
                </a:lnTo>
                <a:lnTo>
                  <a:pt x="1067" y="1989"/>
                </a:lnTo>
                <a:lnTo>
                  <a:pt x="1067" y="1990"/>
                </a:lnTo>
                <a:lnTo>
                  <a:pt x="1066" y="1990"/>
                </a:lnTo>
                <a:lnTo>
                  <a:pt x="1066" y="1991"/>
                </a:lnTo>
                <a:lnTo>
                  <a:pt x="1065" y="1991"/>
                </a:lnTo>
                <a:lnTo>
                  <a:pt x="1064" y="1992"/>
                </a:lnTo>
                <a:lnTo>
                  <a:pt x="1063" y="1993"/>
                </a:lnTo>
                <a:lnTo>
                  <a:pt x="1062" y="1993"/>
                </a:lnTo>
                <a:lnTo>
                  <a:pt x="1060" y="1993"/>
                </a:lnTo>
                <a:lnTo>
                  <a:pt x="1059" y="1994"/>
                </a:lnTo>
                <a:lnTo>
                  <a:pt x="1056" y="1994"/>
                </a:lnTo>
                <a:lnTo>
                  <a:pt x="1052" y="1994"/>
                </a:lnTo>
                <a:lnTo>
                  <a:pt x="1048" y="1994"/>
                </a:lnTo>
                <a:lnTo>
                  <a:pt x="1045" y="1991"/>
                </a:lnTo>
                <a:lnTo>
                  <a:pt x="1041" y="1987"/>
                </a:lnTo>
                <a:lnTo>
                  <a:pt x="1036" y="1984"/>
                </a:lnTo>
                <a:lnTo>
                  <a:pt x="1032" y="1981"/>
                </a:lnTo>
                <a:lnTo>
                  <a:pt x="1027" y="1979"/>
                </a:lnTo>
                <a:lnTo>
                  <a:pt x="1023" y="1976"/>
                </a:lnTo>
                <a:lnTo>
                  <a:pt x="1013" y="1972"/>
                </a:lnTo>
                <a:lnTo>
                  <a:pt x="1003" y="1969"/>
                </a:lnTo>
                <a:lnTo>
                  <a:pt x="992" y="1966"/>
                </a:lnTo>
                <a:lnTo>
                  <a:pt x="981" y="1965"/>
                </a:lnTo>
                <a:lnTo>
                  <a:pt x="970" y="1964"/>
                </a:lnTo>
                <a:lnTo>
                  <a:pt x="966" y="1965"/>
                </a:lnTo>
                <a:lnTo>
                  <a:pt x="963" y="1965"/>
                </a:lnTo>
                <a:lnTo>
                  <a:pt x="959" y="1966"/>
                </a:lnTo>
                <a:lnTo>
                  <a:pt x="956" y="1967"/>
                </a:lnTo>
                <a:lnTo>
                  <a:pt x="952" y="1968"/>
                </a:lnTo>
                <a:lnTo>
                  <a:pt x="949" y="1969"/>
                </a:lnTo>
                <a:lnTo>
                  <a:pt x="946" y="1971"/>
                </a:lnTo>
                <a:lnTo>
                  <a:pt x="943" y="1973"/>
                </a:lnTo>
                <a:lnTo>
                  <a:pt x="940" y="1976"/>
                </a:lnTo>
                <a:lnTo>
                  <a:pt x="938" y="1979"/>
                </a:lnTo>
                <a:lnTo>
                  <a:pt x="936" y="1982"/>
                </a:lnTo>
                <a:lnTo>
                  <a:pt x="934" y="1985"/>
                </a:lnTo>
                <a:lnTo>
                  <a:pt x="933" y="1990"/>
                </a:lnTo>
                <a:lnTo>
                  <a:pt x="932" y="1994"/>
                </a:lnTo>
                <a:lnTo>
                  <a:pt x="931" y="1999"/>
                </a:lnTo>
                <a:lnTo>
                  <a:pt x="931" y="2004"/>
                </a:lnTo>
                <a:lnTo>
                  <a:pt x="931" y="2007"/>
                </a:lnTo>
                <a:lnTo>
                  <a:pt x="931" y="2009"/>
                </a:lnTo>
                <a:lnTo>
                  <a:pt x="932" y="2012"/>
                </a:lnTo>
                <a:lnTo>
                  <a:pt x="933" y="2014"/>
                </a:lnTo>
                <a:lnTo>
                  <a:pt x="934" y="2016"/>
                </a:lnTo>
                <a:lnTo>
                  <a:pt x="936" y="2018"/>
                </a:lnTo>
                <a:lnTo>
                  <a:pt x="937" y="2020"/>
                </a:lnTo>
                <a:lnTo>
                  <a:pt x="939" y="2022"/>
                </a:lnTo>
                <a:lnTo>
                  <a:pt x="944" y="2025"/>
                </a:lnTo>
                <a:lnTo>
                  <a:pt x="949" y="2028"/>
                </a:lnTo>
                <a:lnTo>
                  <a:pt x="955" y="2030"/>
                </a:lnTo>
                <a:lnTo>
                  <a:pt x="961" y="2033"/>
                </a:lnTo>
                <a:lnTo>
                  <a:pt x="993" y="2042"/>
                </a:lnTo>
                <a:lnTo>
                  <a:pt x="1010" y="2047"/>
                </a:lnTo>
                <a:lnTo>
                  <a:pt x="1029" y="2054"/>
                </a:lnTo>
                <a:lnTo>
                  <a:pt x="1047" y="2062"/>
                </a:lnTo>
                <a:lnTo>
                  <a:pt x="1056" y="2067"/>
                </a:lnTo>
                <a:lnTo>
                  <a:pt x="1065" y="2073"/>
                </a:lnTo>
                <a:lnTo>
                  <a:pt x="1073" y="2079"/>
                </a:lnTo>
                <a:lnTo>
                  <a:pt x="1081" y="2085"/>
                </a:lnTo>
                <a:lnTo>
                  <a:pt x="1089" y="2092"/>
                </a:lnTo>
                <a:lnTo>
                  <a:pt x="1096" y="2100"/>
                </a:lnTo>
                <a:lnTo>
                  <a:pt x="1103" y="2108"/>
                </a:lnTo>
                <a:lnTo>
                  <a:pt x="1109" y="2117"/>
                </a:lnTo>
                <a:lnTo>
                  <a:pt x="1114" y="2126"/>
                </a:lnTo>
                <a:lnTo>
                  <a:pt x="1118" y="2136"/>
                </a:lnTo>
                <a:lnTo>
                  <a:pt x="1122" y="2147"/>
                </a:lnTo>
                <a:lnTo>
                  <a:pt x="1125" y="2158"/>
                </a:lnTo>
                <a:lnTo>
                  <a:pt x="1126" y="2170"/>
                </a:lnTo>
                <a:lnTo>
                  <a:pt x="1127" y="2183"/>
                </a:lnTo>
                <a:lnTo>
                  <a:pt x="1126" y="2197"/>
                </a:lnTo>
                <a:lnTo>
                  <a:pt x="1124" y="2211"/>
                </a:lnTo>
                <a:lnTo>
                  <a:pt x="1121" y="2223"/>
                </a:lnTo>
                <a:lnTo>
                  <a:pt x="1117" y="2235"/>
                </a:lnTo>
                <a:lnTo>
                  <a:pt x="1111" y="2246"/>
                </a:lnTo>
                <a:lnTo>
                  <a:pt x="1105" y="2256"/>
                </a:lnTo>
                <a:lnTo>
                  <a:pt x="1098" y="2265"/>
                </a:lnTo>
                <a:lnTo>
                  <a:pt x="1090" y="2273"/>
                </a:lnTo>
                <a:lnTo>
                  <a:pt x="1081" y="2281"/>
                </a:lnTo>
                <a:lnTo>
                  <a:pt x="1072" y="2288"/>
                </a:lnTo>
                <a:lnTo>
                  <a:pt x="1062" y="2294"/>
                </a:lnTo>
                <a:lnTo>
                  <a:pt x="1052" y="2299"/>
                </a:lnTo>
                <a:lnTo>
                  <a:pt x="1042" y="2303"/>
                </a:lnTo>
                <a:lnTo>
                  <a:pt x="1031" y="2307"/>
                </a:lnTo>
                <a:lnTo>
                  <a:pt x="1020" y="2310"/>
                </a:lnTo>
                <a:lnTo>
                  <a:pt x="1009" y="2312"/>
                </a:lnTo>
                <a:close/>
                <a:moveTo>
                  <a:pt x="970" y="1389"/>
                </a:moveTo>
                <a:lnTo>
                  <a:pt x="970" y="1389"/>
                </a:lnTo>
                <a:lnTo>
                  <a:pt x="995" y="1388"/>
                </a:lnTo>
                <a:lnTo>
                  <a:pt x="1019" y="1386"/>
                </a:lnTo>
                <a:lnTo>
                  <a:pt x="1043" y="1382"/>
                </a:lnTo>
                <a:lnTo>
                  <a:pt x="1064" y="1377"/>
                </a:lnTo>
                <a:lnTo>
                  <a:pt x="1085" y="1371"/>
                </a:lnTo>
                <a:lnTo>
                  <a:pt x="1104" y="1364"/>
                </a:lnTo>
                <a:lnTo>
                  <a:pt x="1121" y="1357"/>
                </a:lnTo>
                <a:lnTo>
                  <a:pt x="1137" y="1349"/>
                </a:lnTo>
                <a:lnTo>
                  <a:pt x="1117" y="1588"/>
                </a:lnTo>
                <a:lnTo>
                  <a:pt x="823" y="1588"/>
                </a:lnTo>
                <a:lnTo>
                  <a:pt x="793" y="1349"/>
                </a:lnTo>
                <a:lnTo>
                  <a:pt x="809" y="1357"/>
                </a:lnTo>
                <a:lnTo>
                  <a:pt x="827" y="1364"/>
                </a:lnTo>
                <a:lnTo>
                  <a:pt x="846" y="1371"/>
                </a:lnTo>
                <a:lnTo>
                  <a:pt x="867" y="1377"/>
                </a:lnTo>
                <a:lnTo>
                  <a:pt x="890" y="1382"/>
                </a:lnTo>
                <a:lnTo>
                  <a:pt x="915" y="1386"/>
                </a:lnTo>
                <a:lnTo>
                  <a:pt x="942" y="1388"/>
                </a:lnTo>
                <a:lnTo>
                  <a:pt x="970" y="1389"/>
                </a:lnTo>
                <a:close/>
                <a:moveTo>
                  <a:pt x="774" y="1042"/>
                </a:moveTo>
                <a:lnTo>
                  <a:pt x="774" y="1042"/>
                </a:lnTo>
                <a:lnTo>
                  <a:pt x="760" y="1023"/>
                </a:lnTo>
                <a:lnTo>
                  <a:pt x="747" y="1003"/>
                </a:lnTo>
                <a:lnTo>
                  <a:pt x="735" y="982"/>
                </a:lnTo>
                <a:lnTo>
                  <a:pt x="724" y="960"/>
                </a:lnTo>
                <a:lnTo>
                  <a:pt x="714" y="937"/>
                </a:lnTo>
                <a:lnTo>
                  <a:pt x="707" y="914"/>
                </a:lnTo>
                <a:lnTo>
                  <a:pt x="700" y="889"/>
                </a:lnTo>
                <a:lnTo>
                  <a:pt x="696" y="863"/>
                </a:lnTo>
                <a:lnTo>
                  <a:pt x="687" y="861"/>
                </a:lnTo>
                <a:lnTo>
                  <a:pt x="678" y="858"/>
                </a:lnTo>
                <a:lnTo>
                  <a:pt x="669" y="855"/>
                </a:lnTo>
                <a:lnTo>
                  <a:pt x="661" y="851"/>
                </a:lnTo>
                <a:lnTo>
                  <a:pt x="653" y="846"/>
                </a:lnTo>
                <a:lnTo>
                  <a:pt x="646" y="841"/>
                </a:lnTo>
                <a:lnTo>
                  <a:pt x="639" y="835"/>
                </a:lnTo>
                <a:lnTo>
                  <a:pt x="632" y="828"/>
                </a:lnTo>
                <a:lnTo>
                  <a:pt x="626" y="822"/>
                </a:lnTo>
                <a:lnTo>
                  <a:pt x="620" y="815"/>
                </a:lnTo>
                <a:lnTo>
                  <a:pt x="615" y="807"/>
                </a:lnTo>
                <a:lnTo>
                  <a:pt x="610" y="799"/>
                </a:lnTo>
                <a:lnTo>
                  <a:pt x="606" y="791"/>
                </a:lnTo>
                <a:lnTo>
                  <a:pt x="603" y="782"/>
                </a:lnTo>
                <a:lnTo>
                  <a:pt x="600" y="773"/>
                </a:lnTo>
                <a:lnTo>
                  <a:pt x="598" y="764"/>
                </a:lnTo>
                <a:lnTo>
                  <a:pt x="588" y="685"/>
                </a:lnTo>
                <a:lnTo>
                  <a:pt x="586" y="676"/>
                </a:lnTo>
                <a:lnTo>
                  <a:pt x="586" y="667"/>
                </a:lnTo>
                <a:lnTo>
                  <a:pt x="586" y="658"/>
                </a:lnTo>
                <a:lnTo>
                  <a:pt x="588" y="650"/>
                </a:lnTo>
                <a:lnTo>
                  <a:pt x="590" y="642"/>
                </a:lnTo>
                <a:lnTo>
                  <a:pt x="592" y="635"/>
                </a:lnTo>
                <a:lnTo>
                  <a:pt x="596" y="628"/>
                </a:lnTo>
                <a:lnTo>
                  <a:pt x="600" y="621"/>
                </a:lnTo>
                <a:lnTo>
                  <a:pt x="605" y="616"/>
                </a:lnTo>
                <a:lnTo>
                  <a:pt x="611" y="611"/>
                </a:lnTo>
                <a:lnTo>
                  <a:pt x="617" y="606"/>
                </a:lnTo>
                <a:lnTo>
                  <a:pt x="624" y="602"/>
                </a:lnTo>
                <a:lnTo>
                  <a:pt x="631" y="599"/>
                </a:lnTo>
                <a:lnTo>
                  <a:pt x="639" y="597"/>
                </a:lnTo>
                <a:lnTo>
                  <a:pt x="648" y="596"/>
                </a:lnTo>
                <a:lnTo>
                  <a:pt x="656" y="595"/>
                </a:lnTo>
                <a:lnTo>
                  <a:pt x="656" y="526"/>
                </a:lnTo>
                <a:lnTo>
                  <a:pt x="657" y="503"/>
                </a:lnTo>
                <a:lnTo>
                  <a:pt x="660" y="473"/>
                </a:lnTo>
                <a:lnTo>
                  <a:pt x="663" y="456"/>
                </a:lnTo>
                <a:lnTo>
                  <a:pt x="667" y="438"/>
                </a:lnTo>
                <a:lnTo>
                  <a:pt x="673" y="420"/>
                </a:lnTo>
                <a:lnTo>
                  <a:pt x="680" y="401"/>
                </a:lnTo>
                <a:lnTo>
                  <a:pt x="688" y="382"/>
                </a:lnTo>
                <a:lnTo>
                  <a:pt x="699" y="363"/>
                </a:lnTo>
                <a:lnTo>
                  <a:pt x="712" y="344"/>
                </a:lnTo>
                <a:lnTo>
                  <a:pt x="727" y="326"/>
                </a:lnTo>
                <a:lnTo>
                  <a:pt x="744" y="310"/>
                </a:lnTo>
                <a:lnTo>
                  <a:pt x="764" y="294"/>
                </a:lnTo>
                <a:lnTo>
                  <a:pt x="787" y="280"/>
                </a:lnTo>
                <a:lnTo>
                  <a:pt x="813" y="268"/>
                </a:lnTo>
                <a:lnTo>
                  <a:pt x="815" y="301"/>
                </a:lnTo>
                <a:lnTo>
                  <a:pt x="820" y="333"/>
                </a:lnTo>
                <a:lnTo>
                  <a:pt x="828" y="365"/>
                </a:lnTo>
                <a:lnTo>
                  <a:pt x="839" y="395"/>
                </a:lnTo>
                <a:lnTo>
                  <a:pt x="853" y="423"/>
                </a:lnTo>
                <a:lnTo>
                  <a:pt x="869" y="450"/>
                </a:lnTo>
                <a:lnTo>
                  <a:pt x="888" y="475"/>
                </a:lnTo>
                <a:lnTo>
                  <a:pt x="909" y="499"/>
                </a:lnTo>
                <a:lnTo>
                  <a:pt x="932" y="520"/>
                </a:lnTo>
                <a:lnTo>
                  <a:pt x="957" y="539"/>
                </a:lnTo>
                <a:lnTo>
                  <a:pt x="983" y="555"/>
                </a:lnTo>
                <a:lnTo>
                  <a:pt x="1012" y="569"/>
                </a:lnTo>
                <a:lnTo>
                  <a:pt x="1041" y="581"/>
                </a:lnTo>
                <a:lnTo>
                  <a:pt x="1072" y="589"/>
                </a:lnTo>
                <a:lnTo>
                  <a:pt x="1104" y="594"/>
                </a:lnTo>
                <a:lnTo>
                  <a:pt x="1137" y="595"/>
                </a:lnTo>
                <a:lnTo>
                  <a:pt x="1205" y="595"/>
                </a:lnTo>
                <a:lnTo>
                  <a:pt x="1212" y="596"/>
                </a:lnTo>
                <a:lnTo>
                  <a:pt x="1219" y="597"/>
                </a:lnTo>
                <a:lnTo>
                  <a:pt x="1226" y="598"/>
                </a:lnTo>
                <a:lnTo>
                  <a:pt x="1233" y="601"/>
                </a:lnTo>
                <a:lnTo>
                  <a:pt x="1239" y="604"/>
                </a:lnTo>
                <a:lnTo>
                  <a:pt x="1245" y="607"/>
                </a:lnTo>
                <a:lnTo>
                  <a:pt x="1250" y="611"/>
                </a:lnTo>
                <a:lnTo>
                  <a:pt x="1255" y="615"/>
                </a:lnTo>
                <a:lnTo>
                  <a:pt x="1260" y="620"/>
                </a:lnTo>
                <a:lnTo>
                  <a:pt x="1265" y="626"/>
                </a:lnTo>
                <a:lnTo>
                  <a:pt x="1269" y="631"/>
                </a:lnTo>
                <a:lnTo>
                  <a:pt x="1273" y="637"/>
                </a:lnTo>
                <a:lnTo>
                  <a:pt x="1276" y="644"/>
                </a:lnTo>
                <a:lnTo>
                  <a:pt x="1279" y="651"/>
                </a:lnTo>
                <a:lnTo>
                  <a:pt x="1282" y="658"/>
                </a:lnTo>
                <a:lnTo>
                  <a:pt x="1284" y="665"/>
                </a:lnTo>
                <a:lnTo>
                  <a:pt x="1279" y="718"/>
                </a:lnTo>
                <a:lnTo>
                  <a:pt x="1271" y="777"/>
                </a:lnTo>
                <a:lnTo>
                  <a:pt x="1259" y="839"/>
                </a:lnTo>
                <a:lnTo>
                  <a:pt x="1242" y="903"/>
                </a:lnTo>
                <a:lnTo>
                  <a:pt x="1231" y="934"/>
                </a:lnTo>
                <a:lnTo>
                  <a:pt x="1218" y="965"/>
                </a:lnTo>
                <a:lnTo>
                  <a:pt x="1204" y="994"/>
                </a:lnTo>
                <a:lnTo>
                  <a:pt x="1187" y="1022"/>
                </a:lnTo>
                <a:lnTo>
                  <a:pt x="1168" y="1048"/>
                </a:lnTo>
                <a:lnTo>
                  <a:pt x="1147" y="1072"/>
                </a:lnTo>
                <a:lnTo>
                  <a:pt x="1124" y="1093"/>
                </a:lnTo>
                <a:lnTo>
                  <a:pt x="1097" y="1111"/>
                </a:lnTo>
                <a:lnTo>
                  <a:pt x="1362" y="1111"/>
                </a:lnTo>
                <a:lnTo>
                  <a:pt x="1387" y="1059"/>
                </a:lnTo>
                <a:lnTo>
                  <a:pt x="1409" y="999"/>
                </a:lnTo>
                <a:lnTo>
                  <a:pt x="1429" y="933"/>
                </a:lnTo>
                <a:lnTo>
                  <a:pt x="1446" y="865"/>
                </a:lnTo>
                <a:lnTo>
                  <a:pt x="1460" y="794"/>
                </a:lnTo>
                <a:lnTo>
                  <a:pt x="1471" y="725"/>
                </a:lnTo>
                <a:lnTo>
                  <a:pt x="1477" y="658"/>
                </a:lnTo>
                <a:lnTo>
                  <a:pt x="1480" y="595"/>
                </a:lnTo>
                <a:lnTo>
                  <a:pt x="1480" y="595"/>
                </a:lnTo>
                <a:lnTo>
                  <a:pt x="1480" y="595"/>
                </a:lnTo>
                <a:lnTo>
                  <a:pt x="1480" y="595"/>
                </a:lnTo>
                <a:lnTo>
                  <a:pt x="1477" y="531"/>
                </a:lnTo>
                <a:lnTo>
                  <a:pt x="1471" y="470"/>
                </a:lnTo>
                <a:lnTo>
                  <a:pt x="1461" y="414"/>
                </a:lnTo>
                <a:lnTo>
                  <a:pt x="1448" y="363"/>
                </a:lnTo>
                <a:lnTo>
                  <a:pt x="1431" y="315"/>
                </a:lnTo>
                <a:lnTo>
                  <a:pt x="1410" y="272"/>
                </a:lnTo>
                <a:lnTo>
                  <a:pt x="1386" y="233"/>
                </a:lnTo>
                <a:lnTo>
                  <a:pt x="1358" y="199"/>
                </a:lnTo>
                <a:lnTo>
                  <a:pt x="1328" y="168"/>
                </a:lnTo>
                <a:lnTo>
                  <a:pt x="1294" y="142"/>
                </a:lnTo>
                <a:lnTo>
                  <a:pt x="1258" y="120"/>
                </a:lnTo>
                <a:lnTo>
                  <a:pt x="1219" y="102"/>
                </a:lnTo>
                <a:lnTo>
                  <a:pt x="1178" y="88"/>
                </a:lnTo>
                <a:lnTo>
                  <a:pt x="1134" y="78"/>
                </a:lnTo>
                <a:lnTo>
                  <a:pt x="1087" y="72"/>
                </a:lnTo>
                <a:lnTo>
                  <a:pt x="1039" y="70"/>
                </a:lnTo>
                <a:lnTo>
                  <a:pt x="980" y="0"/>
                </a:lnTo>
                <a:lnTo>
                  <a:pt x="935" y="2"/>
                </a:lnTo>
                <a:lnTo>
                  <a:pt x="890" y="8"/>
                </a:lnTo>
                <a:lnTo>
                  <a:pt x="844" y="17"/>
                </a:lnTo>
                <a:lnTo>
                  <a:pt x="799" y="31"/>
                </a:lnTo>
                <a:lnTo>
                  <a:pt x="755" y="49"/>
                </a:lnTo>
                <a:lnTo>
                  <a:pt x="712" y="71"/>
                </a:lnTo>
                <a:lnTo>
                  <a:pt x="671" y="98"/>
                </a:lnTo>
                <a:lnTo>
                  <a:pt x="632" y="129"/>
                </a:lnTo>
                <a:lnTo>
                  <a:pt x="596" y="165"/>
                </a:lnTo>
                <a:lnTo>
                  <a:pt x="563" y="206"/>
                </a:lnTo>
                <a:lnTo>
                  <a:pt x="534" y="251"/>
                </a:lnTo>
                <a:lnTo>
                  <a:pt x="509" y="302"/>
                </a:lnTo>
                <a:lnTo>
                  <a:pt x="488" y="357"/>
                </a:lnTo>
                <a:lnTo>
                  <a:pt x="473" y="418"/>
                </a:lnTo>
                <a:lnTo>
                  <a:pt x="464" y="484"/>
                </a:lnTo>
                <a:lnTo>
                  <a:pt x="461" y="556"/>
                </a:lnTo>
                <a:lnTo>
                  <a:pt x="461" y="588"/>
                </a:lnTo>
                <a:lnTo>
                  <a:pt x="464" y="622"/>
                </a:lnTo>
                <a:lnTo>
                  <a:pt x="468" y="656"/>
                </a:lnTo>
                <a:lnTo>
                  <a:pt x="475" y="692"/>
                </a:lnTo>
                <a:lnTo>
                  <a:pt x="484" y="727"/>
                </a:lnTo>
                <a:lnTo>
                  <a:pt x="495" y="763"/>
                </a:lnTo>
                <a:lnTo>
                  <a:pt x="509" y="798"/>
                </a:lnTo>
                <a:lnTo>
                  <a:pt x="525" y="832"/>
                </a:lnTo>
                <a:lnTo>
                  <a:pt x="545" y="866"/>
                </a:lnTo>
                <a:lnTo>
                  <a:pt x="567" y="898"/>
                </a:lnTo>
                <a:lnTo>
                  <a:pt x="593" y="928"/>
                </a:lnTo>
                <a:lnTo>
                  <a:pt x="622" y="956"/>
                </a:lnTo>
                <a:lnTo>
                  <a:pt x="654" y="982"/>
                </a:lnTo>
                <a:lnTo>
                  <a:pt x="690" y="1005"/>
                </a:lnTo>
                <a:lnTo>
                  <a:pt x="730" y="1025"/>
                </a:lnTo>
                <a:lnTo>
                  <a:pt x="774" y="1042"/>
                </a:lnTo>
                <a:close/>
                <a:moveTo>
                  <a:pt x="1930" y="2262"/>
                </a:moveTo>
                <a:lnTo>
                  <a:pt x="1930" y="2262"/>
                </a:lnTo>
                <a:lnTo>
                  <a:pt x="1823" y="1677"/>
                </a:lnTo>
                <a:lnTo>
                  <a:pt x="1818" y="1657"/>
                </a:lnTo>
                <a:lnTo>
                  <a:pt x="1813" y="1637"/>
                </a:lnTo>
                <a:lnTo>
                  <a:pt x="1806" y="1618"/>
                </a:lnTo>
                <a:lnTo>
                  <a:pt x="1799" y="1599"/>
                </a:lnTo>
                <a:lnTo>
                  <a:pt x="1790" y="1581"/>
                </a:lnTo>
                <a:lnTo>
                  <a:pt x="1781" y="1564"/>
                </a:lnTo>
                <a:lnTo>
                  <a:pt x="1770" y="1547"/>
                </a:lnTo>
                <a:lnTo>
                  <a:pt x="1759" y="1532"/>
                </a:lnTo>
                <a:lnTo>
                  <a:pt x="1746" y="1517"/>
                </a:lnTo>
                <a:lnTo>
                  <a:pt x="1733" y="1503"/>
                </a:lnTo>
                <a:lnTo>
                  <a:pt x="1719" y="1490"/>
                </a:lnTo>
                <a:lnTo>
                  <a:pt x="1704" y="1477"/>
                </a:lnTo>
                <a:lnTo>
                  <a:pt x="1688" y="1466"/>
                </a:lnTo>
                <a:lnTo>
                  <a:pt x="1672" y="1456"/>
                </a:lnTo>
                <a:lnTo>
                  <a:pt x="1654" y="1447"/>
                </a:lnTo>
                <a:lnTo>
                  <a:pt x="1636" y="1439"/>
                </a:lnTo>
                <a:lnTo>
                  <a:pt x="1244" y="1260"/>
                </a:lnTo>
                <a:lnTo>
                  <a:pt x="1235" y="1260"/>
                </a:lnTo>
                <a:lnTo>
                  <a:pt x="1233" y="1258"/>
                </a:lnTo>
                <a:lnTo>
                  <a:pt x="1231" y="1257"/>
                </a:lnTo>
                <a:lnTo>
                  <a:pt x="1227" y="1254"/>
                </a:lnTo>
                <a:lnTo>
                  <a:pt x="1221" y="1250"/>
                </a:lnTo>
                <a:lnTo>
                  <a:pt x="1220" y="1249"/>
                </a:lnTo>
                <a:lnTo>
                  <a:pt x="1218" y="1248"/>
                </a:lnTo>
                <a:lnTo>
                  <a:pt x="1217" y="1247"/>
                </a:lnTo>
                <a:lnTo>
                  <a:pt x="1217" y="1246"/>
                </a:lnTo>
                <a:lnTo>
                  <a:pt x="1216" y="1245"/>
                </a:lnTo>
                <a:lnTo>
                  <a:pt x="1216" y="1244"/>
                </a:lnTo>
                <a:lnTo>
                  <a:pt x="1215" y="1244"/>
                </a:lnTo>
                <a:lnTo>
                  <a:pt x="1215" y="1242"/>
                </a:lnTo>
                <a:lnTo>
                  <a:pt x="1215" y="1240"/>
                </a:lnTo>
                <a:lnTo>
                  <a:pt x="1381" y="1588"/>
                </a:lnTo>
                <a:lnTo>
                  <a:pt x="1558" y="1588"/>
                </a:lnTo>
                <a:lnTo>
                  <a:pt x="1569" y="1588"/>
                </a:lnTo>
                <a:lnTo>
                  <a:pt x="1580" y="1590"/>
                </a:lnTo>
                <a:lnTo>
                  <a:pt x="1591" y="1593"/>
                </a:lnTo>
                <a:lnTo>
                  <a:pt x="1601" y="1596"/>
                </a:lnTo>
                <a:lnTo>
                  <a:pt x="1611" y="1601"/>
                </a:lnTo>
                <a:lnTo>
                  <a:pt x="1621" y="1607"/>
                </a:lnTo>
                <a:lnTo>
                  <a:pt x="1630" y="1614"/>
                </a:lnTo>
                <a:lnTo>
                  <a:pt x="1639" y="1621"/>
                </a:lnTo>
                <a:lnTo>
                  <a:pt x="1647" y="1629"/>
                </a:lnTo>
                <a:lnTo>
                  <a:pt x="1654" y="1638"/>
                </a:lnTo>
                <a:lnTo>
                  <a:pt x="1660" y="1648"/>
                </a:lnTo>
                <a:lnTo>
                  <a:pt x="1665" y="1659"/>
                </a:lnTo>
                <a:lnTo>
                  <a:pt x="1670" y="1670"/>
                </a:lnTo>
                <a:lnTo>
                  <a:pt x="1673" y="1682"/>
                </a:lnTo>
                <a:lnTo>
                  <a:pt x="1675" y="1694"/>
                </a:lnTo>
                <a:lnTo>
                  <a:pt x="1675" y="1707"/>
                </a:lnTo>
                <a:lnTo>
                  <a:pt x="1675" y="2262"/>
                </a:lnTo>
                <a:lnTo>
                  <a:pt x="1930" y="2262"/>
                </a:lnTo>
                <a:close/>
                <a:moveTo>
                  <a:pt x="382" y="1588"/>
                </a:moveTo>
                <a:lnTo>
                  <a:pt x="382" y="1588"/>
                </a:lnTo>
                <a:lnTo>
                  <a:pt x="558" y="1588"/>
                </a:lnTo>
                <a:lnTo>
                  <a:pt x="725" y="1240"/>
                </a:lnTo>
                <a:lnTo>
                  <a:pt x="723" y="1242"/>
                </a:lnTo>
                <a:lnTo>
                  <a:pt x="721" y="1244"/>
                </a:lnTo>
                <a:lnTo>
                  <a:pt x="718" y="1246"/>
                </a:lnTo>
                <a:lnTo>
                  <a:pt x="714" y="1248"/>
                </a:lnTo>
                <a:lnTo>
                  <a:pt x="710" y="1250"/>
                </a:lnTo>
                <a:lnTo>
                  <a:pt x="707" y="1252"/>
                </a:lnTo>
                <a:lnTo>
                  <a:pt x="703" y="1254"/>
                </a:lnTo>
                <a:lnTo>
                  <a:pt x="701" y="1255"/>
                </a:lnTo>
                <a:lnTo>
                  <a:pt x="699" y="1257"/>
                </a:lnTo>
                <a:lnTo>
                  <a:pt x="697" y="1258"/>
                </a:lnTo>
                <a:lnTo>
                  <a:pt x="696" y="1260"/>
                </a:lnTo>
                <a:lnTo>
                  <a:pt x="696" y="1260"/>
                </a:lnTo>
                <a:lnTo>
                  <a:pt x="304" y="1439"/>
                </a:lnTo>
                <a:lnTo>
                  <a:pt x="286" y="1447"/>
                </a:lnTo>
                <a:lnTo>
                  <a:pt x="268" y="1456"/>
                </a:lnTo>
                <a:lnTo>
                  <a:pt x="251" y="1466"/>
                </a:lnTo>
                <a:lnTo>
                  <a:pt x="234" y="1477"/>
                </a:lnTo>
                <a:lnTo>
                  <a:pt x="219" y="1490"/>
                </a:lnTo>
                <a:lnTo>
                  <a:pt x="204" y="1503"/>
                </a:lnTo>
                <a:lnTo>
                  <a:pt x="190" y="1517"/>
                </a:lnTo>
                <a:lnTo>
                  <a:pt x="176" y="1532"/>
                </a:lnTo>
                <a:lnTo>
                  <a:pt x="164" y="1547"/>
                </a:lnTo>
                <a:lnTo>
                  <a:pt x="152" y="1564"/>
                </a:lnTo>
                <a:lnTo>
                  <a:pt x="142" y="1581"/>
                </a:lnTo>
                <a:lnTo>
                  <a:pt x="133" y="1599"/>
                </a:lnTo>
                <a:lnTo>
                  <a:pt x="125" y="1618"/>
                </a:lnTo>
                <a:lnTo>
                  <a:pt x="118" y="1637"/>
                </a:lnTo>
                <a:lnTo>
                  <a:pt x="112" y="1657"/>
                </a:lnTo>
                <a:lnTo>
                  <a:pt x="108" y="1677"/>
                </a:lnTo>
                <a:lnTo>
                  <a:pt x="0" y="2262"/>
                </a:lnTo>
                <a:lnTo>
                  <a:pt x="265" y="2262"/>
                </a:lnTo>
                <a:lnTo>
                  <a:pt x="265" y="1707"/>
                </a:lnTo>
                <a:lnTo>
                  <a:pt x="265" y="1694"/>
                </a:lnTo>
                <a:lnTo>
                  <a:pt x="267" y="1682"/>
                </a:lnTo>
                <a:lnTo>
                  <a:pt x="270" y="1670"/>
                </a:lnTo>
                <a:lnTo>
                  <a:pt x="273" y="1659"/>
                </a:lnTo>
                <a:lnTo>
                  <a:pt x="278" y="1648"/>
                </a:lnTo>
                <a:lnTo>
                  <a:pt x="284" y="1638"/>
                </a:lnTo>
                <a:lnTo>
                  <a:pt x="290" y="1629"/>
                </a:lnTo>
                <a:lnTo>
                  <a:pt x="298" y="1621"/>
                </a:lnTo>
                <a:lnTo>
                  <a:pt x="306" y="1614"/>
                </a:lnTo>
                <a:lnTo>
                  <a:pt x="315" y="1607"/>
                </a:lnTo>
                <a:lnTo>
                  <a:pt x="324" y="1601"/>
                </a:lnTo>
                <a:lnTo>
                  <a:pt x="335" y="1596"/>
                </a:lnTo>
                <a:lnTo>
                  <a:pt x="346" y="1593"/>
                </a:lnTo>
                <a:lnTo>
                  <a:pt x="357" y="1590"/>
                </a:lnTo>
                <a:lnTo>
                  <a:pt x="369" y="1588"/>
                </a:lnTo>
                <a:lnTo>
                  <a:pt x="382" y="1588"/>
                </a:ln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xmlns="" id="{477BDDE0-8D54-D646-B5B6-0E33D07A6431}"/>
              </a:ext>
            </a:extLst>
          </p:cNvPr>
          <p:cNvGrpSpPr/>
          <p:nvPr/>
        </p:nvGrpSpPr>
        <p:grpSpPr>
          <a:xfrm>
            <a:off x="7415874" y="3144779"/>
            <a:ext cx="2673074" cy="1417545"/>
            <a:chOff x="6130066" y="2069640"/>
            <a:chExt cx="2674466" cy="1418283"/>
          </a:xfrm>
        </p:grpSpPr>
        <p:sp>
          <p:nvSpPr>
            <p:cNvPr id="33" name="Rectangle 32">
              <a:extLst>
                <a:ext uri="{FF2B5EF4-FFF2-40B4-BE49-F238E27FC236}">
                  <a16:creationId xmlns:a16="http://schemas.microsoft.com/office/drawing/2014/main" xmlns="" id="{FA8C16E9-C79C-4B24-98D6-82BF2950DE74}"/>
                </a:ext>
              </a:extLst>
            </p:cNvPr>
            <p:cNvSpPr/>
            <p:nvPr/>
          </p:nvSpPr>
          <p:spPr>
            <a:xfrm>
              <a:off x="7103966" y="2352138"/>
              <a:ext cx="1700566" cy="1135785"/>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ea typeface="+mn-ea"/>
                  <a:cs typeface="+mn-cs"/>
                </a:rPr>
                <a:t>Excise Licensing and Taxes</a:t>
              </a:r>
            </a:p>
            <a:p>
              <a:pPr marL="0" marR="0" lvl="1" algn="l" defTabSz="914126" rtl="0" eaLnBrk="1" fontAlgn="auto" latinLnBrk="0" hangingPunct="1">
                <a:lnSpc>
                  <a:spcPct val="90000"/>
                </a:lnSpc>
                <a:spcBef>
                  <a:spcPts val="0"/>
                </a:spcBef>
                <a:spcAft>
                  <a:spcPts val="0"/>
                </a:spcAft>
                <a:buClrTx/>
                <a:buSzTx/>
                <a:tabLst/>
                <a:defRPr/>
              </a:pP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34" name="Rectangle 33"/>
            <p:cNvSpPr>
              <a:spLocks/>
            </p:cNvSpPr>
            <p:nvPr/>
          </p:nvSpPr>
          <p:spPr>
            <a:xfrm>
              <a:off x="6130066" y="2069640"/>
              <a:ext cx="2674466" cy="316567"/>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lang="en-US" altLang="en-US" sz="1798" b="1" dirty="0">
                  <a:solidFill>
                    <a:srgbClr val="007395"/>
                  </a:solidFill>
                  <a:latin typeface="Calibri"/>
                  <a:cs typeface="Calibri"/>
                </a:rPr>
                <a:t>GLOBAL TRADE</a:t>
              </a:r>
              <a:endParaRPr kumimoji="0" lang="en-US" altLang="en-US" sz="1798" b="1" i="0" u="none" strike="noStrike" kern="1200" cap="none" spc="0" normalizeH="0" baseline="0" noProof="0" dirty="0">
                <a:ln>
                  <a:noFill/>
                </a:ln>
                <a:solidFill>
                  <a:srgbClr val="007395"/>
                </a:solidFill>
                <a:effectLst/>
                <a:uLnTx/>
                <a:uFillTx/>
                <a:latin typeface="Calibri"/>
                <a:ea typeface="+mn-ea"/>
                <a:cs typeface="Calibri"/>
              </a:endParaRPr>
            </a:p>
          </p:txBody>
        </p:sp>
      </p:grpSp>
      <p:grpSp>
        <p:nvGrpSpPr>
          <p:cNvPr id="9" name="Group 8">
            <a:extLst>
              <a:ext uri="{FF2B5EF4-FFF2-40B4-BE49-F238E27FC236}">
                <a16:creationId xmlns:a16="http://schemas.microsoft.com/office/drawing/2014/main" xmlns="" id="{153B18CD-65B4-594D-BE13-021C3496E757}"/>
              </a:ext>
            </a:extLst>
          </p:cNvPr>
          <p:cNvGrpSpPr/>
          <p:nvPr/>
        </p:nvGrpSpPr>
        <p:grpSpPr>
          <a:xfrm>
            <a:off x="7482715" y="4634496"/>
            <a:ext cx="3217474" cy="1058935"/>
            <a:chOff x="6139475" y="3254951"/>
            <a:chExt cx="3219151" cy="1059487"/>
          </a:xfrm>
        </p:grpSpPr>
        <p:sp>
          <p:nvSpPr>
            <p:cNvPr id="28" name="Rectangle 27">
              <a:extLst>
                <a:ext uri="{FF2B5EF4-FFF2-40B4-BE49-F238E27FC236}">
                  <a16:creationId xmlns:a16="http://schemas.microsoft.com/office/drawing/2014/main" xmlns="" id="{7649C97A-BE6D-4BD2-80FA-899677F7390B}"/>
                </a:ext>
              </a:extLst>
            </p:cNvPr>
            <p:cNvSpPr/>
            <p:nvPr/>
          </p:nvSpPr>
          <p:spPr>
            <a:xfrm>
              <a:off x="7046499" y="3516739"/>
              <a:ext cx="2312127" cy="797699"/>
            </a:xfrm>
            <a:prstGeom prst="rect">
              <a:avLst/>
            </a:prstGeom>
            <a:no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ea typeface="+mn-ea"/>
                  <a:cs typeface="+mn-cs"/>
                </a:rPr>
                <a:t>Food Provenance &amp; Quality Tracking</a:t>
              </a:r>
            </a:p>
          </p:txBody>
        </p:sp>
        <p:sp>
          <p:nvSpPr>
            <p:cNvPr id="29" name="Rectangle 28"/>
            <p:cNvSpPr>
              <a:spLocks/>
            </p:cNvSpPr>
            <p:nvPr/>
          </p:nvSpPr>
          <p:spPr>
            <a:xfrm>
              <a:off x="6139475" y="3254951"/>
              <a:ext cx="1782984" cy="316567"/>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0" indent="0" algn="l" defTabSz="914126" rtl="0" eaLnBrk="1" fontAlgn="auto" latinLnBrk="0" hangingPunct="1">
                <a:lnSpc>
                  <a:spcPct val="80000"/>
                </a:lnSpc>
                <a:spcBef>
                  <a:spcPts val="0"/>
                </a:spcBef>
                <a:spcAft>
                  <a:spcPts val="0"/>
                </a:spcAft>
                <a:buClrTx/>
                <a:buSzTx/>
                <a:buFontTx/>
                <a:buNone/>
                <a:tabLst/>
                <a:defRPr/>
              </a:pPr>
              <a:r>
                <a:rPr kumimoji="0" lang="en-US" altLang="en-US" sz="1798" b="1" i="0" u="none" strike="noStrike" kern="1200" cap="none" spc="0" normalizeH="0" baseline="0" noProof="0" dirty="0">
                  <a:ln>
                    <a:noFill/>
                  </a:ln>
                  <a:solidFill>
                    <a:srgbClr val="007395"/>
                  </a:solidFill>
                  <a:effectLst/>
                  <a:uLnTx/>
                  <a:uFillTx/>
                  <a:latin typeface="Calibri"/>
                  <a:ea typeface="+mn-ea"/>
                  <a:cs typeface="Calibri"/>
                </a:rPr>
                <a:t>SUPPLY CHAIN</a:t>
              </a:r>
            </a:p>
          </p:txBody>
        </p:sp>
      </p:grpSp>
      <p:pic>
        <p:nvPicPr>
          <p:cNvPr id="52" name="Picture 51" descr="Oracle logo in white on red staging background" title="Oracle red badge logo">
            <a:extLst>
              <a:ext uri="{FF2B5EF4-FFF2-40B4-BE49-F238E27FC236}">
                <a16:creationId xmlns:a16="http://schemas.microsoft.com/office/drawing/2014/main" xmlns="" id="{54CAC255-C27A-1F4C-ADE1-A333F9F8AF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1801" y="6262166"/>
            <a:ext cx="1624715" cy="594050"/>
          </a:xfrm>
          <a:prstGeom prst="rect">
            <a:avLst/>
          </a:prstGeom>
        </p:spPr>
      </p:pic>
      <p:sp>
        <p:nvSpPr>
          <p:cNvPr id="38" name="Rectangle 37">
            <a:extLst>
              <a:ext uri="{FF2B5EF4-FFF2-40B4-BE49-F238E27FC236}">
                <a16:creationId xmlns:a16="http://schemas.microsoft.com/office/drawing/2014/main" xmlns="" id="{AB045D14-6E8F-E846-8857-8940EF17C070}"/>
              </a:ext>
            </a:extLst>
          </p:cNvPr>
          <p:cNvSpPr/>
          <p:nvPr/>
        </p:nvSpPr>
        <p:spPr>
          <a:xfrm>
            <a:off x="2869570" y="3435016"/>
            <a:ext cx="2755726" cy="738017"/>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ea typeface="+mn-ea"/>
                <a:cs typeface="+mn-cs"/>
              </a:rPr>
              <a:t>Solar Energy Project Tracking &amp; Rewards Solution</a:t>
            </a:r>
          </a:p>
        </p:txBody>
      </p:sp>
      <p:sp>
        <p:nvSpPr>
          <p:cNvPr id="43" name="Rectangle 42">
            <a:extLst>
              <a:ext uri="{FF2B5EF4-FFF2-40B4-BE49-F238E27FC236}">
                <a16:creationId xmlns:a16="http://schemas.microsoft.com/office/drawing/2014/main" xmlns="" id="{EDCA1355-F82E-C54E-BD04-95A01971B95F}"/>
              </a:ext>
            </a:extLst>
          </p:cNvPr>
          <p:cNvSpPr>
            <a:spLocks/>
          </p:cNvSpPr>
          <p:nvPr/>
        </p:nvSpPr>
        <p:spPr>
          <a:xfrm>
            <a:off x="1219162" y="3113628"/>
            <a:ext cx="3123572" cy="409603"/>
          </a:xfrm>
          <a:prstGeom prst="rect">
            <a:avLst/>
          </a:prstGeom>
          <a:noFill/>
          <a:ln w="19050" cap="flat" cmpd="sng" algn="ctr">
            <a:noFill/>
            <a:prstDash val="solid"/>
            <a:miter lim="800000"/>
          </a:ln>
          <a:effectLst/>
        </p:spPr>
        <p:txBody>
          <a:bodyPr rot="0" spcFirstLastPara="0" vertOverflow="overflow" horzOverflow="overflow" vert="horz" wrap="square" lIns="0" tIns="91368" rIns="0" bIns="45684" numCol="1" spcCol="0" rtlCol="0" fromWordArt="0" anchor="ctr" anchorCtr="0" forceAA="0" compatLnSpc="1">
            <a:prstTxWarp prst="textNoShape">
              <a:avLst/>
            </a:prstTxWarp>
            <a:noAutofit/>
          </a:bodyPr>
          <a:lstStyle/>
          <a:p>
            <a:pPr marL="0" marR="0" lvl="1" indent="0" algn="l" defTabSz="914126" rtl="0" eaLnBrk="1" fontAlgn="auto" latinLnBrk="0" hangingPunct="1">
              <a:lnSpc>
                <a:spcPct val="80000"/>
              </a:lnSpc>
              <a:spcBef>
                <a:spcPts val="0"/>
              </a:spcBef>
              <a:spcAft>
                <a:spcPts val="0"/>
              </a:spcAft>
              <a:buClrTx/>
              <a:buSzTx/>
              <a:buFontTx/>
              <a:buNone/>
              <a:tabLst/>
              <a:defRPr/>
            </a:pPr>
            <a:r>
              <a:rPr lang="en-US" altLang="en-US" sz="1798" b="1" noProof="0" dirty="0">
                <a:solidFill>
                  <a:srgbClr val="007395"/>
                </a:solidFill>
                <a:latin typeface="Calibri"/>
                <a:cs typeface="Calibri"/>
              </a:rPr>
              <a:t>PROJECT MANAGEMENT</a:t>
            </a:r>
            <a:endParaRPr kumimoji="0" lang="en-US" altLang="en-US" sz="1798" b="1" i="0" u="none" strike="noStrike" kern="1200" cap="none" spc="0" normalizeH="0" baseline="0" noProof="0" dirty="0">
              <a:ln>
                <a:noFill/>
              </a:ln>
              <a:solidFill>
                <a:srgbClr val="007395"/>
              </a:solidFill>
              <a:effectLst/>
              <a:uLnTx/>
              <a:uFillTx/>
              <a:latin typeface="Calibri"/>
              <a:ea typeface="+mn-ea"/>
              <a:cs typeface="Calibri"/>
            </a:endParaRPr>
          </a:p>
        </p:txBody>
      </p:sp>
      <p:pic>
        <p:nvPicPr>
          <p:cNvPr id="56" name="Picture 55">
            <a:extLst>
              <a:ext uri="{FF2B5EF4-FFF2-40B4-BE49-F238E27FC236}">
                <a16:creationId xmlns:a16="http://schemas.microsoft.com/office/drawing/2014/main" xmlns="" id="{3C168D41-3462-4E4F-8ACB-9AC40E66821D}"/>
              </a:ext>
            </a:extLst>
          </p:cNvPr>
          <p:cNvPicPr>
            <a:picLocks noChangeAspect="1"/>
          </p:cNvPicPr>
          <p:nvPr/>
        </p:nvPicPr>
        <p:blipFill rotWithShape="1">
          <a:blip r:embed="rId4"/>
          <a:srcRect t="9358"/>
          <a:stretch/>
        </p:blipFill>
        <p:spPr>
          <a:xfrm>
            <a:off x="7271542" y="4884512"/>
            <a:ext cx="1209195" cy="691548"/>
          </a:xfrm>
          <a:prstGeom prst="rect">
            <a:avLst/>
          </a:prstGeom>
        </p:spPr>
      </p:pic>
      <p:pic>
        <p:nvPicPr>
          <p:cNvPr id="57" name="Picture 56" descr="M2O Logo">
            <a:extLst>
              <a:ext uri="{FF2B5EF4-FFF2-40B4-BE49-F238E27FC236}">
                <a16:creationId xmlns:a16="http://schemas.microsoft.com/office/drawing/2014/main" xmlns="" id="{DAA5B7B5-F0EA-4948-8514-070E166675C7}"/>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95865" y="5012443"/>
            <a:ext cx="1592680" cy="471905"/>
          </a:xfrm>
          <a:prstGeom prst="rect">
            <a:avLst/>
          </a:prstGeom>
          <a:solidFill>
            <a:schemeClr val="bg2">
              <a:lumMod val="75000"/>
            </a:schemeClr>
          </a:solidFill>
          <a:extLst/>
        </p:spPr>
      </p:pic>
      <p:pic>
        <p:nvPicPr>
          <p:cNvPr id="58" name="Picture 57" descr="Image result for Cargosmart transparent">
            <a:extLst>
              <a:ext uri="{FF2B5EF4-FFF2-40B4-BE49-F238E27FC236}">
                <a16:creationId xmlns:a16="http://schemas.microsoft.com/office/drawing/2014/main" xmlns="" id="{0702932B-2A1E-224B-B322-BE6F2F540C20}"/>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360176" y="1951788"/>
            <a:ext cx="1412639" cy="524476"/>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8">
            <a:extLst>
              <a:ext uri="{FF2B5EF4-FFF2-40B4-BE49-F238E27FC236}">
                <a16:creationId xmlns:a16="http://schemas.microsoft.com/office/drawing/2014/main" xmlns="" id="{CC01F6D0-4FEA-A348-BA18-51B8CD69FD62}"/>
              </a:ext>
            </a:extLst>
          </p:cNvPr>
          <p:cNvSpPr>
            <a:spLocks noChangeAspect="1" noChangeArrowheads="1"/>
          </p:cNvSpPr>
          <p:nvPr/>
        </p:nvSpPr>
        <p:spPr bwMode="auto">
          <a:xfrm>
            <a:off x="523936" y="1730649"/>
            <a:ext cx="567475" cy="448680"/>
          </a:xfrm>
          <a:custGeom>
            <a:avLst/>
            <a:gdLst>
              <a:gd name="T0" fmla="*/ 2628 w 2926"/>
              <a:gd name="T1" fmla="*/ 880 h 2316"/>
              <a:gd name="T2" fmla="*/ 2491 w 2926"/>
              <a:gd name="T3" fmla="*/ 648 h 2316"/>
              <a:gd name="T4" fmla="*/ 2194 w 2926"/>
              <a:gd name="T5" fmla="*/ 1204 h 2316"/>
              <a:gd name="T6" fmla="*/ 2925 w 2926"/>
              <a:gd name="T7" fmla="*/ 648 h 2316"/>
              <a:gd name="T8" fmla="*/ 2628 w 2926"/>
              <a:gd name="T9" fmla="*/ 1528 h 2316"/>
              <a:gd name="T10" fmla="*/ 2491 w 2926"/>
              <a:gd name="T11" fmla="*/ 1297 h 2316"/>
              <a:gd name="T12" fmla="*/ 2194 w 2926"/>
              <a:gd name="T13" fmla="*/ 1852 h 2316"/>
              <a:gd name="T14" fmla="*/ 2925 w 2926"/>
              <a:gd name="T15" fmla="*/ 1297 h 2316"/>
              <a:gd name="T16" fmla="*/ 2628 w 2926"/>
              <a:gd name="T17" fmla="*/ 1528 h 2316"/>
              <a:gd name="T18" fmla="*/ 1966 w 2926"/>
              <a:gd name="T19" fmla="*/ 139 h 2316"/>
              <a:gd name="T20" fmla="*/ 1794 w 2926"/>
              <a:gd name="T21" fmla="*/ 926 h 2316"/>
              <a:gd name="T22" fmla="*/ 1177 w 2926"/>
              <a:gd name="T23" fmla="*/ 232 h 2316"/>
              <a:gd name="T24" fmla="*/ 411 w 2926"/>
              <a:gd name="T25" fmla="*/ 371 h 2316"/>
              <a:gd name="T26" fmla="*/ 137 w 2926"/>
              <a:gd name="T27" fmla="*/ 1158 h 2316"/>
              <a:gd name="T28" fmla="*/ 0 w 2926"/>
              <a:gd name="T29" fmla="*/ 1945 h 2316"/>
              <a:gd name="T30" fmla="*/ 274 w 2926"/>
              <a:gd name="T31" fmla="*/ 2084 h 2316"/>
              <a:gd name="T32" fmla="*/ 823 w 2926"/>
              <a:gd name="T33" fmla="*/ 2084 h 2316"/>
              <a:gd name="T34" fmla="*/ 1737 w 2926"/>
              <a:gd name="T35" fmla="*/ 2315 h 2316"/>
              <a:gd name="T36" fmla="*/ 2788 w 2926"/>
              <a:gd name="T37" fmla="*/ 2084 h 2316"/>
              <a:gd name="T38" fmla="*/ 2103 w 2926"/>
              <a:gd name="T39" fmla="*/ 1945 h 2316"/>
              <a:gd name="T40" fmla="*/ 548 w 2926"/>
              <a:gd name="T41" fmla="*/ 2188 h 2316"/>
              <a:gd name="T42" fmla="*/ 548 w 2926"/>
              <a:gd name="T43" fmla="*/ 1887 h 2316"/>
              <a:gd name="T44" fmla="*/ 548 w 2926"/>
              <a:gd name="T45" fmla="*/ 2188 h 2316"/>
              <a:gd name="T46" fmla="*/ 1143 w 2926"/>
              <a:gd name="T47" fmla="*/ 1528 h 2316"/>
              <a:gd name="T48" fmla="*/ 960 w 2926"/>
              <a:gd name="T49" fmla="*/ 1158 h 2316"/>
              <a:gd name="T50" fmla="*/ 823 w 2926"/>
              <a:gd name="T51" fmla="*/ 880 h 2316"/>
              <a:gd name="T52" fmla="*/ 640 w 2926"/>
              <a:gd name="T53" fmla="*/ 741 h 2316"/>
              <a:gd name="T54" fmla="*/ 503 w 2926"/>
              <a:gd name="T55" fmla="*/ 1158 h 2316"/>
              <a:gd name="T56" fmla="*/ 548 w 2926"/>
              <a:gd name="T57" fmla="*/ 324 h 2316"/>
              <a:gd name="T58" fmla="*/ 1451 w 2926"/>
              <a:gd name="T59" fmla="*/ 498 h 2316"/>
              <a:gd name="T60" fmla="*/ 1646 w 2926"/>
              <a:gd name="T61" fmla="*/ 1112 h 2316"/>
              <a:gd name="T62" fmla="*/ 1451 w 2926"/>
              <a:gd name="T63" fmla="*/ 845 h 2316"/>
              <a:gd name="T64" fmla="*/ 1383 w 2926"/>
              <a:gd name="T65" fmla="*/ 787 h 2316"/>
              <a:gd name="T66" fmla="*/ 1303 w 2926"/>
              <a:gd name="T67" fmla="*/ 868 h 2316"/>
              <a:gd name="T68" fmla="*/ 1223 w 2926"/>
              <a:gd name="T69" fmla="*/ 1007 h 2316"/>
              <a:gd name="T70" fmla="*/ 1337 w 2926"/>
              <a:gd name="T71" fmla="*/ 961 h 2316"/>
              <a:gd name="T72" fmla="*/ 1463 w 2926"/>
              <a:gd name="T73" fmla="*/ 1528 h 2316"/>
              <a:gd name="T74" fmla="*/ 1589 w 2926"/>
              <a:gd name="T75" fmla="*/ 2038 h 2316"/>
              <a:gd name="T76" fmla="*/ 1886 w 2926"/>
              <a:gd name="T77" fmla="*/ 2038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6" h="2316">
                <a:moveTo>
                  <a:pt x="2628" y="648"/>
                </a:moveTo>
                <a:cubicBezTo>
                  <a:pt x="2628" y="880"/>
                  <a:pt x="2628" y="880"/>
                  <a:pt x="2628" y="880"/>
                </a:cubicBezTo>
                <a:cubicBezTo>
                  <a:pt x="2491" y="880"/>
                  <a:pt x="2491" y="880"/>
                  <a:pt x="2491" y="880"/>
                </a:cubicBezTo>
                <a:cubicBezTo>
                  <a:pt x="2491" y="648"/>
                  <a:pt x="2491" y="648"/>
                  <a:pt x="2491" y="648"/>
                </a:cubicBezTo>
                <a:cubicBezTo>
                  <a:pt x="2194" y="648"/>
                  <a:pt x="2194" y="648"/>
                  <a:pt x="2194" y="648"/>
                </a:cubicBezTo>
                <a:cubicBezTo>
                  <a:pt x="2194" y="1204"/>
                  <a:pt x="2194" y="1204"/>
                  <a:pt x="2194" y="1204"/>
                </a:cubicBezTo>
                <a:cubicBezTo>
                  <a:pt x="2925" y="1204"/>
                  <a:pt x="2925" y="1204"/>
                  <a:pt x="2925" y="1204"/>
                </a:cubicBezTo>
                <a:cubicBezTo>
                  <a:pt x="2925" y="648"/>
                  <a:pt x="2925" y="648"/>
                  <a:pt x="2925" y="648"/>
                </a:cubicBezTo>
                <a:lnTo>
                  <a:pt x="2628" y="648"/>
                </a:lnTo>
                <a:close/>
                <a:moveTo>
                  <a:pt x="2628" y="1528"/>
                </a:moveTo>
                <a:cubicBezTo>
                  <a:pt x="2491" y="1528"/>
                  <a:pt x="2491" y="1528"/>
                  <a:pt x="2491" y="1528"/>
                </a:cubicBezTo>
                <a:cubicBezTo>
                  <a:pt x="2491" y="1297"/>
                  <a:pt x="2491" y="1297"/>
                  <a:pt x="2491" y="1297"/>
                </a:cubicBezTo>
                <a:cubicBezTo>
                  <a:pt x="2194" y="1297"/>
                  <a:pt x="2194" y="1297"/>
                  <a:pt x="2194" y="1297"/>
                </a:cubicBezTo>
                <a:cubicBezTo>
                  <a:pt x="2194" y="1852"/>
                  <a:pt x="2194" y="1852"/>
                  <a:pt x="2194" y="1852"/>
                </a:cubicBezTo>
                <a:cubicBezTo>
                  <a:pt x="2925" y="1852"/>
                  <a:pt x="2925" y="1852"/>
                  <a:pt x="2925" y="1852"/>
                </a:cubicBezTo>
                <a:cubicBezTo>
                  <a:pt x="2925" y="1297"/>
                  <a:pt x="2925" y="1297"/>
                  <a:pt x="2925" y="1297"/>
                </a:cubicBezTo>
                <a:cubicBezTo>
                  <a:pt x="2628" y="1297"/>
                  <a:pt x="2628" y="1297"/>
                  <a:pt x="2628" y="1297"/>
                </a:cubicBezTo>
                <a:lnTo>
                  <a:pt x="2628" y="1528"/>
                </a:lnTo>
                <a:close/>
                <a:moveTo>
                  <a:pt x="2103" y="0"/>
                </a:moveTo>
                <a:cubicBezTo>
                  <a:pt x="2023" y="0"/>
                  <a:pt x="1966" y="58"/>
                  <a:pt x="1966" y="139"/>
                </a:cubicBezTo>
                <a:cubicBezTo>
                  <a:pt x="1966" y="926"/>
                  <a:pt x="1966" y="926"/>
                  <a:pt x="1966" y="926"/>
                </a:cubicBezTo>
                <a:cubicBezTo>
                  <a:pt x="1794" y="926"/>
                  <a:pt x="1794" y="926"/>
                  <a:pt x="1794" y="926"/>
                </a:cubicBezTo>
                <a:cubicBezTo>
                  <a:pt x="1532" y="452"/>
                  <a:pt x="1532" y="452"/>
                  <a:pt x="1532" y="452"/>
                </a:cubicBezTo>
                <a:cubicBezTo>
                  <a:pt x="1463" y="313"/>
                  <a:pt x="1326" y="232"/>
                  <a:pt x="1177" y="232"/>
                </a:cubicBezTo>
                <a:cubicBezTo>
                  <a:pt x="548" y="232"/>
                  <a:pt x="548" y="232"/>
                  <a:pt x="548" y="232"/>
                </a:cubicBezTo>
                <a:cubicBezTo>
                  <a:pt x="468" y="232"/>
                  <a:pt x="411" y="289"/>
                  <a:pt x="411" y="371"/>
                </a:cubicBezTo>
                <a:cubicBezTo>
                  <a:pt x="411" y="1158"/>
                  <a:pt x="411" y="1158"/>
                  <a:pt x="411" y="1158"/>
                </a:cubicBezTo>
                <a:cubicBezTo>
                  <a:pt x="137" y="1158"/>
                  <a:pt x="137" y="1158"/>
                  <a:pt x="137" y="1158"/>
                </a:cubicBezTo>
                <a:cubicBezTo>
                  <a:pt x="57" y="1158"/>
                  <a:pt x="0" y="1216"/>
                  <a:pt x="0" y="1297"/>
                </a:cubicBezTo>
                <a:cubicBezTo>
                  <a:pt x="0" y="1945"/>
                  <a:pt x="0" y="1945"/>
                  <a:pt x="0" y="1945"/>
                </a:cubicBezTo>
                <a:cubicBezTo>
                  <a:pt x="0" y="2026"/>
                  <a:pt x="57" y="2084"/>
                  <a:pt x="137" y="2084"/>
                </a:cubicBezTo>
                <a:cubicBezTo>
                  <a:pt x="274" y="2084"/>
                  <a:pt x="274" y="2084"/>
                  <a:pt x="274" y="2084"/>
                </a:cubicBezTo>
                <a:cubicBezTo>
                  <a:pt x="297" y="2211"/>
                  <a:pt x="411" y="2315"/>
                  <a:pt x="548" y="2315"/>
                </a:cubicBezTo>
                <a:cubicBezTo>
                  <a:pt x="685" y="2315"/>
                  <a:pt x="800" y="2211"/>
                  <a:pt x="823" y="2084"/>
                </a:cubicBezTo>
                <a:cubicBezTo>
                  <a:pt x="1463" y="2084"/>
                  <a:pt x="1463" y="2084"/>
                  <a:pt x="1463" y="2084"/>
                </a:cubicBezTo>
                <a:cubicBezTo>
                  <a:pt x="1486" y="2211"/>
                  <a:pt x="1600" y="2315"/>
                  <a:pt x="1737" y="2315"/>
                </a:cubicBezTo>
                <a:cubicBezTo>
                  <a:pt x="1874" y="2315"/>
                  <a:pt x="1989" y="2211"/>
                  <a:pt x="2012" y="2084"/>
                </a:cubicBezTo>
                <a:cubicBezTo>
                  <a:pt x="2788" y="2084"/>
                  <a:pt x="2788" y="2084"/>
                  <a:pt x="2788" y="2084"/>
                </a:cubicBezTo>
                <a:cubicBezTo>
                  <a:pt x="2868" y="2084"/>
                  <a:pt x="2925" y="2026"/>
                  <a:pt x="2925" y="1945"/>
                </a:cubicBezTo>
                <a:cubicBezTo>
                  <a:pt x="2103" y="1945"/>
                  <a:pt x="2103" y="1945"/>
                  <a:pt x="2103" y="1945"/>
                </a:cubicBezTo>
                <a:lnTo>
                  <a:pt x="2103" y="0"/>
                </a:lnTo>
                <a:close/>
                <a:moveTo>
                  <a:pt x="548" y="2188"/>
                </a:moveTo>
                <a:cubicBezTo>
                  <a:pt x="468" y="2188"/>
                  <a:pt x="400" y="2119"/>
                  <a:pt x="400" y="2038"/>
                </a:cubicBezTo>
                <a:cubicBezTo>
                  <a:pt x="400" y="1957"/>
                  <a:pt x="468" y="1887"/>
                  <a:pt x="548" y="1887"/>
                </a:cubicBezTo>
                <a:cubicBezTo>
                  <a:pt x="628" y="1887"/>
                  <a:pt x="697" y="1957"/>
                  <a:pt x="697" y="2038"/>
                </a:cubicBezTo>
                <a:cubicBezTo>
                  <a:pt x="697" y="2119"/>
                  <a:pt x="628" y="2188"/>
                  <a:pt x="548" y="2188"/>
                </a:cubicBezTo>
                <a:close/>
                <a:moveTo>
                  <a:pt x="1463" y="1528"/>
                </a:moveTo>
                <a:cubicBezTo>
                  <a:pt x="1143" y="1528"/>
                  <a:pt x="1143" y="1528"/>
                  <a:pt x="1143" y="1528"/>
                </a:cubicBezTo>
                <a:cubicBezTo>
                  <a:pt x="1143" y="1343"/>
                  <a:pt x="1143" y="1343"/>
                  <a:pt x="1143" y="1343"/>
                </a:cubicBezTo>
                <a:cubicBezTo>
                  <a:pt x="1143" y="1239"/>
                  <a:pt x="1063" y="1158"/>
                  <a:pt x="960" y="1158"/>
                </a:cubicBezTo>
                <a:cubicBezTo>
                  <a:pt x="823" y="1158"/>
                  <a:pt x="823" y="1158"/>
                  <a:pt x="823" y="1158"/>
                </a:cubicBezTo>
                <a:cubicBezTo>
                  <a:pt x="823" y="880"/>
                  <a:pt x="823" y="880"/>
                  <a:pt x="823" y="880"/>
                </a:cubicBezTo>
                <a:cubicBezTo>
                  <a:pt x="823" y="799"/>
                  <a:pt x="766" y="741"/>
                  <a:pt x="685" y="741"/>
                </a:cubicBezTo>
                <a:cubicBezTo>
                  <a:pt x="640" y="741"/>
                  <a:pt x="640" y="741"/>
                  <a:pt x="640" y="741"/>
                </a:cubicBezTo>
                <a:cubicBezTo>
                  <a:pt x="640" y="1158"/>
                  <a:pt x="640" y="1158"/>
                  <a:pt x="640" y="1158"/>
                </a:cubicBezTo>
                <a:cubicBezTo>
                  <a:pt x="503" y="1158"/>
                  <a:pt x="503" y="1158"/>
                  <a:pt x="503" y="1158"/>
                </a:cubicBezTo>
                <a:cubicBezTo>
                  <a:pt x="503" y="371"/>
                  <a:pt x="503" y="371"/>
                  <a:pt x="503" y="371"/>
                </a:cubicBezTo>
                <a:cubicBezTo>
                  <a:pt x="503" y="348"/>
                  <a:pt x="526" y="324"/>
                  <a:pt x="548" y="324"/>
                </a:cubicBezTo>
                <a:cubicBezTo>
                  <a:pt x="1177" y="324"/>
                  <a:pt x="1177" y="324"/>
                  <a:pt x="1177" y="324"/>
                </a:cubicBezTo>
                <a:cubicBezTo>
                  <a:pt x="1291" y="324"/>
                  <a:pt x="1394" y="394"/>
                  <a:pt x="1451" y="498"/>
                </a:cubicBezTo>
                <a:cubicBezTo>
                  <a:pt x="1703" y="961"/>
                  <a:pt x="1703" y="961"/>
                  <a:pt x="1703" y="961"/>
                </a:cubicBezTo>
                <a:cubicBezTo>
                  <a:pt x="1646" y="1112"/>
                  <a:pt x="1646" y="1112"/>
                  <a:pt x="1646" y="1112"/>
                </a:cubicBezTo>
                <a:cubicBezTo>
                  <a:pt x="1406" y="891"/>
                  <a:pt x="1406" y="891"/>
                  <a:pt x="1406" y="891"/>
                </a:cubicBezTo>
                <a:cubicBezTo>
                  <a:pt x="1451" y="845"/>
                  <a:pt x="1451" y="845"/>
                  <a:pt x="1451" y="845"/>
                </a:cubicBezTo>
                <a:cubicBezTo>
                  <a:pt x="1463" y="834"/>
                  <a:pt x="1463" y="799"/>
                  <a:pt x="1451" y="787"/>
                </a:cubicBezTo>
                <a:cubicBezTo>
                  <a:pt x="1428" y="764"/>
                  <a:pt x="1406" y="764"/>
                  <a:pt x="1383" y="787"/>
                </a:cubicBezTo>
                <a:cubicBezTo>
                  <a:pt x="1337" y="834"/>
                  <a:pt x="1337" y="834"/>
                  <a:pt x="1337" y="834"/>
                </a:cubicBezTo>
                <a:cubicBezTo>
                  <a:pt x="1303" y="868"/>
                  <a:pt x="1303" y="868"/>
                  <a:pt x="1303" y="868"/>
                </a:cubicBezTo>
                <a:cubicBezTo>
                  <a:pt x="1223" y="950"/>
                  <a:pt x="1223" y="950"/>
                  <a:pt x="1223" y="950"/>
                </a:cubicBezTo>
                <a:cubicBezTo>
                  <a:pt x="1200" y="961"/>
                  <a:pt x="1200" y="996"/>
                  <a:pt x="1223" y="1007"/>
                </a:cubicBezTo>
                <a:cubicBezTo>
                  <a:pt x="1246" y="1030"/>
                  <a:pt x="1269" y="1030"/>
                  <a:pt x="1291" y="1007"/>
                </a:cubicBezTo>
                <a:cubicBezTo>
                  <a:pt x="1337" y="961"/>
                  <a:pt x="1337" y="961"/>
                  <a:pt x="1337" y="961"/>
                </a:cubicBezTo>
                <a:cubicBezTo>
                  <a:pt x="1589" y="1239"/>
                  <a:pt x="1589" y="1239"/>
                  <a:pt x="1589" y="1239"/>
                </a:cubicBezTo>
                <a:lnTo>
                  <a:pt x="1463" y="1528"/>
                </a:lnTo>
                <a:close/>
                <a:moveTo>
                  <a:pt x="1737" y="2188"/>
                </a:moveTo>
                <a:cubicBezTo>
                  <a:pt x="1657" y="2188"/>
                  <a:pt x="1589" y="2119"/>
                  <a:pt x="1589" y="2038"/>
                </a:cubicBezTo>
                <a:cubicBezTo>
                  <a:pt x="1589" y="1957"/>
                  <a:pt x="1657" y="1887"/>
                  <a:pt x="1737" y="1887"/>
                </a:cubicBezTo>
                <a:cubicBezTo>
                  <a:pt x="1817" y="1887"/>
                  <a:pt x="1886" y="1957"/>
                  <a:pt x="1886" y="2038"/>
                </a:cubicBezTo>
                <a:cubicBezTo>
                  <a:pt x="1886" y="2119"/>
                  <a:pt x="1817" y="2188"/>
                  <a:pt x="1737" y="2188"/>
                </a:cubicBez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Freeform 40"/>
          <p:cNvSpPr>
            <a:spLocks noChangeAspect="1" noChangeArrowheads="1"/>
          </p:cNvSpPr>
          <p:nvPr/>
        </p:nvSpPr>
        <p:spPr bwMode="auto">
          <a:xfrm>
            <a:off x="6795079" y="4681083"/>
            <a:ext cx="520827" cy="520827"/>
          </a:xfrm>
          <a:custGeom>
            <a:avLst/>
            <a:gdLst>
              <a:gd name="T0" fmla="*/ 996 w 2964"/>
              <a:gd name="T1" fmla="*/ 1065 h 2963"/>
              <a:gd name="T2" fmla="*/ 1574 w 2964"/>
              <a:gd name="T3" fmla="*/ 532 h 2963"/>
              <a:gd name="T4" fmla="*/ 324 w 2964"/>
              <a:gd name="T5" fmla="*/ 822 h 2963"/>
              <a:gd name="T6" fmla="*/ 0 w 2964"/>
              <a:gd name="T7" fmla="*/ 1840 h 2963"/>
              <a:gd name="T8" fmla="*/ 174 w 2964"/>
              <a:gd name="T9" fmla="*/ 1597 h 2963"/>
              <a:gd name="T10" fmla="*/ 174 w 2964"/>
              <a:gd name="T11" fmla="*/ 1447 h 2963"/>
              <a:gd name="T12" fmla="*/ 370 w 2964"/>
              <a:gd name="T13" fmla="*/ 1597 h 2963"/>
              <a:gd name="T14" fmla="*/ 370 w 2964"/>
              <a:gd name="T15" fmla="*/ 1447 h 2963"/>
              <a:gd name="T16" fmla="*/ 579 w 2964"/>
              <a:gd name="T17" fmla="*/ 1597 h 2963"/>
              <a:gd name="T18" fmla="*/ 579 w 2964"/>
              <a:gd name="T19" fmla="*/ 1447 h 2963"/>
              <a:gd name="T20" fmla="*/ 776 w 2964"/>
              <a:gd name="T21" fmla="*/ 1597 h 2963"/>
              <a:gd name="T22" fmla="*/ 776 w 2964"/>
              <a:gd name="T23" fmla="*/ 1447 h 2963"/>
              <a:gd name="T24" fmla="*/ 984 w 2964"/>
              <a:gd name="T25" fmla="*/ 1597 h 2963"/>
              <a:gd name="T26" fmla="*/ 984 w 2964"/>
              <a:gd name="T27" fmla="*/ 1447 h 2963"/>
              <a:gd name="T28" fmla="*/ 2523 w 2964"/>
              <a:gd name="T29" fmla="*/ 127 h 2963"/>
              <a:gd name="T30" fmla="*/ 1667 w 2964"/>
              <a:gd name="T31" fmla="*/ 185 h 2963"/>
              <a:gd name="T32" fmla="*/ 2835 w 2964"/>
              <a:gd name="T33" fmla="*/ 266 h 2963"/>
              <a:gd name="T34" fmla="*/ 2963 w 2964"/>
              <a:gd name="T35" fmla="*/ 139 h 2963"/>
              <a:gd name="T36" fmla="*/ 2477 w 2964"/>
              <a:gd name="T37" fmla="*/ 127 h 2963"/>
              <a:gd name="T38" fmla="*/ 347 w 2964"/>
              <a:gd name="T39" fmla="*/ 659 h 2963"/>
              <a:gd name="T40" fmla="*/ 2801 w 2964"/>
              <a:gd name="T41" fmla="*/ 2592 h 2963"/>
              <a:gd name="T42" fmla="*/ 2361 w 2964"/>
              <a:gd name="T43" fmla="*/ 2222 h 2963"/>
              <a:gd name="T44" fmla="*/ 1088 w 2964"/>
              <a:gd name="T45" fmla="*/ 2453 h 2963"/>
              <a:gd name="T46" fmla="*/ 1413 w 2964"/>
              <a:gd name="T47" fmla="*/ 2870 h 2963"/>
              <a:gd name="T48" fmla="*/ 1621 w 2964"/>
              <a:gd name="T49" fmla="*/ 2870 h 2963"/>
              <a:gd name="T50" fmla="*/ 2049 w 2964"/>
              <a:gd name="T51" fmla="*/ 2870 h 2963"/>
              <a:gd name="T52" fmla="*/ 2257 w 2964"/>
              <a:gd name="T53" fmla="*/ 2870 h 2963"/>
              <a:gd name="T54" fmla="*/ 2569 w 2964"/>
              <a:gd name="T55" fmla="*/ 2847 h 2963"/>
              <a:gd name="T56" fmla="*/ 2916 w 2964"/>
              <a:gd name="T57" fmla="*/ 2905 h 2963"/>
              <a:gd name="T58" fmla="*/ 1308 w 2964"/>
              <a:gd name="T59" fmla="*/ 2291 h 2963"/>
              <a:gd name="T60" fmla="*/ 1285 w 2964"/>
              <a:gd name="T61" fmla="*/ 2870 h 2963"/>
              <a:gd name="T62" fmla="*/ 1447 w 2964"/>
              <a:gd name="T63" fmla="*/ 2731 h 2963"/>
              <a:gd name="T64" fmla="*/ 1493 w 2964"/>
              <a:gd name="T65" fmla="*/ 2870 h 2963"/>
              <a:gd name="T66" fmla="*/ 1621 w 2964"/>
              <a:gd name="T67" fmla="*/ 2731 h 2963"/>
              <a:gd name="T68" fmla="*/ 1794 w 2964"/>
              <a:gd name="T69" fmla="*/ 2731 h 2963"/>
              <a:gd name="T70" fmla="*/ 1910 w 2964"/>
              <a:gd name="T71" fmla="*/ 2870 h 2963"/>
              <a:gd name="T72" fmla="*/ 1980 w 2964"/>
              <a:gd name="T73" fmla="*/ 2731 h 2963"/>
              <a:gd name="T74" fmla="*/ 2188 w 2964"/>
              <a:gd name="T75" fmla="*/ 2291 h 2963"/>
              <a:gd name="T76" fmla="*/ 2119 w 2964"/>
              <a:gd name="T77" fmla="*/ 2870 h 2963"/>
              <a:gd name="T78" fmla="*/ 2534 w 2964"/>
              <a:gd name="T79" fmla="*/ 2580 h 2963"/>
              <a:gd name="T80" fmla="*/ 2731 w 2964"/>
              <a:gd name="T81" fmla="*/ 2569 h 2963"/>
              <a:gd name="T82" fmla="*/ 2731 w 2964"/>
              <a:gd name="T83" fmla="*/ 2823 h 2963"/>
              <a:gd name="T84" fmla="*/ 2523 w 2964"/>
              <a:gd name="T85" fmla="*/ 857 h 2963"/>
              <a:gd name="T86" fmla="*/ 2743 w 2964"/>
              <a:gd name="T87" fmla="*/ 833 h 2963"/>
              <a:gd name="T88" fmla="*/ 2223 w 2964"/>
              <a:gd name="T89" fmla="*/ 127 h 2963"/>
              <a:gd name="T90" fmla="*/ 2824 w 2964"/>
              <a:gd name="T91" fmla="*/ 532 h 2963"/>
              <a:gd name="T92" fmla="*/ 2534 w 2964"/>
              <a:gd name="T93" fmla="*/ 532 h 2963"/>
              <a:gd name="T94" fmla="*/ 2095 w 2964"/>
              <a:gd name="T95" fmla="*/ 532 h 2963"/>
              <a:gd name="T96" fmla="*/ 1806 w 2964"/>
              <a:gd name="T97" fmla="*/ 532 h 2963"/>
              <a:gd name="T98" fmla="*/ 1725 w 2964"/>
              <a:gd name="T99" fmla="*/ 625 h 2963"/>
              <a:gd name="T100" fmla="*/ 2430 w 2964"/>
              <a:gd name="T101" fmla="*/ 1482 h 2963"/>
              <a:gd name="T102" fmla="*/ 2963 w 2964"/>
              <a:gd name="T103" fmla="*/ 1134 h 2963"/>
              <a:gd name="T104" fmla="*/ 2963 w 2964"/>
              <a:gd name="T105" fmla="*/ 532 h 2963"/>
              <a:gd name="T106" fmla="*/ 2245 w 2964"/>
              <a:gd name="T107" fmla="*/ 555 h 2963"/>
              <a:gd name="T108" fmla="*/ 1956 w 2964"/>
              <a:gd name="T109" fmla="*/ 544 h 2963"/>
              <a:gd name="T110" fmla="*/ 2396 w 2964"/>
              <a:gd name="T111" fmla="*/ 937 h 2963"/>
              <a:gd name="T112" fmla="*/ 2026 w 2964"/>
              <a:gd name="T113" fmla="*/ 671 h 2963"/>
              <a:gd name="T114" fmla="*/ 2384 w 2964"/>
              <a:gd name="T115" fmla="*/ 636 h 2963"/>
              <a:gd name="T116" fmla="*/ 2384 w 2964"/>
              <a:gd name="T117" fmla="*/ 544 h 2963"/>
              <a:gd name="T118" fmla="*/ 2477 w 2964"/>
              <a:gd name="T119" fmla="*/ 1076 h 2963"/>
              <a:gd name="T120" fmla="*/ 2743 w 2964"/>
              <a:gd name="T121" fmla="*/ 671 h 2963"/>
              <a:gd name="T122" fmla="*/ 2673 w 2964"/>
              <a:gd name="T123" fmla="*/ 555 h 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2963">
                <a:moveTo>
                  <a:pt x="1297" y="1840"/>
                </a:moveTo>
                <a:cubicBezTo>
                  <a:pt x="1239" y="1840"/>
                  <a:pt x="1239" y="1840"/>
                  <a:pt x="1239" y="1840"/>
                </a:cubicBezTo>
                <a:cubicBezTo>
                  <a:pt x="1239" y="1065"/>
                  <a:pt x="1239" y="1065"/>
                  <a:pt x="1239" y="1065"/>
                </a:cubicBezTo>
                <a:cubicBezTo>
                  <a:pt x="996" y="1227"/>
                  <a:pt x="996" y="1227"/>
                  <a:pt x="996" y="1227"/>
                </a:cubicBezTo>
                <a:cubicBezTo>
                  <a:pt x="996" y="1065"/>
                  <a:pt x="996" y="1065"/>
                  <a:pt x="996" y="1065"/>
                </a:cubicBezTo>
                <a:cubicBezTo>
                  <a:pt x="752" y="1227"/>
                  <a:pt x="752" y="1227"/>
                  <a:pt x="752" y="1227"/>
                </a:cubicBezTo>
                <a:cubicBezTo>
                  <a:pt x="752" y="1065"/>
                  <a:pt x="752" y="1065"/>
                  <a:pt x="752" y="1065"/>
                </a:cubicBezTo>
                <a:cubicBezTo>
                  <a:pt x="579" y="1181"/>
                  <a:pt x="579" y="1181"/>
                  <a:pt x="579" y="1181"/>
                </a:cubicBezTo>
                <a:cubicBezTo>
                  <a:pt x="706" y="798"/>
                  <a:pt x="1065" y="532"/>
                  <a:pt x="1482" y="532"/>
                </a:cubicBezTo>
                <a:cubicBezTo>
                  <a:pt x="1517" y="532"/>
                  <a:pt x="1540" y="532"/>
                  <a:pt x="1574" y="532"/>
                </a:cubicBezTo>
                <a:cubicBezTo>
                  <a:pt x="1574" y="440"/>
                  <a:pt x="1574" y="440"/>
                  <a:pt x="1574" y="440"/>
                </a:cubicBezTo>
                <a:cubicBezTo>
                  <a:pt x="1540" y="440"/>
                  <a:pt x="1517" y="440"/>
                  <a:pt x="1482" y="440"/>
                </a:cubicBezTo>
                <a:cubicBezTo>
                  <a:pt x="996" y="440"/>
                  <a:pt x="579" y="775"/>
                  <a:pt x="475" y="1227"/>
                </a:cubicBezTo>
                <a:cubicBezTo>
                  <a:pt x="347" y="1227"/>
                  <a:pt x="347" y="1227"/>
                  <a:pt x="347" y="1227"/>
                </a:cubicBezTo>
                <a:cubicBezTo>
                  <a:pt x="324" y="822"/>
                  <a:pt x="324" y="822"/>
                  <a:pt x="324" y="822"/>
                </a:cubicBezTo>
                <a:cubicBezTo>
                  <a:pt x="209" y="822"/>
                  <a:pt x="209" y="822"/>
                  <a:pt x="209" y="822"/>
                </a:cubicBezTo>
                <a:cubicBezTo>
                  <a:pt x="185" y="1227"/>
                  <a:pt x="185" y="1227"/>
                  <a:pt x="185" y="1227"/>
                </a:cubicBezTo>
                <a:cubicBezTo>
                  <a:pt x="58" y="1227"/>
                  <a:pt x="58" y="1227"/>
                  <a:pt x="58" y="1227"/>
                </a:cubicBezTo>
                <a:cubicBezTo>
                  <a:pt x="58" y="1840"/>
                  <a:pt x="58" y="1840"/>
                  <a:pt x="58" y="1840"/>
                </a:cubicBezTo>
                <a:cubicBezTo>
                  <a:pt x="0" y="1840"/>
                  <a:pt x="0" y="1840"/>
                  <a:pt x="0" y="1840"/>
                </a:cubicBezTo>
                <a:cubicBezTo>
                  <a:pt x="0" y="1898"/>
                  <a:pt x="0" y="1898"/>
                  <a:pt x="0" y="1898"/>
                </a:cubicBezTo>
                <a:cubicBezTo>
                  <a:pt x="1297" y="1898"/>
                  <a:pt x="1297" y="1898"/>
                  <a:pt x="1297" y="1898"/>
                </a:cubicBezTo>
                <a:lnTo>
                  <a:pt x="1297" y="1840"/>
                </a:lnTo>
                <a:close/>
                <a:moveTo>
                  <a:pt x="313" y="1597"/>
                </a:moveTo>
                <a:cubicBezTo>
                  <a:pt x="174" y="1597"/>
                  <a:pt x="174" y="1597"/>
                  <a:pt x="174" y="1597"/>
                </a:cubicBezTo>
                <a:cubicBezTo>
                  <a:pt x="174" y="1516"/>
                  <a:pt x="174" y="1516"/>
                  <a:pt x="174" y="1516"/>
                </a:cubicBezTo>
                <a:cubicBezTo>
                  <a:pt x="313" y="1516"/>
                  <a:pt x="313" y="1516"/>
                  <a:pt x="313" y="1516"/>
                </a:cubicBezTo>
                <a:lnTo>
                  <a:pt x="313" y="1597"/>
                </a:lnTo>
                <a:close/>
                <a:moveTo>
                  <a:pt x="313" y="1447"/>
                </a:moveTo>
                <a:cubicBezTo>
                  <a:pt x="174" y="1447"/>
                  <a:pt x="174" y="1447"/>
                  <a:pt x="174" y="1447"/>
                </a:cubicBezTo>
                <a:cubicBezTo>
                  <a:pt x="174" y="1366"/>
                  <a:pt x="174" y="1366"/>
                  <a:pt x="174" y="1366"/>
                </a:cubicBezTo>
                <a:cubicBezTo>
                  <a:pt x="313" y="1366"/>
                  <a:pt x="313" y="1366"/>
                  <a:pt x="313" y="1366"/>
                </a:cubicBezTo>
                <a:lnTo>
                  <a:pt x="313" y="1447"/>
                </a:lnTo>
                <a:close/>
                <a:moveTo>
                  <a:pt x="521" y="1597"/>
                </a:moveTo>
                <a:cubicBezTo>
                  <a:pt x="370" y="1597"/>
                  <a:pt x="370" y="1597"/>
                  <a:pt x="370" y="1597"/>
                </a:cubicBezTo>
                <a:cubicBezTo>
                  <a:pt x="370" y="1516"/>
                  <a:pt x="370" y="1516"/>
                  <a:pt x="370" y="1516"/>
                </a:cubicBezTo>
                <a:cubicBezTo>
                  <a:pt x="521" y="1516"/>
                  <a:pt x="521" y="1516"/>
                  <a:pt x="521" y="1516"/>
                </a:cubicBezTo>
                <a:lnTo>
                  <a:pt x="521" y="1597"/>
                </a:lnTo>
                <a:close/>
                <a:moveTo>
                  <a:pt x="521" y="1447"/>
                </a:moveTo>
                <a:cubicBezTo>
                  <a:pt x="370" y="1447"/>
                  <a:pt x="370" y="1447"/>
                  <a:pt x="370" y="1447"/>
                </a:cubicBezTo>
                <a:cubicBezTo>
                  <a:pt x="370" y="1366"/>
                  <a:pt x="370" y="1366"/>
                  <a:pt x="370" y="1366"/>
                </a:cubicBezTo>
                <a:cubicBezTo>
                  <a:pt x="521" y="1366"/>
                  <a:pt x="521" y="1366"/>
                  <a:pt x="521" y="1366"/>
                </a:cubicBezTo>
                <a:lnTo>
                  <a:pt x="521" y="1447"/>
                </a:lnTo>
                <a:close/>
                <a:moveTo>
                  <a:pt x="718" y="1597"/>
                </a:moveTo>
                <a:cubicBezTo>
                  <a:pt x="579" y="1597"/>
                  <a:pt x="579" y="1597"/>
                  <a:pt x="579" y="1597"/>
                </a:cubicBezTo>
                <a:cubicBezTo>
                  <a:pt x="579" y="1516"/>
                  <a:pt x="579" y="1516"/>
                  <a:pt x="579" y="1516"/>
                </a:cubicBezTo>
                <a:cubicBezTo>
                  <a:pt x="718" y="1516"/>
                  <a:pt x="718" y="1516"/>
                  <a:pt x="718" y="1516"/>
                </a:cubicBezTo>
                <a:lnTo>
                  <a:pt x="718" y="1597"/>
                </a:lnTo>
                <a:close/>
                <a:moveTo>
                  <a:pt x="718" y="1447"/>
                </a:moveTo>
                <a:cubicBezTo>
                  <a:pt x="579" y="1447"/>
                  <a:pt x="579" y="1447"/>
                  <a:pt x="579" y="1447"/>
                </a:cubicBezTo>
                <a:cubicBezTo>
                  <a:pt x="579" y="1366"/>
                  <a:pt x="579" y="1366"/>
                  <a:pt x="579" y="1366"/>
                </a:cubicBezTo>
                <a:cubicBezTo>
                  <a:pt x="718" y="1366"/>
                  <a:pt x="718" y="1366"/>
                  <a:pt x="718" y="1366"/>
                </a:cubicBezTo>
                <a:lnTo>
                  <a:pt x="718" y="1447"/>
                </a:lnTo>
                <a:close/>
                <a:moveTo>
                  <a:pt x="926" y="1597"/>
                </a:moveTo>
                <a:cubicBezTo>
                  <a:pt x="776" y="1597"/>
                  <a:pt x="776" y="1597"/>
                  <a:pt x="776" y="1597"/>
                </a:cubicBezTo>
                <a:cubicBezTo>
                  <a:pt x="776" y="1516"/>
                  <a:pt x="776" y="1516"/>
                  <a:pt x="776" y="1516"/>
                </a:cubicBezTo>
                <a:cubicBezTo>
                  <a:pt x="926" y="1516"/>
                  <a:pt x="926" y="1516"/>
                  <a:pt x="926" y="1516"/>
                </a:cubicBezTo>
                <a:lnTo>
                  <a:pt x="926" y="1597"/>
                </a:lnTo>
                <a:close/>
                <a:moveTo>
                  <a:pt x="926" y="1447"/>
                </a:moveTo>
                <a:cubicBezTo>
                  <a:pt x="776" y="1447"/>
                  <a:pt x="776" y="1447"/>
                  <a:pt x="776" y="1447"/>
                </a:cubicBezTo>
                <a:cubicBezTo>
                  <a:pt x="776" y="1366"/>
                  <a:pt x="776" y="1366"/>
                  <a:pt x="776" y="1366"/>
                </a:cubicBezTo>
                <a:cubicBezTo>
                  <a:pt x="926" y="1366"/>
                  <a:pt x="926" y="1366"/>
                  <a:pt x="926" y="1366"/>
                </a:cubicBezTo>
                <a:lnTo>
                  <a:pt x="926" y="1447"/>
                </a:lnTo>
                <a:close/>
                <a:moveTo>
                  <a:pt x="1123" y="1597"/>
                </a:moveTo>
                <a:cubicBezTo>
                  <a:pt x="984" y="1597"/>
                  <a:pt x="984" y="1597"/>
                  <a:pt x="984" y="1597"/>
                </a:cubicBezTo>
                <a:cubicBezTo>
                  <a:pt x="984" y="1516"/>
                  <a:pt x="984" y="1516"/>
                  <a:pt x="984" y="1516"/>
                </a:cubicBezTo>
                <a:cubicBezTo>
                  <a:pt x="1123" y="1516"/>
                  <a:pt x="1123" y="1516"/>
                  <a:pt x="1123" y="1516"/>
                </a:cubicBezTo>
                <a:lnTo>
                  <a:pt x="1123" y="1597"/>
                </a:lnTo>
                <a:close/>
                <a:moveTo>
                  <a:pt x="1123" y="1447"/>
                </a:moveTo>
                <a:cubicBezTo>
                  <a:pt x="984" y="1447"/>
                  <a:pt x="984" y="1447"/>
                  <a:pt x="984" y="1447"/>
                </a:cubicBezTo>
                <a:cubicBezTo>
                  <a:pt x="984" y="1366"/>
                  <a:pt x="984" y="1366"/>
                  <a:pt x="984" y="1366"/>
                </a:cubicBezTo>
                <a:cubicBezTo>
                  <a:pt x="1123" y="1366"/>
                  <a:pt x="1123" y="1366"/>
                  <a:pt x="1123" y="1366"/>
                </a:cubicBezTo>
                <a:lnTo>
                  <a:pt x="1123" y="1447"/>
                </a:lnTo>
                <a:close/>
                <a:moveTo>
                  <a:pt x="2511" y="139"/>
                </a:moveTo>
                <a:lnTo>
                  <a:pt x="2523" y="127"/>
                </a:lnTo>
                <a:cubicBezTo>
                  <a:pt x="2523" y="57"/>
                  <a:pt x="2430" y="0"/>
                  <a:pt x="2314" y="0"/>
                </a:cubicBezTo>
                <a:cubicBezTo>
                  <a:pt x="2200" y="0"/>
                  <a:pt x="2119" y="57"/>
                  <a:pt x="2119" y="127"/>
                </a:cubicBezTo>
                <a:lnTo>
                  <a:pt x="2119" y="139"/>
                </a:lnTo>
                <a:cubicBezTo>
                  <a:pt x="1667" y="139"/>
                  <a:pt x="1667" y="139"/>
                  <a:pt x="1667" y="139"/>
                </a:cubicBezTo>
                <a:cubicBezTo>
                  <a:pt x="1667" y="185"/>
                  <a:pt x="1667" y="185"/>
                  <a:pt x="1667" y="185"/>
                </a:cubicBezTo>
                <a:cubicBezTo>
                  <a:pt x="1725" y="185"/>
                  <a:pt x="1725" y="185"/>
                  <a:pt x="1725" y="185"/>
                </a:cubicBezTo>
                <a:cubicBezTo>
                  <a:pt x="1725" y="359"/>
                  <a:pt x="1725" y="359"/>
                  <a:pt x="1725" y="359"/>
                </a:cubicBezTo>
                <a:cubicBezTo>
                  <a:pt x="1783" y="277"/>
                  <a:pt x="1783" y="277"/>
                  <a:pt x="1783" y="277"/>
                </a:cubicBezTo>
                <a:cubicBezTo>
                  <a:pt x="1783" y="266"/>
                  <a:pt x="1794" y="266"/>
                  <a:pt x="1794" y="266"/>
                </a:cubicBezTo>
                <a:cubicBezTo>
                  <a:pt x="2835" y="266"/>
                  <a:pt x="2835" y="266"/>
                  <a:pt x="2835" y="266"/>
                </a:cubicBezTo>
                <a:cubicBezTo>
                  <a:pt x="2835" y="266"/>
                  <a:pt x="2847" y="266"/>
                  <a:pt x="2847" y="277"/>
                </a:cubicBezTo>
                <a:cubicBezTo>
                  <a:pt x="2905" y="359"/>
                  <a:pt x="2905" y="359"/>
                  <a:pt x="2905" y="359"/>
                </a:cubicBezTo>
                <a:cubicBezTo>
                  <a:pt x="2905" y="185"/>
                  <a:pt x="2905" y="185"/>
                  <a:pt x="2905" y="185"/>
                </a:cubicBezTo>
                <a:cubicBezTo>
                  <a:pt x="2963" y="185"/>
                  <a:pt x="2963" y="185"/>
                  <a:pt x="2963" y="185"/>
                </a:cubicBezTo>
                <a:cubicBezTo>
                  <a:pt x="2963" y="139"/>
                  <a:pt x="2963" y="139"/>
                  <a:pt x="2963" y="139"/>
                </a:cubicBezTo>
                <a:lnTo>
                  <a:pt x="2511" y="139"/>
                </a:lnTo>
                <a:close/>
                <a:moveTo>
                  <a:pt x="2314" y="208"/>
                </a:moveTo>
                <a:cubicBezTo>
                  <a:pt x="2223" y="208"/>
                  <a:pt x="2153" y="162"/>
                  <a:pt x="2153" y="127"/>
                </a:cubicBezTo>
                <a:cubicBezTo>
                  <a:pt x="2153" y="81"/>
                  <a:pt x="2223" y="46"/>
                  <a:pt x="2314" y="46"/>
                </a:cubicBezTo>
                <a:cubicBezTo>
                  <a:pt x="2407" y="46"/>
                  <a:pt x="2477" y="81"/>
                  <a:pt x="2477" y="127"/>
                </a:cubicBezTo>
                <a:cubicBezTo>
                  <a:pt x="2477" y="162"/>
                  <a:pt x="2407" y="208"/>
                  <a:pt x="2314" y="208"/>
                </a:cubicBezTo>
                <a:close/>
                <a:moveTo>
                  <a:pt x="533" y="683"/>
                </a:moveTo>
                <a:cubicBezTo>
                  <a:pt x="533" y="636"/>
                  <a:pt x="486" y="602"/>
                  <a:pt x="452" y="602"/>
                </a:cubicBezTo>
                <a:cubicBezTo>
                  <a:pt x="405" y="602"/>
                  <a:pt x="370" y="625"/>
                  <a:pt x="370" y="659"/>
                </a:cubicBezTo>
                <a:cubicBezTo>
                  <a:pt x="359" y="659"/>
                  <a:pt x="347" y="659"/>
                  <a:pt x="347" y="659"/>
                </a:cubicBezTo>
                <a:cubicBezTo>
                  <a:pt x="289" y="659"/>
                  <a:pt x="243" y="706"/>
                  <a:pt x="243" y="764"/>
                </a:cubicBezTo>
                <a:cubicBezTo>
                  <a:pt x="452" y="764"/>
                  <a:pt x="452" y="764"/>
                  <a:pt x="452" y="764"/>
                </a:cubicBezTo>
                <a:cubicBezTo>
                  <a:pt x="486" y="764"/>
                  <a:pt x="533" y="729"/>
                  <a:pt x="533" y="683"/>
                </a:cubicBezTo>
                <a:close/>
                <a:moveTo>
                  <a:pt x="2916" y="2627"/>
                </a:moveTo>
                <a:cubicBezTo>
                  <a:pt x="2801" y="2592"/>
                  <a:pt x="2801" y="2592"/>
                  <a:pt x="2801" y="2592"/>
                </a:cubicBezTo>
                <a:cubicBezTo>
                  <a:pt x="2696" y="2407"/>
                  <a:pt x="2696" y="2407"/>
                  <a:pt x="2696" y="2407"/>
                </a:cubicBezTo>
                <a:cubicBezTo>
                  <a:pt x="2662" y="2337"/>
                  <a:pt x="2604" y="2291"/>
                  <a:pt x="2430" y="2291"/>
                </a:cubicBezTo>
                <a:cubicBezTo>
                  <a:pt x="2430" y="2731"/>
                  <a:pt x="2430" y="2731"/>
                  <a:pt x="2430" y="2731"/>
                </a:cubicBezTo>
                <a:cubicBezTo>
                  <a:pt x="2361" y="2731"/>
                  <a:pt x="2361" y="2731"/>
                  <a:pt x="2361" y="2731"/>
                </a:cubicBezTo>
                <a:cubicBezTo>
                  <a:pt x="2361" y="2222"/>
                  <a:pt x="2361" y="2222"/>
                  <a:pt x="2361" y="2222"/>
                </a:cubicBezTo>
                <a:cubicBezTo>
                  <a:pt x="1088" y="2222"/>
                  <a:pt x="1088" y="2222"/>
                  <a:pt x="1088" y="2222"/>
                </a:cubicBezTo>
                <a:cubicBezTo>
                  <a:pt x="1088" y="2349"/>
                  <a:pt x="1088" y="2349"/>
                  <a:pt x="1088" y="2349"/>
                </a:cubicBezTo>
                <a:cubicBezTo>
                  <a:pt x="926" y="2268"/>
                  <a:pt x="776" y="2141"/>
                  <a:pt x="683" y="1991"/>
                </a:cubicBezTo>
                <a:cubicBezTo>
                  <a:pt x="579" y="1991"/>
                  <a:pt x="579" y="1991"/>
                  <a:pt x="579" y="1991"/>
                </a:cubicBezTo>
                <a:cubicBezTo>
                  <a:pt x="695" y="2199"/>
                  <a:pt x="868" y="2360"/>
                  <a:pt x="1088" y="2453"/>
                </a:cubicBezTo>
                <a:cubicBezTo>
                  <a:pt x="1088" y="2847"/>
                  <a:pt x="1088" y="2847"/>
                  <a:pt x="1088" y="2847"/>
                </a:cubicBezTo>
                <a:cubicBezTo>
                  <a:pt x="1250" y="2847"/>
                  <a:pt x="1250" y="2847"/>
                  <a:pt x="1250" y="2847"/>
                </a:cubicBezTo>
                <a:cubicBezTo>
                  <a:pt x="1239" y="2858"/>
                  <a:pt x="1239" y="2858"/>
                  <a:pt x="1239" y="2870"/>
                </a:cubicBezTo>
                <a:cubicBezTo>
                  <a:pt x="1239" y="2928"/>
                  <a:pt x="1274" y="2962"/>
                  <a:pt x="1331" y="2962"/>
                </a:cubicBezTo>
                <a:cubicBezTo>
                  <a:pt x="1378" y="2962"/>
                  <a:pt x="1413" y="2928"/>
                  <a:pt x="1413" y="2870"/>
                </a:cubicBezTo>
                <a:cubicBezTo>
                  <a:pt x="1413" y="2858"/>
                  <a:pt x="1413" y="2858"/>
                  <a:pt x="1413" y="2847"/>
                </a:cubicBezTo>
                <a:cubicBezTo>
                  <a:pt x="1447" y="2847"/>
                  <a:pt x="1447" y="2847"/>
                  <a:pt x="1447" y="2847"/>
                </a:cubicBezTo>
                <a:cubicBezTo>
                  <a:pt x="1447" y="2858"/>
                  <a:pt x="1447" y="2858"/>
                  <a:pt x="1447" y="2870"/>
                </a:cubicBezTo>
                <a:cubicBezTo>
                  <a:pt x="1447" y="2928"/>
                  <a:pt x="1482" y="2962"/>
                  <a:pt x="1540" y="2962"/>
                </a:cubicBezTo>
                <a:cubicBezTo>
                  <a:pt x="1586" y="2962"/>
                  <a:pt x="1621" y="2928"/>
                  <a:pt x="1621" y="2870"/>
                </a:cubicBezTo>
                <a:cubicBezTo>
                  <a:pt x="1621" y="2858"/>
                  <a:pt x="1621" y="2858"/>
                  <a:pt x="1621" y="2847"/>
                </a:cubicBezTo>
                <a:cubicBezTo>
                  <a:pt x="1876" y="2847"/>
                  <a:pt x="1876" y="2847"/>
                  <a:pt x="1876" y="2847"/>
                </a:cubicBezTo>
                <a:cubicBezTo>
                  <a:pt x="1876" y="2858"/>
                  <a:pt x="1876" y="2858"/>
                  <a:pt x="1876" y="2870"/>
                </a:cubicBezTo>
                <a:cubicBezTo>
                  <a:pt x="1876" y="2928"/>
                  <a:pt x="1910" y="2962"/>
                  <a:pt x="1968" y="2962"/>
                </a:cubicBezTo>
                <a:cubicBezTo>
                  <a:pt x="2015" y="2962"/>
                  <a:pt x="2049" y="2928"/>
                  <a:pt x="2049" y="2870"/>
                </a:cubicBezTo>
                <a:cubicBezTo>
                  <a:pt x="2049" y="2858"/>
                  <a:pt x="2049" y="2858"/>
                  <a:pt x="2049" y="2847"/>
                </a:cubicBezTo>
                <a:cubicBezTo>
                  <a:pt x="2084" y="2847"/>
                  <a:pt x="2084" y="2847"/>
                  <a:pt x="2084" y="2847"/>
                </a:cubicBezTo>
                <a:cubicBezTo>
                  <a:pt x="2084" y="2858"/>
                  <a:pt x="2084" y="2858"/>
                  <a:pt x="2084" y="2870"/>
                </a:cubicBezTo>
                <a:cubicBezTo>
                  <a:pt x="2084" y="2928"/>
                  <a:pt x="2119" y="2962"/>
                  <a:pt x="2165" y="2962"/>
                </a:cubicBezTo>
                <a:cubicBezTo>
                  <a:pt x="2223" y="2962"/>
                  <a:pt x="2257" y="2928"/>
                  <a:pt x="2257" y="2870"/>
                </a:cubicBezTo>
                <a:cubicBezTo>
                  <a:pt x="2257" y="2858"/>
                  <a:pt x="2257" y="2858"/>
                  <a:pt x="2257" y="2847"/>
                </a:cubicBezTo>
                <a:cubicBezTo>
                  <a:pt x="2326" y="2847"/>
                  <a:pt x="2326" y="2847"/>
                  <a:pt x="2326" y="2847"/>
                </a:cubicBezTo>
                <a:cubicBezTo>
                  <a:pt x="2326" y="2870"/>
                  <a:pt x="2349" y="2893"/>
                  <a:pt x="2372" y="2893"/>
                </a:cubicBezTo>
                <a:cubicBezTo>
                  <a:pt x="2523" y="2893"/>
                  <a:pt x="2523" y="2893"/>
                  <a:pt x="2523" y="2893"/>
                </a:cubicBezTo>
                <a:cubicBezTo>
                  <a:pt x="2557" y="2893"/>
                  <a:pt x="2569" y="2870"/>
                  <a:pt x="2569" y="2847"/>
                </a:cubicBezTo>
                <a:cubicBezTo>
                  <a:pt x="2650" y="2847"/>
                  <a:pt x="2650" y="2847"/>
                  <a:pt x="2650" y="2847"/>
                </a:cubicBezTo>
                <a:cubicBezTo>
                  <a:pt x="2650" y="2858"/>
                  <a:pt x="2650" y="2858"/>
                  <a:pt x="2650" y="2870"/>
                </a:cubicBezTo>
                <a:cubicBezTo>
                  <a:pt x="2650" y="2928"/>
                  <a:pt x="2685" y="2962"/>
                  <a:pt x="2731" y="2962"/>
                </a:cubicBezTo>
                <a:cubicBezTo>
                  <a:pt x="2766" y="2962"/>
                  <a:pt x="2801" y="2939"/>
                  <a:pt x="2812" y="2905"/>
                </a:cubicBezTo>
                <a:cubicBezTo>
                  <a:pt x="2916" y="2905"/>
                  <a:pt x="2916" y="2905"/>
                  <a:pt x="2916" y="2905"/>
                </a:cubicBezTo>
                <a:cubicBezTo>
                  <a:pt x="2940" y="2905"/>
                  <a:pt x="2963" y="2881"/>
                  <a:pt x="2963" y="2858"/>
                </a:cubicBezTo>
                <a:cubicBezTo>
                  <a:pt x="2963" y="2685"/>
                  <a:pt x="2963" y="2685"/>
                  <a:pt x="2963" y="2685"/>
                </a:cubicBezTo>
                <a:cubicBezTo>
                  <a:pt x="2963" y="2662"/>
                  <a:pt x="2951" y="2638"/>
                  <a:pt x="2916" y="2627"/>
                </a:cubicBezTo>
                <a:close/>
                <a:moveTo>
                  <a:pt x="1274" y="2291"/>
                </a:moveTo>
                <a:cubicBezTo>
                  <a:pt x="1308" y="2291"/>
                  <a:pt x="1308" y="2291"/>
                  <a:pt x="1308" y="2291"/>
                </a:cubicBezTo>
                <a:cubicBezTo>
                  <a:pt x="1308" y="2731"/>
                  <a:pt x="1308" y="2731"/>
                  <a:pt x="1308" y="2731"/>
                </a:cubicBezTo>
                <a:cubicBezTo>
                  <a:pt x="1274" y="2731"/>
                  <a:pt x="1274" y="2731"/>
                  <a:pt x="1274" y="2731"/>
                </a:cubicBezTo>
                <a:lnTo>
                  <a:pt x="1274" y="2291"/>
                </a:lnTo>
                <a:close/>
                <a:moveTo>
                  <a:pt x="1331" y="2916"/>
                </a:moveTo>
                <a:cubicBezTo>
                  <a:pt x="1297" y="2916"/>
                  <a:pt x="1285" y="2905"/>
                  <a:pt x="1285" y="2870"/>
                </a:cubicBezTo>
                <a:cubicBezTo>
                  <a:pt x="1285" y="2847"/>
                  <a:pt x="1297" y="2823"/>
                  <a:pt x="1331" y="2823"/>
                </a:cubicBezTo>
                <a:cubicBezTo>
                  <a:pt x="1354" y="2823"/>
                  <a:pt x="1378" y="2847"/>
                  <a:pt x="1378" y="2870"/>
                </a:cubicBezTo>
                <a:cubicBezTo>
                  <a:pt x="1378" y="2905"/>
                  <a:pt x="1354" y="2916"/>
                  <a:pt x="1331" y="2916"/>
                </a:cubicBezTo>
                <a:close/>
                <a:moveTo>
                  <a:pt x="1482" y="2731"/>
                </a:moveTo>
                <a:cubicBezTo>
                  <a:pt x="1447" y="2731"/>
                  <a:pt x="1447" y="2731"/>
                  <a:pt x="1447" y="2731"/>
                </a:cubicBezTo>
                <a:cubicBezTo>
                  <a:pt x="1447" y="2291"/>
                  <a:pt x="1447" y="2291"/>
                  <a:pt x="1447" y="2291"/>
                </a:cubicBezTo>
                <a:cubicBezTo>
                  <a:pt x="1482" y="2291"/>
                  <a:pt x="1482" y="2291"/>
                  <a:pt x="1482" y="2291"/>
                </a:cubicBezTo>
                <a:lnTo>
                  <a:pt x="1482" y="2731"/>
                </a:lnTo>
                <a:close/>
                <a:moveTo>
                  <a:pt x="1540" y="2916"/>
                </a:moveTo>
                <a:cubicBezTo>
                  <a:pt x="1505" y="2916"/>
                  <a:pt x="1493" y="2905"/>
                  <a:pt x="1493" y="2870"/>
                </a:cubicBezTo>
                <a:cubicBezTo>
                  <a:pt x="1493" y="2847"/>
                  <a:pt x="1505" y="2823"/>
                  <a:pt x="1540" y="2823"/>
                </a:cubicBezTo>
                <a:cubicBezTo>
                  <a:pt x="1563" y="2823"/>
                  <a:pt x="1586" y="2847"/>
                  <a:pt x="1586" y="2870"/>
                </a:cubicBezTo>
                <a:cubicBezTo>
                  <a:pt x="1586" y="2905"/>
                  <a:pt x="1563" y="2916"/>
                  <a:pt x="1540" y="2916"/>
                </a:cubicBezTo>
                <a:close/>
                <a:moveTo>
                  <a:pt x="1656" y="2731"/>
                </a:moveTo>
                <a:cubicBezTo>
                  <a:pt x="1621" y="2731"/>
                  <a:pt x="1621" y="2731"/>
                  <a:pt x="1621" y="2731"/>
                </a:cubicBezTo>
                <a:cubicBezTo>
                  <a:pt x="1621" y="2291"/>
                  <a:pt x="1621" y="2291"/>
                  <a:pt x="1621" y="2291"/>
                </a:cubicBezTo>
                <a:cubicBezTo>
                  <a:pt x="1656" y="2291"/>
                  <a:pt x="1656" y="2291"/>
                  <a:pt x="1656" y="2291"/>
                </a:cubicBezTo>
                <a:lnTo>
                  <a:pt x="1656" y="2731"/>
                </a:lnTo>
                <a:close/>
                <a:moveTo>
                  <a:pt x="1829" y="2731"/>
                </a:moveTo>
                <a:cubicBezTo>
                  <a:pt x="1794" y="2731"/>
                  <a:pt x="1794" y="2731"/>
                  <a:pt x="1794" y="2731"/>
                </a:cubicBezTo>
                <a:cubicBezTo>
                  <a:pt x="1794" y="2291"/>
                  <a:pt x="1794" y="2291"/>
                  <a:pt x="1794" y="2291"/>
                </a:cubicBezTo>
                <a:cubicBezTo>
                  <a:pt x="1829" y="2291"/>
                  <a:pt x="1829" y="2291"/>
                  <a:pt x="1829" y="2291"/>
                </a:cubicBezTo>
                <a:lnTo>
                  <a:pt x="1829" y="2731"/>
                </a:lnTo>
                <a:close/>
                <a:moveTo>
                  <a:pt x="1968" y="2916"/>
                </a:moveTo>
                <a:cubicBezTo>
                  <a:pt x="1933" y="2916"/>
                  <a:pt x="1910" y="2905"/>
                  <a:pt x="1910" y="2870"/>
                </a:cubicBezTo>
                <a:cubicBezTo>
                  <a:pt x="1910" y="2847"/>
                  <a:pt x="1933" y="2823"/>
                  <a:pt x="1968" y="2823"/>
                </a:cubicBezTo>
                <a:cubicBezTo>
                  <a:pt x="1991" y="2823"/>
                  <a:pt x="2015" y="2847"/>
                  <a:pt x="2015" y="2870"/>
                </a:cubicBezTo>
                <a:cubicBezTo>
                  <a:pt x="2015" y="2905"/>
                  <a:pt x="1991" y="2916"/>
                  <a:pt x="1968" y="2916"/>
                </a:cubicBezTo>
                <a:close/>
                <a:moveTo>
                  <a:pt x="2015" y="2731"/>
                </a:moveTo>
                <a:cubicBezTo>
                  <a:pt x="1980" y="2731"/>
                  <a:pt x="1980" y="2731"/>
                  <a:pt x="1980" y="2731"/>
                </a:cubicBezTo>
                <a:cubicBezTo>
                  <a:pt x="1980" y="2291"/>
                  <a:pt x="1980" y="2291"/>
                  <a:pt x="1980" y="2291"/>
                </a:cubicBezTo>
                <a:cubicBezTo>
                  <a:pt x="2015" y="2291"/>
                  <a:pt x="2015" y="2291"/>
                  <a:pt x="2015" y="2291"/>
                </a:cubicBezTo>
                <a:lnTo>
                  <a:pt x="2015" y="2731"/>
                </a:lnTo>
                <a:close/>
                <a:moveTo>
                  <a:pt x="2153" y="2291"/>
                </a:moveTo>
                <a:cubicBezTo>
                  <a:pt x="2188" y="2291"/>
                  <a:pt x="2188" y="2291"/>
                  <a:pt x="2188" y="2291"/>
                </a:cubicBezTo>
                <a:cubicBezTo>
                  <a:pt x="2188" y="2731"/>
                  <a:pt x="2188" y="2731"/>
                  <a:pt x="2188" y="2731"/>
                </a:cubicBezTo>
                <a:cubicBezTo>
                  <a:pt x="2153" y="2731"/>
                  <a:pt x="2153" y="2731"/>
                  <a:pt x="2153" y="2731"/>
                </a:cubicBezTo>
                <a:lnTo>
                  <a:pt x="2153" y="2291"/>
                </a:lnTo>
                <a:close/>
                <a:moveTo>
                  <a:pt x="2165" y="2916"/>
                </a:moveTo>
                <a:cubicBezTo>
                  <a:pt x="2142" y="2916"/>
                  <a:pt x="2119" y="2905"/>
                  <a:pt x="2119" y="2870"/>
                </a:cubicBezTo>
                <a:cubicBezTo>
                  <a:pt x="2119" y="2847"/>
                  <a:pt x="2142" y="2823"/>
                  <a:pt x="2165" y="2823"/>
                </a:cubicBezTo>
                <a:cubicBezTo>
                  <a:pt x="2200" y="2823"/>
                  <a:pt x="2211" y="2847"/>
                  <a:pt x="2211" y="2870"/>
                </a:cubicBezTo>
                <a:cubicBezTo>
                  <a:pt x="2211" y="2905"/>
                  <a:pt x="2200" y="2916"/>
                  <a:pt x="2165" y="2916"/>
                </a:cubicBezTo>
                <a:close/>
                <a:moveTo>
                  <a:pt x="2546" y="2592"/>
                </a:moveTo>
                <a:cubicBezTo>
                  <a:pt x="2534" y="2592"/>
                  <a:pt x="2534" y="2580"/>
                  <a:pt x="2534" y="2580"/>
                </a:cubicBezTo>
                <a:cubicBezTo>
                  <a:pt x="2534" y="2453"/>
                  <a:pt x="2534" y="2453"/>
                  <a:pt x="2534" y="2453"/>
                </a:cubicBezTo>
                <a:cubicBezTo>
                  <a:pt x="2534" y="2442"/>
                  <a:pt x="2534" y="2442"/>
                  <a:pt x="2546" y="2442"/>
                </a:cubicBezTo>
                <a:cubicBezTo>
                  <a:pt x="2627" y="2442"/>
                  <a:pt x="2627" y="2442"/>
                  <a:pt x="2627" y="2442"/>
                </a:cubicBezTo>
                <a:cubicBezTo>
                  <a:pt x="2639" y="2442"/>
                  <a:pt x="2662" y="2442"/>
                  <a:pt x="2662" y="2453"/>
                </a:cubicBezTo>
                <a:cubicBezTo>
                  <a:pt x="2731" y="2569"/>
                  <a:pt x="2731" y="2569"/>
                  <a:pt x="2731" y="2569"/>
                </a:cubicBezTo>
                <a:cubicBezTo>
                  <a:pt x="2731" y="2580"/>
                  <a:pt x="2731" y="2592"/>
                  <a:pt x="2720" y="2592"/>
                </a:cubicBezTo>
                <a:lnTo>
                  <a:pt x="2546" y="2592"/>
                </a:lnTo>
                <a:close/>
                <a:moveTo>
                  <a:pt x="2731" y="2916"/>
                </a:moveTo>
                <a:cubicBezTo>
                  <a:pt x="2708" y="2916"/>
                  <a:pt x="2685" y="2905"/>
                  <a:pt x="2685" y="2870"/>
                </a:cubicBezTo>
                <a:cubicBezTo>
                  <a:pt x="2685" y="2847"/>
                  <a:pt x="2708" y="2823"/>
                  <a:pt x="2731" y="2823"/>
                </a:cubicBezTo>
                <a:cubicBezTo>
                  <a:pt x="2754" y="2823"/>
                  <a:pt x="2777" y="2847"/>
                  <a:pt x="2777" y="2870"/>
                </a:cubicBezTo>
                <a:cubicBezTo>
                  <a:pt x="2777" y="2905"/>
                  <a:pt x="2754" y="2916"/>
                  <a:pt x="2731" y="2916"/>
                </a:cubicBezTo>
                <a:close/>
                <a:moveTo>
                  <a:pt x="2534" y="833"/>
                </a:moveTo>
                <a:cubicBezTo>
                  <a:pt x="2523" y="833"/>
                  <a:pt x="2523" y="833"/>
                  <a:pt x="2523" y="845"/>
                </a:cubicBezTo>
                <a:cubicBezTo>
                  <a:pt x="2523" y="857"/>
                  <a:pt x="2523" y="857"/>
                  <a:pt x="2523" y="857"/>
                </a:cubicBezTo>
                <a:cubicBezTo>
                  <a:pt x="2523" y="868"/>
                  <a:pt x="2523" y="868"/>
                  <a:pt x="2534" y="868"/>
                </a:cubicBezTo>
                <a:cubicBezTo>
                  <a:pt x="2743" y="868"/>
                  <a:pt x="2743" y="868"/>
                  <a:pt x="2743" y="868"/>
                </a:cubicBezTo>
                <a:cubicBezTo>
                  <a:pt x="2754" y="868"/>
                  <a:pt x="2766" y="868"/>
                  <a:pt x="2766" y="857"/>
                </a:cubicBezTo>
                <a:cubicBezTo>
                  <a:pt x="2766" y="845"/>
                  <a:pt x="2766" y="845"/>
                  <a:pt x="2766" y="845"/>
                </a:cubicBezTo>
                <a:cubicBezTo>
                  <a:pt x="2766" y="833"/>
                  <a:pt x="2754" y="833"/>
                  <a:pt x="2743" y="833"/>
                </a:cubicBezTo>
                <a:lnTo>
                  <a:pt x="2534" y="833"/>
                </a:lnTo>
                <a:close/>
                <a:moveTo>
                  <a:pt x="2407" y="116"/>
                </a:moveTo>
                <a:cubicBezTo>
                  <a:pt x="2223" y="116"/>
                  <a:pt x="2223" y="116"/>
                  <a:pt x="2223" y="116"/>
                </a:cubicBezTo>
                <a:cubicBezTo>
                  <a:pt x="2223" y="116"/>
                  <a:pt x="2211" y="116"/>
                  <a:pt x="2211" y="127"/>
                </a:cubicBezTo>
                <a:lnTo>
                  <a:pt x="2223" y="127"/>
                </a:lnTo>
                <a:cubicBezTo>
                  <a:pt x="2407" y="127"/>
                  <a:pt x="2407" y="127"/>
                  <a:pt x="2407" y="127"/>
                </a:cubicBezTo>
                <a:lnTo>
                  <a:pt x="2418" y="127"/>
                </a:lnTo>
                <a:cubicBezTo>
                  <a:pt x="2418" y="116"/>
                  <a:pt x="2407" y="116"/>
                  <a:pt x="2407" y="116"/>
                </a:cubicBezTo>
                <a:close/>
                <a:moveTo>
                  <a:pt x="2708" y="301"/>
                </a:moveTo>
                <a:cubicBezTo>
                  <a:pt x="2824" y="532"/>
                  <a:pt x="2824" y="532"/>
                  <a:pt x="2824" y="532"/>
                </a:cubicBezTo>
                <a:cubicBezTo>
                  <a:pt x="2673" y="532"/>
                  <a:pt x="2673" y="532"/>
                  <a:pt x="2673" y="532"/>
                </a:cubicBezTo>
                <a:cubicBezTo>
                  <a:pt x="2662" y="486"/>
                  <a:pt x="2662" y="486"/>
                  <a:pt x="2662" y="486"/>
                </a:cubicBezTo>
                <a:cubicBezTo>
                  <a:pt x="2592" y="301"/>
                  <a:pt x="2592" y="301"/>
                  <a:pt x="2592" y="301"/>
                </a:cubicBezTo>
                <a:cubicBezTo>
                  <a:pt x="2488" y="301"/>
                  <a:pt x="2488" y="301"/>
                  <a:pt x="2488" y="301"/>
                </a:cubicBezTo>
                <a:cubicBezTo>
                  <a:pt x="2534" y="532"/>
                  <a:pt x="2534" y="532"/>
                  <a:pt x="2534" y="532"/>
                </a:cubicBezTo>
                <a:cubicBezTo>
                  <a:pt x="2384" y="532"/>
                  <a:pt x="2384" y="532"/>
                  <a:pt x="2384" y="532"/>
                </a:cubicBezTo>
                <a:cubicBezTo>
                  <a:pt x="2372" y="301"/>
                  <a:pt x="2372" y="301"/>
                  <a:pt x="2372" y="301"/>
                </a:cubicBezTo>
                <a:cubicBezTo>
                  <a:pt x="2257" y="301"/>
                  <a:pt x="2257" y="301"/>
                  <a:pt x="2257" y="301"/>
                </a:cubicBezTo>
                <a:cubicBezTo>
                  <a:pt x="2245" y="532"/>
                  <a:pt x="2245" y="532"/>
                  <a:pt x="2245" y="532"/>
                </a:cubicBezTo>
                <a:cubicBezTo>
                  <a:pt x="2095" y="532"/>
                  <a:pt x="2095" y="532"/>
                  <a:pt x="2095" y="532"/>
                </a:cubicBezTo>
                <a:cubicBezTo>
                  <a:pt x="2142" y="301"/>
                  <a:pt x="2142" y="301"/>
                  <a:pt x="2142" y="301"/>
                </a:cubicBezTo>
                <a:cubicBezTo>
                  <a:pt x="2038" y="301"/>
                  <a:pt x="2038" y="301"/>
                  <a:pt x="2038" y="301"/>
                </a:cubicBezTo>
                <a:cubicBezTo>
                  <a:pt x="1968" y="486"/>
                  <a:pt x="1968" y="486"/>
                  <a:pt x="1968" y="486"/>
                </a:cubicBezTo>
                <a:cubicBezTo>
                  <a:pt x="1956" y="532"/>
                  <a:pt x="1956" y="532"/>
                  <a:pt x="1956" y="532"/>
                </a:cubicBezTo>
                <a:cubicBezTo>
                  <a:pt x="1806" y="532"/>
                  <a:pt x="1806" y="532"/>
                  <a:pt x="1806" y="532"/>
                </a:cubicBezTo>
                <a:cubicBezTo>
                  <a:pt x="1922" y="301"/>
                  <a:pt x="1922" y="301"/>
                  <a:pt x="1922" y="301"/>
                </a:cubicBezTo>
                <a:cubicBezTo>
                  <a:pt x="1806" y="301"/>
                  <a:pt x="1806" y="301"/>
                  <a:pt x="1806" y="301"/>
                </a:cubicBezTo>
                <a:cubicBezTo>
                  <a:pt x="1667" y="532"/>
                  <a:pt x="1667" y="532"/>
                  <a:pt x="1667" y="532"/>
                </a:cubicBezTo>
                <a:cubicBezTo>
                  <a:pt x="1667" y="555"/>
                  <a:pt x="1667" y="555"/>
                  <a:pt x="1667" y="555"/>
                </a:cubicBezTo>
                <a:cubicBezTo>
                  <a:pt x="1667" y="590"/>
                  <a:pt x="1690" y="625"/>
                  <a:pt x="1725" y="625"/>
                </a:cubicBezTo>
                <a:cubicBezTo>
                  <a:pt x="1725" y="1076"/>
                  <a:pt x="1725" y="1076"/>
                  <a:pt x="1725" y="1076"/>
                </a:cubicBezTo>
                <a:cubicBezTo>
                  <a:pt x="1667" y="1076"/>
                  <a:pt x="1667" y="1076"/>
                  <a:pt x="1667" y="1076"/>
                </a:cubicBezTo>
                <a:cubicBezTo>
                  <a:pt x="1667" y="1134"/>
                  <a:pt x="1667" y="1134"/>
                  <a:pt x="1667" y="1134"/>
                </a:cubicBezTo>
                <a:cubicBezTo>
                  <a:pt x="2361" y="1134"/>
                  <a:pt x="2361" y="1134"/>
                  <a:pt x="2361" y="1134"/>
                </a:cubicBezTo>
                <a:cubicBezTo>
                  <a:pt x="2407" y="1238"/>
                  <a:pt x="2430" y="1354"/>
                  <a:pt x="2430" y="1482"/>
                </a:cubicBezTo>
                <a:cubicBezTo>
                  <a:pt x="2430" y="1736"/>
                  <a:pt x="2338" y="1956"/>
                  <a:pt x="2176" y="2130"/>
                </a:cubicBezTo>
                <a:cubicBezTo>
                  <a:pt x="2291" y="2130"/>
                  <a:pt x="2291" y="2130"/>
                  <a:pt x="2291" y="2130"/>
                </a:cubicBezTo>
                <a:cubicBezTo>
                  <a:pt x="2442" y="1956"/>
                  <a:pt x="2523" y="1725"/>
                  <a:pt x="2523" y="1482"/>
                </a:cubicBezTo>
                <a:cubicBezTo>
                  <a:pt x="2523" y="1354"/>
                  <a:pt x="2500" y="1238"/>
                  <a:pt x="2465" y="1134"/>
                </a:cubicBezTo>
                <a:cubicBezTo>
                  <a:pt x="2963" y="1134"/>
                  <a:pt x="2963" y="1134"/>
                  <a:pt x="2963" y="1134"/>
                </a:cubicBezTo>
                <a:cubicBezTo>
                  <a:pt x="2963" y="1076"/>
                  <a:pt x="2963" y="1076"/>
                  <a:pt x="2963" y="1076"/>
                </a:cubicBezTo>
                <a:cubicBezTo>
                  <a:pt x="2905" y="1076"/>
                  <a:pt x="2905" y="1076"/>
                  <a:pt x="2905" y="1076"/>
                </a:cubicBezTo>
                <a:cubicBezTo>
                  <a:pt x="2905" y="625"/>
                  <a:pt x="2905" y="625"/>
                  <a:pt x="2905" y="625"/>
                </a:cubicBezTo>
                <a:cubicBezTo>
                  <a:pt x="2940" y="625"/>
                  <a:pt x="2963" y="590"/>
                  <a:pt x="2963" y="555"/>
                </a:cubicBezTo>
                <a:cubicBezTo>
                  <a:pt x="2963" y="532"/>
                  <a:pt x="2963" y="532"/>
                  <a:pt x="2963" y="532"/>
                </a:cubicBezTo>
                <a:cubicBezTo>
                  <a:pt x="2824" y="301"/>
                  <a:pt x="2824" y="301"/>
                  <a:pt x="2824" y="301"/>
                </a:cubicBezTo>
                <a:lnTo>
                  <a:pt x="2708" y="301"/>
                </a:lnTo>
                <a:close/>
                <a:moveTo>
                  <a:pt x="2095" y="544"/>
                </a:moveTo>
                <a:cubicBezTo>
                  <a:pt x="2245" y="544"/>
                  <a:pt x="2245" y="544"/>
                  <a:pt x="2245" y="544"/>
                </a:cubicBezTo>
                <a:cubicBezTo>
                  <a:pt x="2245" y="555"/>
                  <a:pt x="2245" y="555"/>
                  <a:pt x="2245" y="555"/>
                </a:cubicBezTo>
                <a:cubicBezTo>
                  <a:pt x="2245" y="590"/>
                  <a:pt x="2211" y="625"/>
                  <a:pt x="2176" y="625"/>
                </a:cubicBezTo>
                <a:cubicBezTo>
                  <a:pt x="2130" y="625"/>
                  <a:pt x="2095" y="590"/>
                  <a:pt x="2095" y="555"/>
                </a:cubicBezTo>
                <a:lnTo>
                  <a:pt x="2095" y="544"/>
                </a:lnTo>
                <a:close/>
                <a:moveTo>
                  <a:pt x="1806" y="544"/>
                </a:moveTo>
                <a:cubicBezTo>
                  <a:pt x="1956" y="544"/>
                  <a:pt x="1956" y="544"/>
                  <a:pt x="1956" y="544"/>
                </a:cubicBezTo>
                <a:cubicBezTo>
                  <a:pt x="1956" y="555"/>
                  <a:pt x="1956" y="555"/>
                  <a:pt x="1956" y="555"/>
                </a:cubicBezTo>
                <a:cubicBezTo>
                  <a:pt x="1956" y="590"/>
                  <a:pt x="1922" y="625"/>
                  <a:pt x="1887" y="625"/>
                </a:cubicBezTo>
                <a:cubicBezTo>
                  <a:pt x="1841" y="625"/>
                  <a:pt x="1806" y="590"/>
                  <a:pt x="1806" y="555"/>
                </a:cubicBezTo>
                <a:lnTo>
                  <a:pt x="1806" y="544"/>
                </a:lnTo>
                <a:close/>
                <a:moveTo>
                  <a:pt x="2396" y="937"/>
                </a:moveTo>
                <a:cubicBezTo>
                  <a:pt x="1829" y="937"/>
                  <a:pt x="1829" y="937"/>
                  <a:pt x="1829" y="937"/>
                </a:cubicBezTo>
                <a:cubicBezTo>
                  <a:pt x="1829" y="659"/>
                  <a:pt x="1829" y="659"/>
                  <a:pt x="1829" y="659"/>
                </a:cubicBezTo>
                <a:cubicBezTo>
                  <a:pt x="1841" y="659"/>
                  <a:pt x="1864" y="671"/>
                  <a:pt x="1887" y="671"/>
                </a:cubicBezTo>
                <a:cubicBezTo>
                  <a:pt x="1910" y="671"/>
                  <a:pt x="1933" y="659"/>
                  <a:pt x="1956" y="636"/>
                </a:cubicBezTo>
                <a:cubicBezTo>
                  <a:pt x="1980" y="659"/>
                  <a:pt x="2003" y="671"/>
                  <a:pt x="2026" y="671"/>
                </a:cubicBezTo>
                <a:cubicBezTo>
                  <a:pt x="2049" y="671"/>
                  <a:pt x="2084" y="659"/>
                  <a:pt x="2095" y="636"/>
                </a:cubicBezTo>
                <a:cubicBezTo>
                  <a:pt x="2119" y="659"/>
                  <a:pt x="2142" y="671"/>
                  <a:pt x="2176" y="671"/>
                </a:cubicBezTo>
                <a:cubicBezTo>
                  <a:pt x="2200" y="671"/>
                  <a:pt x="2223" y="659"/>
                  <a:pt x="2245" y="636"/>
                </a:cubicBezTo>
                <a:cubicBezTo>
                  <a:pt x="2257" y="659"/>
                  <a:pt x="2291" y="671"/>
                  <a:pt x="2314" y="671"/>
                </a:cubicBezTo>
                <a:cubicBezTo>
                  <a:pt x="2338" y="671"/>
                  <a:pt x="2372" y="659"/>
                  <a:pt x="2384" y="636"/>
                </a:cubicBezTo>
                <a:cubicBezTo>
                  <a:pt x="2384" y="648"/>
                  <a:pt x="2396" y="648"/>
                  <a:pt x="2396" y="648"/>
                </a:cubicBezTo>
                <a:lnTo>
                  <a:pt x="2396" y="937"/>
                </a:lnTo>
                <a:close/>
                <a:moveTo>
                  <a:pt x="2453" y="625"/>
                </a:moveTo>
                <a:cubicBezTo>
                  <a:pt x="2418" y="625"/>
                  <a:pt x="2384" y="590"/>
                  <a:pt x="2384" y="555"/>
                </a:cubicBezTo>
                <a:cubicBezTo>
                  <a:pt x="2384" y="544"/>
                  <a:pt x="2384" y="544"/>
                  <a:pt x="2384" y="544"/>
                </a:cubicBezTo>
                <a:cubicBezTo>
                  <a:pt x="2534" y="544"/>
                  <a:pt x="2534" y="544"/>
                  <a:pt x="2534" y="544"/>
                </a:cubicBezTo>
                <a:cubicBezTo>
                  <a:pt x="2534" y="555"/>
                  <a:pt x="2534" y="555"/>
                  <a:pt x="2534" y="555"/>
                </a:cubicBezTo>
                <a:cubicBezTo>
                  <a:pt x="2534" y="590"/>
                  <a:pt x="2500" y="625"/>
                  <a:pt x="2453" y="625"/>
                </a:cubicBezTo>
                <a:close/>
                <a:moveTo>
                  <a:pt x="2801" y="1076"/>
                </a:moveTo>
                <a:cubicBezTo>
                  <a:pt x="2477" y="1076"/>
                  <a:pt x="2477" y="1076"/>
                  <a:pt x="2477" y="1076"/>
                </a:cubicBezTo>
                <a:cubicBezTo>
                  <a:pt x="2477" y="671"/>
                  <a:pt x="2477" y="671"/>
                  <a:pt x="2477" y="671"/>
                </a:cubicBezTo>
                <a:cubicBezTo>
                  <a:pt x="2500" y="659"/>
                  <a:pt x="2511" y="659"/>
                  <a:pt x="2534" y="636"/>
                </a:cubicBezTo>
                <a:cubicBezTo>
                  <a:pt x="2546" y="659"/>
                  <a:pt x="2581" y="671"/>
                  <a:pt x="2604" y="671"/>
                </a:cubicBezTo>
                <a:cubicBezTo>
                  <a:pt x="2627" y="671"/>
                  <a:pt x="2650" y="659"/>
                  <a:pt x="2673" y="636"/>
                </a:cubicBezTo>
                <a:cubicBezTo>
                  <a:pt x="2696" y="659"/>
                  <a:pt x="2720" y="671"/>
                  <a:pt x="2743" y="671"/>
                </a:cubicBezTo>
                <a:cubicBezTo>
                  <a:pt x="2766" y="671"/>
                  <a:pt x="2789" y="659"/>
                  <a:pt x="2801" y="659"/>
                </a:cubicBezTo>
                <a:lnTo>
                  <a:pt x="2801" y="1076"/>
                </a:lnTo>
                <a:close/>
                <a:moveTo>
                  <a:pt x="2824" y="555"/>
                </a:moveTo>
                <a:cubicBezTo>
                  <a:pt x="2824" y="590"/>
                  <a:pt x="2789" y="625"/>
                  <a:pt x="2743" y="625"/>
                </a:cubicBezTo>
                <a:cubicBezTo>
                  <a:pt x="2708" y="625"/>
                  <a:pt x="2673" y="590"/>
                  <a:pt x="2673" y="555"/>
                </a:cubicBezTo>
                <a:cubicBezTo>
                  <a:pt x="2673" y="544"/>
                  <a:pt x="2673" y="544"/>
                  <a:pt x="2673" y="544"/>
                </a:cubicBezTo>
                <a:cubicBezTo>
                  <a:pt x="2824" y="544"/>
                  <a:pt x="2824" y="544"/>
                  <a:pt x="2824" y="544"/>
                </a:cubicBezTo>
                <a:lnTo>
                  <a:pt x="2824" y="555"/>
                </a:lnTo>
                <a:close/>
              </a:path>
            </a:pathLst>
          </a:custGeom>
          <a:solidFill>
            <a:srgbClr val="007395"/>
          </a:solidFill>
          <a:ln>
            <a:noFill/>
          </a:ln>
          <a:effectLst/>
          <a:extLst/>
        </p:spPr>
        <p:txBody>
          <a:bodyPr wrap="none" anchor="ctr"/>
          <a:lstStyle/>
          <a:p>
            <a:endParaRPr lang="en-US" dirty="0"/>
          </a:p>
        </p:txBody>
      </p:sp>
      <p:sp>
        <p:nvSpPr>
          <p:cNvPr id="42" name="Freeform 8"/>
          <p:cNvSpPr>
            <a:spLocks noChangeAspect="1" noChangeArrowheads="1"/>
          </p:cNvSpPr>
          <p:nvPr/>
        </p:nvSpPr>
        <p:spPr bwMode="auto">
          <a:xfrm>
            <a:off x="523936" y="3173950"/>
            <a:ext cx="511822" cy="511822"/>
          </a:xfrm>
          <a:custGeom>
            <a:avLst/>
            <a:gdLst>
              <a:gd name="T0" fmla="*/ 2743 w 2964"/>
              <a:gd name="T1" fmla="*/ 868 h 2964"/>
              <a:gd name="T2" fmla="*/ 2812 w 2964"/>
              <a:gd name="T3" fmla="*/ 799 h 2964"/>
              <a:gd name="T4" fmla="*/ 2453 w 2964"/>
              <a:gd name="T5" fmla="*/ 174 h 2964"/>
              <a:gd name="T6" fmla="*/ 2453 w 2964"/>
              <a:gd name="T7" fmla="*/ 0 h 2964"/>
              <a:gd name="T8" fmla="*/ 2453 w 2964"/>
              <a:gd name="T9" fmla="*/ 174 h 2964"/>
              <a:gd name="T10" fmla="*/ 2453 w 2964"/>
              <a:gd name="T11" fmla="*/ 243 h 2964"/>
              <a:gd name="T12" fmla="*/ 2720 w 2964"/>
              <a:gd name="T13" fmla="*/ 289 h 2964"/>
              <a:gd name="T14" fmla="*/ 2812 w 2964"/>
              <a:gd name="T15" fmla="*/ 150 h 2964"/>
              <a:gd name="T16" fmla="*/ 2696 w 2964"/>
              <a:gd name="T17" fmla="*/ 266 h 2964"/>
              <a:gd name="T18" fmla="*/ 2407 w 2964"/>
              <a:gd name="T19" fmla="*/ 972 h 2964"/>
              <a:gd name="T20" fmla="*/ 2500 w 2964"/>
              <a:gd name="T21" fmla="*/ 891 h 2964"/>
              <a:gd name="T22" fmla="*/ 2789 w 2964"/>
              <a:gd name="T23" fmla="*/ 509 h 2964"/>
              <a:gd name="T24" fmla="*/ 2963 w 2964"/>
              <a:gd name="T25" fmla="*/ 509 h 2964"/>
              <a:gd name="T26" fmla="*/ 2789 w 2964"/>
              <a:gd name="T27" fmla="*/ 509 h 2964"/>
              <a:gd name="T28" fmla="*/ 2119 w 2964"/>
              <a:gd name="T29" fmla="*/ 509 h 2964"/>
              <a:gd name="T30" fmla="*/ 1945 w 2964"/>
              <a:gd name="T31" fmla="*/ 509 h 2964"/>
              <a:gd name="T32" fmla="*/ 2188 w 2964"/>
              <a:gd name="T33" fmla="*/ 289 h 2964"/>
              <a:gd name="T34" fmla="*/ 2165 w 2964"/>
              <a:gd name="T35" fmla="*/ 150 h 2964"/>
              <a:gd name="T36" fmla="*/ 2153 w 2964"/>
              <a:gd name="T37" fmla="*/ 266 h 2964"/>
              <a:gd name="T38" fmla="*/ 2095 w 2964"/>
              <a:gd name="T39" fmla="*/ 868 h 2964"/>
              <a:gd name="T40" fmla="*/ 2211 w 2964"/>
              <a:gd name="T41" fmla="*/ 811 h 2964"/>
              <a:gd name="T42" fmla="*/ 1910 w 2964"/>
              <a:gd name="T43" fmla="*/ 2824 h 2964"/>
              <a:gd name="T44" fmla="*/ 1551 w 2964"/>
              <a:gd name="T45" fmla="*/ 2546 h 2964"/>
              <a:gd name="T46" fmla="*/ 1389 w 2964"/>
              <a:gd name="T47" fmla="*/ 2859 h 2964"/>
              <a:gd name="T48" fmla="*/ 1945 w 2964"/>
              <a:gd name="T49" fmla="*/ 2859 h 2964"/>
              <a:gd name="T50" fmla="*/ 0 w 2964"/>
              <a:gd name="T51" fmla="*/ 1019 h 2964"/>
              <a:gd name="T52" fmla="*/ 2963 w 2964"/>
              <a:gd name="T53" fmla="*/ 2314 h 2964"/>
              <a:gd name="T54" fmla="*/ 880 w 2964"/>
              <a:gd name="T55" fmla="*/ 972 h 2964"/>
              <a:gd name="T56" fmla="*/ 1505 w 2964"/>
              <a:gd name="T57" fmla="*/ 1308 h 2964"/>
              <a:gd name="T58" fmla="*/ 1077 w 2964"/>
              <a:gd name="T59" fmla="*/ 1308 h 2964"/>
              <a:gd name="T60" fmla="*/ 1551 w 2964"/>
              <a:gd name="T61" fmla="*/ 1436 h 2964"/>
              <a:gd name="T62" fmla="*/ 1794 w 2964"/>
              <a:gd name="T63" fmla="*/ 1760 h 2964"/>
              <a:gd name="T64" fmla="*/ 1204 w 2964"/>
              <a:gd name="T65" fmla="*/ 1470 h 2964"/>
              <a:gd name="T66" fmla="*/ 475 w 2964"/>
              <a:gd name="T67" fmla="*/ 1308 h 2964"/>
              <a:gd name="T68" fmla="*/ 672 w 2964"/>
              <a:gd name="T69" fmla="*/ 972 h 2964"/>
              <a:gd name="T70" fmla="*/ 938 w 2964"/>
              <a:gd name="T71" fmla="*/ 1343 h 2964"/>
              <a:gd name="T72" fmla="*/ 787 w 2964"/>
              <a:gd name="T73" fmla="*/ 1725 h 2964"/>
              <a:gd name="T74" fmla="*/ 1007 w 2964"/>
              <a:gd name="T75" fmla="*/ 1436 h 2964"/>
              <a:gd name="T76" fmla="*/ 1250 w 2964"/>
              <a:gd name="T77" fmla="*/ 1760 h 2964"/>
              <a:gd name="T78" fmla="*/ 1598 w 2964"/>
              <a:gd name="T79" fmla="*/ 2223 h 2964"/>
              <a:gd name="T80" fmla="*/ 915 w 2964"/>
              <a:gd name="T81" fmla="*/ 1887 h 2964"/>
              <a:gd name="T82" fmla="*/ 1389 w 2964"/>
              <a:gd name="T83" fmla="*/ 1887 h 2964"/>
              <a:gd name="T84" fmla="*/ 2130 w 2964"/>
              <a:gd name="T85" fmla="*/ 2223 h 2964"/>
              <a:gd name="T86" fmla="*/ 1505 w 2964"/>
              <a:gd name="T87" fmla="*/ 1887 h 2964"/>
              <a:gd name="T88" fmla="*/ 1933 w 2964"/>
              <a:gd name="T89" fmla="*/ 1887 h 2964"/>
              <a:gd name="T90" fmla="*/ 2534 w 2964"/>
              <a:gd name="T91" fmla="*/ 1887 h 2964"/>
              <a:gd name="T92" fmla="*/ 2338 w 2964"/>
              <a:gd name="T93" fmla="*/ 2223 h 2964"/>
              <a:gd name="T94" fmla="*/ 2072 w 2964"/>
              <a:gd name="T95" fmla="*/ 1852 h 2964"/>
              <a:gd name="T96" fmla="*/ 2223 w 2964"/>
              <a:gd name="T97" fmla="*/ 1470 h 2964"/>
              <a:gd name="T98" fmla="*/ 2003 w 2964"/>
              <a:gd name="T99" fmla="*/ 1760 h 2964"/>
              <a:gd name="T100" fmla="*/ 1760 w 2964"/>
              <a:gd name="T101" fmla="*/ 1436 h 2964"/>
              <a:gd name="T102" fmla="*/ 2084 w 2964"/>
              <a:gd name="T103" fmla="*/ 1343 h 2964"/>
              <a:gd name="T104" fmla="*/ 1401 w 2964"/>
              <a:gd name="T105" fmla="*/ 1007 h 2964"/>
              <a:gd name="T106" fmla="*/ 1876 w 2964"/>
              <a:gd name="T107" fmla="*/ 10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4" h="2964">
                <a:moveTo>
                  <a:pt x="2696" y="752"/>
                </a:moveTo>
                <a:cubicBezTo>
                  <a:pt x="2673" y="764"/>
                  <a:pt x="2673" y="799"/>
                  <a:pt x="2696" y="811"/>
                </a:cubicBezTo>
                <a:cubicBezTo>
                  <a:pt x="2743" y="868"/>
                  <a:pt x="2743" y="868"/>
                  <a:pt x="2743" y="868"/>
                </a:cubicBezTo>
                <a:cubicBezTo>
                  <a:pt x="2754" y="880"/>
                  <a:pt x="2766" y="880"/>
                  <a:pt x="2777" y="880"/>
                </a:cubicBezTo>
                <a:cubicBezTo>
                  <a:pt x="2789" y="880"/>
                  <a:pt x="2801" y="880"/>
                  <a:pt x="2812" y="868"/>
                </a:cubicBezTo>
                <a:cubicBezTo>
                  <a:pt x="2835" y="857"/>
                  <a:pt x="2835" y="822"/>
                  <a:pt x="2812" y="799"/>
                </a:cubicBezTo>
                <a:cubicBezTo>
                  <a:pt x="2754" y="752"/>
                  <a:pt x="2754" y="752"/>
                  <a:pt x="2754" y="752"/>
                </a:cubicBezTo>
                <a:cubicBezTo>
                  <a:pt x="2743" y="729"/>
                  <a:pt x="2708" y="729"/>
                  <a:pt x="2696" y="752"/>
                </a:cubicBezTo>
                <a:close/>
                <a:moveTo>
                  <a:pt x="2453" y="174"/>
                </a:moveTo>
                <a:cubicBezTo>
                  <a:pt x="2477" y="174"/>
                  <a:pt x="2500" y="150"/>
                  <a:pt x="2500" y="127"/>
                </a:cubicBezTo>
                <a:cubicBezTo>
                  <a:pt x="2500" y="46"/>
                  <a:pt x="2500" y="46"/>
                  <a:pt x="2500" y="46"/>
                </a:cubicBezTo>
                <a:cubicBezTo>
                  <a:pt x="2500" y="23"/>
                  <a:pt x="2477" y="0"/>
                  <a:pt x="2453" y="0"/>
                </a:cubicBezTo>
                <a:cubicBezTo>
                  <a:pt x="2430" y="0"/>
                  <a:pt x="2407" y="23"/>
                  <a:pt x="2407" y="46"/>
                </a:cubicBezTo>
                <a:cubicBezTo>
                  <a:pt x="2407" y="127"/>
                  <a:pt x="2407" y="127"/>
                  <a:pt x="2407" y="127"/>
                </a:cubicBezTo>
                <a:cubicBezTo>
                  <a:pt x="2407" y="150"/>
                  <a:pt x="2430" y="174"/>
                  <a:pt x="2453" y="174"/>
                </a:cubicBezTo>
                <a:close/>
                <a:moveTo>
                  <a:pt x="2453" y="776"/>
                </a:moveTo>
                <a:cubicBezTo>
                  <a:pt x="2604" y="776"/>
                  <a:pt x="2720" y="660"/>
                  <a:pt x="2720" y="509"/>
                </a:cubicBezTo>
                <a:cubicBezTo>
                  <a:pt x="2720" y="359"/>
                  <a:pt x="2604" y="243"/>
                  <a:pt x="2453" y="243"/>
                </a:cubicBezTo>
                <a:cubicBezTo>
                  <a:pt x="2303" y="243"/>
                  <a:pt x="2188" y="359"/>
                  <a:pt x="2188" y="509"/>
                </a:cubicBezTo>
                <a:cubicBezTo>
                  <a:pt x="2188" y="660"/>
                  <a:pt x="2303" y="776"/>
                  <a:pt x="2453" y="776"/>
                </a:cubicBezTo>
                <a:close/>
                <a:moveTo>
                  <a:pt x="2720" y="289"/>
                </a:moveTo>
                <a:cubicBezTo>
                  <a:pt x="2731" y="289"/>
                  <a:pt x="2743" y="278"/>
                  <a:pt x="2754" y="266"/>
                </a:cubicBezTo>
                <a:cubicBezTo>
                  <a:pt x="2812" y="220"/>
                  <a:pt x="2812" y="220"/>
                  <a:pt x="2812" y="220"/>
                </a:cubicBezTo>
                <a:cubicBezTo>
                  <a:pt x="2835" y="197"/>
                  <a:pt x="2835" y="162"/>
                  <a:pt x="2812" y="150"/>
                </a:cubicBezTo>
                <a:cubicBezTo>
                  <a:pt x="2801" y="127"/>
                  <a:pt x="2766" y="127"/>
                  <a:pt x="2743" y="150"/>
                </a:cubicBezTo>
                <a:cubicBezTo>
                  <a:pt x="2696" y="209"/>
                  <a:pt x="2696" y="209"/>
                  <a:pt x="2696" y="209"/>
                </a:cubicBezTo>
                <a:cubicBezTo>
                  <a:pt x="2673" y="220"/>
                  <a:pt x="2673" y="255"/>
                  <a:pt x="2696" y="266"/>
                </a:cubicBezTo>
                <a:cubicBezTo>
                  <a:pt x="2696" y="278"/>
                  <a:pt x="2708" y="289"/>
                  <a:pt x="2720" y="289"/>
                </a:cubicBezTo>
                <a:close/>
                <a:moveTo>
                  <a:pt x="2407" y="891"/>
                </a:moveTo>
                <a:cubicBezTo>
                  <a:pt x="2407" y="972"/>
                  <a:pt x="2407" y="972"/>
                  <a:pt x="2407" y="972"/>
                </a:cubicBezTo>
                <a:cubicBezTo>
                  <a:pt x="2407" y="996"/>
                  <a:pt x="2430" y="1019"/>
                  <a:pt x="2453" y="1019"/>
                </a:cubicBezTo>
                <a:cubicBezTo>
                  <a:pt x="2477" y="1019"/>
                  <a:pt x="2500" y="996"/>
                  <a:pt x="2500" y="972"/>
                </a:cubicBezTo>
                <a:cubicBezTo>
                  <a:pt x="2500" y="891"/>
                  <a:pt x="2500" y="891"/>
                  <a:pt x="2500" y="891"/>
                </a:cubicBezTo>
                <a:cubicBezTo>
                  <a:pt x="2500" y="868"/>
                  <a:pt x="2477" y="845"/>
                  <a:pt x="2453" y="845"/>
                </a:cubicBezTo>
                <a:cubicBezTo>
                  <a:pt x="2430" y="845"/>
                  <a:pt x="2407" y="868"/>
                  <a:pt x="2407" y="891"/>
                </a:cubicBezTo>
                <a:close/>
                <a:moveTo>
                  <a:pt x="2789" y="509"/>
                </a:moveTo>
                <a:cubicBezTo>
                  <a:pt x="2789" y="533"/>
                  <a:pt x="2812" y="556"/>
                  <a:pt x="2835" y="556"/>
                </a:cubicBezTo>
                <a:cubicBezTo>
                  <a:pt x="2916" y="556"/>
                  <a:pt x="2916" y="556"/>
                  <a:pt x="2916" y="556"/>
                </a:cubicBezTo>
                <a:cubicBezTo>
                  <a:pt x="2940" y="556"/>
                  <a:pt x="2963" y="533"/>
                  <a:pt x="2963" y="509"/>
                </a:cubicBezTo>
                <a:cubicBezTo>
                  <a:pt x="2963" y="486"/>
                  <a:pt x="2940" y="463"/>
                  <a:pt x="2916" y="463"/>
                </a:cubicBezTo>
                <a:cubicBezTo>
                  <a:pt x="2835" y="463"/>
                  <a:pt x="2835" y="463"/>
                  <a:pt x="2835" y="463"/>
                </a:cubicBezTo>
                <a:cubicBezTo>
                  <a:pt x="2812" y="463"/>
                  <a:pt x="2789" y="486"/>
                  <a:pt x="2789" y="509"/>
                </a:cubicBezTo>
                <a:close/>
                <a:moveTo>
                  <a:pt x="1991" y="556"/>
                </a:moveTo>
                <a:cubicBezTo>
                  <a:pt x="2072" y="556"/>
                  <a:pt x="2072" y="556"/>
                  <a:pt x="2072" y="556"/>
                </a:cubicBezTo>
                <a:cubicBezTo>
                  <a:pt x="2095" y="556"/>
                  <a:pt x="2119" y="533"/>
                  <a:pt x="2119" y="509"/>
                </a:cubicBezTo>
                <a:cubicBezTo>
                  <a:pt x="2119" y="486"/>
                  <a:pt x="2095" y="463"/>
                  <a:pt x="2072" y="463"/>
                </a:cubicBezTo>
                <a:cubicBezTo>
                  <a:pt x="1991" y="463"/>
                  <a:pt x="1991" y="463"/>
                  <a:pt x="1991" y="463"/>
                </a:cubicBezTo>
                <a:cubicBezTo>
                  <a:pt x="1968" y="463"/>
                  <a:pt x="1945" y="486"/>
                  <a:pt x="1945" y="509"/>
                </a:cubicBezTo>
                <a:cubicBezTo>
                  <a:pt x="1945" y="533"/>
                  <a:pt x="1968" y="556"/>
                  <a:pt x="1991" y="556"/>
                </a:cubicBezTo>
                <a:close/>
                <a:moveTo>
                  <a:pt x="2153" y="266"/>
                </a:moveTo>
                <a:cubicBezTo>
                  <a:pt x="2165" y="278"/>
                  <a:pt x="2176" y="289"/>
                  <a:pt x="2188" y="289"/>
                </a:cubicBezTo>
                <a:cubicBezTo>
                  <a:pt x="2200" y="289"/>
                  <a:pt x="2211" y="278"/>
                  <a:pt x="2211" y="266"/>
                </a:cubicBezTo>
                <a:cubicBezTo>
                  <a:pt x="2233" y="255"/>
                  <a:pt x="2233" y="220"/>
                  <a:pt x="2211" y="209"/>
                </a:cubicBezTo>
                <a:cubicBezTo>
                  <a:pt x="2165" y="150"/>
                  <a:pt x="2165" y="150"/>
                  <a:pt x="2165" y="150"/>
                </a:cubicBezTo>
                <a:cubicBezTo>
                  <a:pt x="2142" y="127"/>
                  <a:pt x="2107" y="127"/>
                  <a:pt x="2095" y="150"/>
                </a:cubicBezTo>
                <a:cubicBezTo>
                  <a:pt x="2072" y="162"/>
                  <a:pt x="2072" y="197"/>
                  <a:pt x="2095" y="220"/>
                </a:cubicBezTo>
                <a:lnTo>
                  <a:pt x="2153" y="266"/>
                </a:lnTo>
                <a:close/>
                <a:moveTo>
                  <a:pt x="2153" y="752"/>
                </a:moveTo>
                <a:cubicBezTo>
                  <a:pt x="2095" y="799"/>
                  <a:pt x="2095" y="799"/>
                  <a:pt x="2095" y="799"/>
                </a:cubicBezTo>
                <a:cubicBezTo>
                  <a:pt x="2072" y="822"/>
                  <a:pt x="2072" y="857"/>
                  <a:pt x="2095" y="868"/>
                </a:cubicBezTo>
                <a:cubicBezTo>
                  <a:pt x="2107" y="880"/>
                  <a:pt x="2119" y="880"/>
                  <a:pt x="2130" y="880"/>
                </a:cubicBezTo>
                <a:cubicBezTo>
                  <a:pt x="2142" y="880"/>
                  <a:pt x="2153" y="880"/>
                  <a:pt x="2165" y="868"/>
                </a:cubicBezTo>
                <a:cubicBezTo>
                  <a:pt x="2211" y="811"/>
                  <a:pt x="2211" y="811"/>
                  <a:pt x="2211" y="811"/>
                </a:cubicBezTo>
                <a:cubicBezTo>
                  <a:pt x="2233" y="799"/>
                  <a:pt x="2233" y="764"/>
                  <a:pt x="2211" y="752"/>
                </a:cubicBezTo>
                <a:cubicBezTo>
                  <a:pt x="2200" y="729"/>
                  <a:pt x="2165" y="729"/>
                  <a:pt x="2153" y="752"/>
                </a:cubicBezTo>
                <a:close/>
                <a:moveTo>
                  <a:pt x="1910" y="2824"/>
                </a:moveTo>
                <a:cubicBezTo>
                  <a:pt x="1794" y="2824"/>
                  <a:pt x="1794" y="2824"/>
                  <a:pt x="1794" y="2824"/>
                </a:cubicBezTo>
                <a:cubicBezTo>
                  <a:pt x="1783" y="2546"/>
                  <a:pt x="1783" y="2546"/>
                  <a:pt x="1783" y="2546"/>
                </a:cubicBezTo>
                <a:cubicBezTo>
                  <a:pt x="1551" y="2546"/>
                  <a:pt x="1551" y="2546"/>
                  <a:pt x="1551" y="2546"/>
                </a:cubicBezTo>
                <a:cubicBezTo>
                  <a:pt x="1540" y="2824"/>
                  <a:pt x="1540" y="2824"/>
                  <a:pt x="1540" y="2824"/>
                </a:cubicBezTo>
                <a:cubicBezTo>
                  <a:pt x="1424" y="2824"/>
                  <a:pt x="1424" y="2824"/>
                  <a:pt x="1424" y="2824"/>
                </a:cubicBezTo>
                <a:cubicBezTo>
                  <a:pt x="1401" y="2824"/>
                  <a:pt x="1389" y="2835"/>
                  <a:pt x="1389" y="2859"/>
                </a:cubicBezTo>
                <a:cubicBezTo>
                  <a:pt x="1389" y="2963"/>
                  <a:pt x="1389" y="2963"/>
                  <a:pt x="1389" y="2963"/>
                </a:cubicBezTo>
                <a:cubicBezTo>
                  <a:pt x="1945" y="2963"/>
                  <a:pt x="1945" y="2963"/>
                  <a:pt x="1945" y="2963"/>
                </a:cubicBezTo>
                <a:cubicBezTo>
                  <a:pt x="1945" y="2859"/>
                  <a:pt x="1945" y="2859"/>
                  <a:pt x="1945" y="2859"/>
                </a:cubicBezTo>
                <a:cubicBezTo>
                  <a:pt x="1945" y="2835"/>
                  <a:pt x="1933" y="2824"/>
                  <a:pt x="1910" y="2824"/>
                </a:cubicBezTo>
                <a:close/>
                <a:moveTo>
                  <a:pt x="46" y="880"/>
                </a:moveTo>
                <a:cubicBezTo>
                  <a:pt x="0" y="1019"/>
                  <a:pt x="0" y="1019"/>
                  <a:pt x="0" y="1019"/>
                </a:cubicBezTo>
                <a:cubicBezTo>
                  <a:pt x="1065" y="2453"/>
                  <a:pt x="1065" y="2453"/>
                  <a:pt x="1065" y="2453"/>
                </a:cubicBezTo>
                <a:cubicBezTo>
                  <a:pt x="2916" y="2453"/>
                  <a:pt x="2916" y="2453"/>
                  <a:pt x="2916" y="2453"/>
                </a:cubicBezTo>
                <a:cubicBezTo>
                  <a:pt x="2963" y="2314"/>
                  <a:pt x="2963" y="2314"/>
                  <a:pt x="2963" y="2314"/>
                </a:cubicBezTo>
                <a:cubicBezTo>
                  <a:pt x="1899" y="880"/>
                  <a:pt x="1899" y="880"/>
                  <a:pt x="1899" y="880"/>
                </a:cubicBezTo>
                <a:lnTo>
                  <a:pt x="46" y="880"/>
                </a:lnTo>
                <a:close/>
                <a:moveTo>
                  <a:pt x="880" y="972"/>
                </a:moveTo>
                <a:cubicBezTo>
                  <a:pt x="1204" y="972"/>
                  <a:pt x="1204" y="972"/>
                  <a:pt x="1204" y="972"/>
                </a:cubicBezTo>
                <a:cubicBezTo>
                  <a:pt x="1239" y="972"/>
                  <a:pt x="1262" y="984"/>
                  <a:pt x="1285" y="1007"/>
                </a:cubicBezTo>
                <a:cubicBezTo>
                  <a:pt x="1505" y="1308"/>
                  <a:pt x="1505" y="1308"/>
                  <a:pt x="1505" y="1308"/>
                </a:cubicBezTo>
                <a:cubicBezTo>
                  <a:pt x="1517" y="1331"/>
                  <a:pt x="1505" y="1343"/>
                  <a:pt x="1482" y="1343"/>
                </a:cubicBezTo>
                <a:cubicBezTo>
                  <a:pt x="1146" y="1343"/>
                  <a:pt x="1146" y="1343"/>
                  <a:pt x="1146" y="1343"/>
                </a:cubicBezTo>
                <a:cubicBezTo>
                  <a:pt x="1123" y="1343"/>
                  <a:pt x="1088" y="1331"/>
                  <a:pt x="1077" y="1308"/>
                </a:cubicBezTo>
                <a:cubicBezTo>
                  <a:pt x="857" y="1007"/>
                  <a:pt x="857" y="1007"/>
                  <a:pt x="857" y="1007"/>
                </a:cubicBezTo>
                <a:cubicBezTo>
                  <a:pt x="845" y="984"/>
                  <a:pt x="845" y="972"/>
                  <a:pt x="880" y="972"/>
                </a:cubicBezTo>
                <a:close/>
                <a:moveTo>
                  <a:pt x="1551" y="1436"/>
                </a:moveTo>
                <a:cubicBezTo>
                  <a:pt x="1574" y="1436"/>
                  <a:pt x="1609" y="1447"/>
                  <a:pt x="1621" y="1470"/>
                </a:cubicBezTo>
                <a:cubicBezTo>
                  <a:pt x="1806" y="1725"/>
                  <a:pt x="1806" y="1725"/>
                  <a:pt x="1806" y="1725"/>
                </a:cubicBezTo>
                <a:cubicBezTo>
                  <a:pt x="1829" y="1748"/>
                  <a:pt x="1817" y="1760"/>
                  <a:pt x="1794" y="1760"/>
                </a:cubicBezTo>
                <a:cubicBezTo>
                  <a:pt x="1459" y="1760"/>
                  <a:pt x="1459" y="1760"/>
                  <a:pt x="1459" y="1760"/>
                </a:cubicBezTo>
                <a:cubicBezTo>
                  <a:pt x="1436" y="1760"/>
                  <a:pt x="1401" y="1748"/>
                  <a:pt x="1389" y="1725"/>
                </a:cubicBezTo>
                <a:cubicBezTo>
                  <a:pt x="1204" y="1470"/>
                  <a:pt x="1204" y="1470"/>
                  <a:pt x="1204" y="1470"/>
                </a:cubicBezTo>
                <a:cubicBezTo>
                  <a:pt x="1181" y="1447"/>
                  <a:pt x="1192" y="1436"/>
                  <a:pt x="1215" y="1436"/>
                </a:cubicBezTo>
                <a:lnTo>
                  <a:pt x="1551" y="1436"/>
                </a:lnTo>
                <a:close/>
                <a:moveTo>
                  <a:pt x="475" y="1308"/>
                </a:moveTo>
                <a:cubicBezTo>
                  <a:pt x="255" y="1007"/>
                  <a:pt x="255" y="1007"/>
                  <a:pt x="255" y="1007"/>
                </a:cubicBezTo>
                <a:cubicBezTo>
                  <a:pt x="243" y="984"/>
                  <a:pt x="255" y="972"/>
                  <a:pt x="278" y="972"/>
                </a:cubicBezTo>
                <a:cubicBezTo>
                  <a:pt x="672" y="972"/>
                  <a:pt x="672" y="972"/>
                  <a:pt x="672" y="972"/>
                </a:cubicBezTo>
                <a:cubicBezTo>
                  <a:pt x="695" y="972"/>
                  <a:pt x="729" y="984"/>
                  <a:pt x="741" y="1007"/>
                </a:cubicBezTo>
                <a:cubicBezTo>
                  <a:pt x="961" y="1308"/>
                  <a:pt x="961" y="1308"/>
                  <a:pt x="961" y="1308"/>
                </a:cubicBezTo>
                <a:cubicBezTo>
                  <a:pt x="972" y="1331"/>
                  <a:pt x="972" y="1343"/>
                  <a:pt x="938" y="1343"/>
                </a:cubicBezTo>
                <a:cubicBezTo>
                  <a:pt x="556" y="1343"/>
                  <a:pt x="556" y="1343"/>
                  <a:pt x="556" y="1343"/>
                </a:cubicBezTo>
                <a:cubicBezTo>
                  <a:pt x="521" y="1343"/>
                  <a:pt x="498" y="1331"/>
                  <a:pt x="475" y="1308"/>
                </a:cubicBezTo>
                <a:close/>
                <a:moveTo>
                  <a:pt x="787" y="1725"/>
                </a:moveTo>
                <a:cubicBezTo>
                  <a:pt x="602" y="1470"/>
                  <a:pt x="602" y="1470"/>
                  <a:pt x="602" y="1470"/>
                </a:cubicBezTo>
                <a:cubicBezTo>
                  <a:pt x="590" y="1447"/>
                  <a:pt x="590" y="1436"/>
                  <a:pt x="625" y="1436"/>
                </a:cubicBezTo>
                <a:cubicBezTo>
                  <a:pt x="1007" y="1436"/>
                  <a:pt x="1007" y="1436"/>
                  <a:pt x="1007" y="1436"/>
                </a:cubicBezTo>
                <a:cubicBezTo>
                  <a:pt x="1042" y="1436"/>
                  <a:pt x="1065" y="1447"/>
                  <a:pt x="1088" y="1470"/>
                </a:cubicBezTo>
                <a:cubicBezTo>
                  <a:pt x="1274" y="1725"/>
                  <a:pt x="1274" y="1725"/>
                  <a:pt x="1274" y="1725"/>
                </a:cubicBezTo>
                <a:cubicBezTo>
                  <a:pt x="1285" y="1748"/>
                  <a:pt x="1274" y="1760"/>
                  <a:pt x="1250" y="1760"/>
                </a:cubicBezTo>
                <a:cubicBezTo>
                  <a:pt x="857" y="1760"/>
                  <a:pt x="857" y="1760"/>
                  <a:pt x="857" y="1760"/>
                </a:cubicBezTo>
                <a:cubicBezTo>
                  <a:pt x="833" y="1760"/>
                  <a:pt x="799" y="1748"/>
                  <a:pt x="787" y="1725"/>
                </a:cubicBezTo>
                <a:close/>
                <a:moveTo>
                  <a:pt x="1598" y="2223"/>
                </a:moveTo>
                <a:cubicBezTo>
                  <a:pt x="1204" y="2223"/>
                  <a:pt x="1204" y="2223"/>
                  <a:pt x="1204" y="2223"/>
                </a:cubicBezTo>
                <a:cubicBezTo>
                  <a:pt x="1181" y="2223"/>
                  <a:pt x="1146" y="2211"/>
                  <a:pt x="1135" y="2188"/>
                </a:cubicBezTo>
                <a:cubicBezTo>
                  <a:pt x="915" y="1887"/>
                  <a:pt x="915" y="1887"/>
                  <a:pt x="915" y="1887"/>
                </a:cubicBezTo>
                <a:cubicBezTo>
                  <a:pt x="891" y="1864"/>
                  <a:pt x="903" y="1852"/>
                  <a:pt x="926" y="1852"/>
                </a:cubicBezTo>
                <a:cubicBezTo>
                  <a:pt x="1320" y="1852"/>
                  <a:pt x="1320" y="1852"/>
                  <a:pt x="1320" y="1852"/>
                </a:cubicBezTo>
                <a:cubicBezTo>
                  <a:pt x="1343" y="1852"/>
                  <a:pt x="1378" y="1864"/>
                  <a:pt x="1389" y="1887"/>
                </a:cubicBezTo>
                <a:cubicBezTo>
                  <a:pt x="1609" y="2188"/>
                  <a:pt x="1609" y="2188"/>
                  <a:pt x="1609" y="2188"/>
                </a:cubicBezTo>
                <a:cubicBezTo>
                  <a:pt x="1632" y="2211"/>
                  <a:pt x="1621" y="2223"/>
                  <a:pt x="1598" y="2223"/>
                </a:cubicBezTo>
                <a:close/>
                <a:moveTo>
                  <a:pt x="2130" y="2223"/>
                </a:moveTo>
                <a:cubicBezTo>
                  <a:pt x="1806" y="2223"/>
                  <a:pt x="1806" y="2223"/>
                  <a:pt x="1806" y="2223"/>
                </a:cubicBezTo>
                <a:cubicBezTo>
                  <a:pt x="1783" y="2223"/>
                  <a:pt x="1748" y="2211"/>
                  <a:pt x="1725" y="2188"/>
                </a:cubicBezTo>
                <a:cubicBezTo>
                  <a:pt x="1505" y="1887"/>
                  <a:pt x="1505" y="1887"/>
                  <a:pt x="1505" y="1887"/>
                </a:cubicBezTo>
                <a:cubicBezTo>
                  <a:pt x="1493" y="1864"/>
                  <a:pt x="1505" y="1852"/>
                  <a:pt x="1528" y="1852"/>
                </a:cubicBezTo>
                <a:cubicBezTo>
                  <a:pt x="1864" y="1852"/>
                  <a:pt x="1864" y="1852"/>
                  <a:pt x="1864" y="1852"/>
                </a:cubicBezTo>
                <a:cubicBezTo>
                  <a:pt x="1887" y="1852"/>
                  <a:pt x="1922" y="1864"/>
                  <a:pt x="1933" y="1887"/>
                </a:cubicBezTo>
                <a:cubicBezTo>
                  <a:pt x="2153" y="2188"/>
                  <a:pt x="2153" y="2188"/>
                  <a:pt x="2153" y="2188"/>
                </a:cubicBezTo>
                <a:cubicBezTo>
                  <a:pt x="2165" y="2211"/>
                  <a:pt x="2165" y="2223"/>
                  <a:pt x="2130" y="2223"/>
                </a:cubicBezTo>
                <a:close/>
                <a:moveTo>
                  <a:pt x="2534" y="1887"/>
                </a:moveTo>
                <a:cubicBezTo>
                  <a:pt x="2754" y="2188"/>
                  <a:pt x="2754" y="2188"/>
                  <a:pt x="2754" y="2188"/>
                </a:cubicBezTo>
                <a:cubicBezTo>
                  <a:pt x="2766" y="2211"/>
                  <a:pt x="2754" y="2223"/>
                  <a:pt x="2731" y="2223"/>
                </a:cubicBezTo>
                <a:cubicBezTo>
                  <a:pt x="2338" y="2223"/>
                  <a:pt x="2338" y="2223"/>
                  <a:pt x="2338" y="2223"/>
                </a:cubicBezTo>
                <a:cubicBezTo>
                  <a:pt x="2314" y="2223"/>
                  <a:pt x="2280" y="2211"/>
                  <a:pt x="2268" y="2188"/>
                </a:cubicBezTo>
                <a:cubicBezTo>
                  <a:pt x="2049" y="1887"/>
                  <a:pt x="2049" y="1887"/>
                  <a:pt x="2049" y="1887"/>
                </a:cubicBezTo>
                <a:cubicBezTo>
                  <a:pt x="2038" y="1864"/>
                  <a:pt x="2038" y="1852"/>
                  <a:pt x="2072" y="1852"/>
                </a:cubicBezTo>
                <a:cubicBezTo>
                  <a:pt x="2453" y="1852"/>
                  <a:pt x="2453" y="1852"/>
                  <a:pt x="2453" y="1852"/>
                </a:cubicBezTo>
                <a:cubicBezTo>
                  <a:pt x="2488" y="1852"/>
                  <a:pt x="2511" y="1864"/>
                  <a:pt x="2534" y="1887"/>
                </a:cubicBezTo>
                <a:close/>
                <a:moveTo>
                  <a:pt x="2223" y="1470"/>
                </a:moveTo>
                <a:cubicBezTo>
                  <a:pt x="2407" y="1725"/>
                  <a:pt x="2407" y="1725"/>
                  <a:pt x="2407" y="1725"/>
                </a:cubicBezTo>
                <a:cubicBezTo>
                  <a:pt x="2418" y="1748"/>
                  <a:pt x="2418" y="1760"/>
                  <a:pt x="2384" y="1760"/>
                </a:cubicBezTo>
                <a:cubicBezTo>
                  <a:pt x="2003" y="1760"/>
                  <a:pt x="2003" y="1760"/>
                  <a:pt x="2003" y="1760"/>
                </a:cubicBezTo>
                <a:cubicBezTo>
                  <a:pt x="1980" y="1760"/>
                  <a:pt x="1945" y="1748"/>
                  <a:pt x="1922" y="1725"/>
                </a:cubicBezTo>
                <a:cubicBezTo>
                  <a:pt x="1737" y="1470"/>
                  <a:pt x="1737" y="1470"/>
                  <a:pt x="1737" y="1470"/>
                </a:cubicBezTo>
                <a:cubicBezTo>
                  <a:pt x="1725" y="1447"/>
                  <a:pt x="1737" y="1436"/>
                  <a:pt x="1760" y="1436"/>
                </a:cubicBezTo>
                <a:cubicBezTo>
                  <a:pt x="2153" y="1436"/>
                  <a:pt x="2153" y="1436"/>
                  <a:pt x="2153" y="1436"/>
                </a:cubicBezTo>
                <a:cubicBezTo>
                  <a:pt x="2176" y="1436"/>
                  <a:pt x="2211" y="1447"/>
                  <a:pt x="2223" y="1470"/>
                </a:cubicBezTo>
                <a:close/>
                <a:moveTo>
                  <a:pt x="2084" y="1343"/>
                </a:moveTo>
                <a:cubicBezTo>
                  <a:pt x="1690" y="1343"/>
                  <a:pt x="1690" y="1343"/>
                  <a:pt x="1690" y="1343"/>
                </a:cubicBezTo>
                <a:cubicBezTo>
                  <a:pt x="1667" y="1343"/>
                  <a:pt x="1632" y="1331"/>
                  <a:pt x="1621" y="1308"/>
                </a:cubicBezTo>
                <a:cubicBezTo>
                  <a:pt x="1401" y="1007"/>
                  <a:pt x="1401" y="1007"/>
                  <a:pt x="1401" y="1007"/>
                </a:cubicBezTo>
                <a:cubicBezTo>
                  <a:pt x="1378" y="984"/>
                  <a:pt x="1389" y="972"/>
                  <a:pt x="1413" y="972"/>
                </a:cubicBezTo>
                <a:cubicBezTo>
                  <a:pt x="1806" y="972"/>
                  <a:pt x="1806" y="972"/>
                  <a:pt x="1806" y="972"/>
                </a:cubicBezTo>
                <a:cubicBezTo>
                  <a:pt x="1829" y="972"/>
                  <a:pt x="1864" y="984"/>
                  <a:pt x="1876" y="1007"/>
                </a:cubicBezTo>
                <a:cubicBezTo>
                  <a:pt x="2095" y="1308"/>
                  <a:pt x="2095" y="1308"/>
                  <a:pt x="2095" y="1308"/>
                </a:cubicBezTo>
                <a:cubicBezTo>
                  <a:pt x="2119" y="1331"/>
                  <a:pt x="2107" y="1343"/>
                  <a:pt x="2084" y="1343"/>
                </a:cubicBezTo>
                <a:close/>
              </a:path>
            </a:pathLst>
          </a:custGeom>
          <a:solidFill>
            <a:schemeClr val="accent4"/>
          </a:solidFill>
          <a:ln>
            <a:noFill/>
          </a:ln>
          <a:effectLst/>
          <a:extLst/>
        </p:spPr>
        <p:txBody>
          <a:bodyPr wrap="none" anchor="ctr"/>
          <a:lstStyle/>
          <a:p>
            <a:endParaRPr lang="en-US" dirty="0"/>
          </a:p>
        </p:txBody>
      </p:sp>
      <p:sp>
        <p:nvSpPr>
          <p:cNvPr id="44" name="Freeform 43"/>
          <p:cNvSpPr>
            <a:spLocks noChangeAspect="1" noChangeArrowheads="1"/>
          </p:cNvSpPr>
          <p:nvPr/>
        </p:nvSpPr>
        <p:spPr bwMode="auto">
          <a:xfrm>
            <a:off x="6821311" y="3208934"/>
            <a:ext cx="464145" cy="462773"/>
          </a:xfrm>
          <a:custGeom>
            <a:avLst/>
            <a:gdLst>
              <a:gd name="T0" fmla="*/ 926 w 2987"/>
              <a:gd name="T1" fmla="*/ 1517 h 2977"/>
              <a:gd name="T2" fmla="*/ 961 w 2987"/>
              <a:gd name="T3" fmla="*/ 1343 h 2977"/>
              <a:gd name="T4" fmla="*/ 1621 w 2987"/>
              <a:gd name="T5" fmla="*/ 823 h 2977"/>
              <a:gd name="T6" fmla="*/ 1644 w 2987"/>
              <a:gd name="T7" fmla="*/ 660 h 2977"/>
              <a:gd name="T8" fmla="*/ 1783 w 2987"/>
              <a:gd name="T9" fmla="*/ 533 h 2977"/>
              <a:gd name="T10" fmla="*/ 1158 w 2987"/>
              <a:gd name="T11" fmla="*/ 35 h 2977"/>
              <a:gd name="T12" fmla="*/ 1482 w 2987"/>
              <a:gd name="T13" fmla="*/ 498 h 2977"/>
              <a:gd name="T14" fmla="*/ 1123 w 2987"/>
              <a:gd name="T15" fmla="*/ 197 h 2977"/>
              <a:gd name="T16" fmla="*/ 475 w 2987"/>
              <a:gd name="T17" fmla="*/ 730 h 2977"/>
              <a:gd name="T18" fmla="*/ 729 w 2987"/>
              <a:gd name="T19" fmla="*/ 1123 h 2977"/>
              <a:gd name="T20" fmla="*/ 440 w 2987"/>
              <a:gd name="T21" fmla="*/ 892 h 2977"/>
              <a:gd name="T22" fmla="*/ 313 w 2987"/>
              <a:gd name="T23" fmla="*/ 1019 h 2977"/>
              <a:gd name="T24" fmla="*/ 243 w 2987"/>
              <a:gd name="T25" fmla="*/ 2663 h 2977"/>
              <a:gd name="T26" fmla="*/ 1146 w 2987"/>
              <a:gd name="T27" fmla="*/ 2663 h 2977"/>
              <a:gd name="T28" fmla="*/ 1308 w 2987"/>
              <a:gd name="T29" fmla="*/ 2582 h 2977"/>
              <a:gd name="T30" fmla="*/ 961 w 2987"/>
              <a:gd name="T31" fmla="*/ 2339 h 2977"/>
              <a:gd name="T32" fmla="*/ 880 w 2987"/>
              <a:gd name="T33" fmla="*/ 2327 h 2977"/>
              <a:gd name="T34" fmla="*/ 787 w 2987"/>
              <a:gd name="T35" fmla="*/ 2327 h 2977"/>
              <a:gd name="T36" fmla="*/ 602 w 2987"/>
              <a:gd name="T37" fmla="*/ 2327 h 2977"/>
              <a:gd name="T38" fmla="*/ 509 w 2987"/>
              <a:gd name="T39" fmla="*/ 2327 h 2977"/>
              <a:gd name="T40" fmla="*/ 428 w 2987"/>
              <a:gd name="T41" fmla="*/ 2339 h 2977"/>
              <a:gd name="T42" fmla="*/ 81 w 2987"/>
              <a:gd name="T43" fmla="*/ 2582 h 2977"/>
              <a:gd name="T44" fmla="*/ 243 w 2987"/>
              <a:gd name="T45" fmla="*/ 2663 h 2977"/>
              <a:gd name="T46" fmla="*/ 2084 w 2987"/>
              <a:gd name="T47" fmla="*/ 1586 h 2977"/>
              <a:gd name="T48" fmla="*/ 1980 w 2987"/>
              <a:gd name="T49" fmla="*/ 1378 h 2977"/>
              <a:gd name="T50" fmla="*/ 1482 w 2987"/>
              <a:gd name="T51" fmla="*/ 1019 h 2977"/>
              <a:gd name="T52" fmla="*/ 1621 w 2987"/>
              <a:gd name="T53" fmla="*/ 1552 h 2977"/>
              <a:gd name="T54" fmla="*/ 1829 w 2987"/>
              <a:gd name="T55" fmla="*/ 1725 h 2977"/>
              <a:gd name="T56" fmla="*/ 2592 w 2987"/>
              <a:gd name="T57" fmla="*/ 2629 h 2977"/>
              <a:gd name="T58" fmla="*/ 2905 w 2987"/>
              <a:gd name="T59" fmla="*/ 2617 h 2977"/>
              <a:gd name="T60" fmla="*/ 695 w 2987"/>
              <a:gd name="T61" fmla="*/ 2756 h 2977"/>
              <a:gd name="T62" fmla="*/ 0 w 2987"/>
              <a:gd name="T63" fmla="*/ 2860 h 2977"/>
              <a:gd name="T64" fmla="*/ 1389 w 2987"/>
              <a:gd name="T65" fmla="*/ 2860 h 2977"/>
              <a:gd name="T66" fmla="*/ 695 w 2987"/>
              <a:gd name="T67" fmla="*/ 2756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87" h="2977">
                <a:moveTo>
                  <a:pt x="799" y="1517"/>
                </a:moveTo>
                <a:cubicBezTo>
                  <a:pt x="833" y="1552"/>
                  <a:pt x="891" y="1552"/>
                  <a:pt x="926" y="1517"/>
                </a:cubicBezTo>
                <a:cubicBezTo>
                  <a:pt x="961" y="1482"/>
                  <a:pt x="961" y="1413"/>
                  <a:pt x="926" y="1378"/>
                </a:cubicBezTo>
                <a:cubicBezTo>
                  <a:pt x="961" y="1343"/>
                  <a:pt x="961" y="1343"/>
                  <a:pt x="961" y="1343"/>
                </a:cubicBezTo>
                <a:cubicBezTo>
                  <a:pt x="996" y="1309"/>
                  <a:pt x="1054" y="1309"/>
                  <a:pt x="1088" y="1343"/>
                </a:cubicBezTo>
                <a:cubicBezTo>
                  <a:pt x="1621" y="823"/>
                  <a:pt x="1621" y="823"/>
                  <a:pt x="1621" y="823"/>
                </a:cubicBezTo>
                <a:cubicBezTo>
                  <a:pt x="1586" y="788"/>
                  <a:pt x="1586" y="730"/>
                  <a:pt x="1621" y="695"/>
                </a:cubicBezTo>
                <a:cubicBezTo>
                  <a:pt x="1644" y="660"/>
                  <a:pt x="1644" y="660"/>
                  <a:pt x="1644" y="660"/>
                </a:cubicBezTo>
                <a:cubicBezTo>
                  <a:pt x="1690" y="695"/>
                  <a:pt x="1748" y="695"/>
                  <a:pt x="1783" y="660"/>
                </a:cubicBezTo>
                <a:cubicBezTo>
                  <a:pt x="1817" y="625"/>
                  <a:pt x="1817" y="568"/>
                  <a:pt x="1783" y="533"/>
                </a:cubicBezTo>
                <a:cubicBezTo>
                  <a:pt x="1285" y="35"/>
                  <a:pt x="1285" y="35"/>
                  <a:pt x="1285" y="35"/>
                </a:cubicBezTo>
                <a:cubicBezTo>
                  <a:pt x="1250" y="0"/>
                  <a:pt x="1192" y="0"/>
                  <a:pt x="1158" y="35"/>
                </a:cubicBezTo>
                <a:cubicBezTo>
                  <a:pt x="1123" y="70"/>
                  <a:pt x="1123" y="139"/>
                  <a:pt x="1158" y="174"/>
                </a:cubicBezTo>
                <a:cubicBezTo>
                  <a:pt x="1482" y="498"/>
                  <a:pt x="1482" y="498"/>
                  <a:pt x="1482" y="498"/>
                </a:cubicBezTo>
                <a:cubicBezTo>
                  <a:pt x="1505" y="510"/>
                  <a:pt x="1505" y="545"/>
                  <a:pt x="1482" y="568"/>
                </a:cubicBezTo>
                <a:cubicBezTo>
                  <a:pt x="1123" y="197"/>
                  <a:pt x="1123" y="197"/>
                  <a:pt x="1123" y="197"/>
                </a:cubicBezTo>
                <a:cubicBezTo>
                  <a:pt x="1088" y="243"/>
                  <a:pt x="1030" y="243"/>
                  <a:pt x="996" y="197"/>
                </a:cubicBezTo>
                <a:cubicBezTo>
                  <a:pt x="475" y="730"/>
                  <a:pt x="475" y="730"/>
                  <a:pt x="475" y="730"/>
                </a:cubicBezTo>
                <a:cubicBezTo>
                  <a:pt x="509" y="764"/>
                  <a:pt x="509" y="823"/>
                  <a:pt x="475" y="857"/>
                </a:cubicBezTo>
                <a:cubicBezTo>
                  <a:pt x="729" y="1123"/>
                  <a:pt x="729" y="1123"/>
                  <a:pt x="729" y="1123"/>
                </a:cubicBezTo>
                <a:cubicBezTo>
                  <a:pt x="718" y="1135"/>
                  <a:pt x="683" y="1135"/>
                  <a:pt x="672" y="1123"/>
                </a:cubicBezTo>
                <a:cubicBezTo>
                  <a:pt x="440" y="892"/>
                  <a:pt x="440" y="892"/>
                  <a:pt x="440" y="892"/>
                </a:cubicBezTo>
                <a:cubicBezTo>
                  <a:pt x="405" y="857"/>
                  <a:pt x="347" y="857"/>
                  <a:pt x="313" y="892"/>
                </a:cubicBezTo>
                <a:cubicBezTo>
                  <a:pt x="266" y="927"/>
                  <a:pt x="266" y="984"/>
                  <a:pt x="313" y="1019"/>
                </a:cubicBezTo>
                <a:lnTo>
                  <a:pt x="799" y="1517"/>
                </a:lnTo>
                <a:close/>
                <a:moveTo>
                  <a:pt x="243" y="2663"/>
                </a:moveTo>
                <a:cubicBezTo>
                  <a:pt x="347" y="2675"/>
                  <a:pt x="509" y="2698"/>
                  <a:pt x="695" y="2698"/>
                </a:cubicBezTo>
                <a:cubicBezTo>
                  <a:pt x="880" y="2698"/>
                  <a:pt x="1042" y="2675"/>
                  <a:pt x="1146" y="2663"/>
                </a:cubicBezTo>
                <a:cubicBezTo>
                  <a:pt x="1239" y="2640"/>
                  <a:pt x="1285" y="2617"/>
                  <a:pt x="1297" y="2594"/>
                </a:cubicBezTo>
                <a:cubicBezTo>
                  <a:pt x="1308" y="2594"/>
                  <a:pt x="1308" y="2594"/>
                  <a:pt x="1308" y="2582"/>
                </a:cubicBezTo>
                <a:cubicBezTo>
                  <a:pt x="1308" y="2431"/>
                  <a:pt x="1308" y="2431"/>
                  <a:pt x="1308" y="2431"/>
                </a:cubicBezTo>
                <a:cubicBezTo>
                  <a:pt x="1308" y="2385"/>
                  <a:pt x="1169" y="2351"/>
                  <a:pt x="961" y="2339"/>
                </a:cubicBezTo>
                <a:cubicBezTo>
                  <a:pt x="949" y="2339"/>
                  <a:pt x="938" y="2339"/>
                  <a:pt x="938" y="2339"/>
                </a:cubicBezTo>
                <a:cubicBezTo>
                  <a:pt x="915" y="2339"/>
                  <a:pt x="891" y="2327"/>
                  <a:pt x="880" y="2327"/>
                </a:cubicBezTo>
                <a:cubicBezTo>
                  <a:pt x="868" y="2327"/>
                  <a:pt x="857" y="2327"/>
                  <a:pt x="845" y="2327"/>
                </a:cubicBezTo>
                <a:cubicBezTo>
                  <a:pt x="822" y="2327"/>
                  <a:pt x="811" y="2327"/>
                  <a:pt x="787" y="2327"/>
                </a:cubicBezTo>
                <a:cubicBezTo>
                  <a:pt x="752" y="2327"/>
                  <a:pt x="729" y="2327"/>
                  <a:pt x="695" y="2327"/>
                </a:cubicBezTo>
                <a:cubicBezTo>
                  <a:pt x="660" y="2327"/>
                  <a:pt x="637" y="2327"/>
                  <a:pt x="602" y="2327"/>
                </a:cubicBezTo>
                <a:cubicBezTo>
                  <a:pt x="579" y="2327"/>
                  <a:pt x="567" y="2327"/>
                  <a:pt x="544" y="2327"/>
                </a:cubicBezTo>
                <a:cubicBezTo>
                  <a:pt x="533" y="2327"/>
                  <a:pt x="521" y="2327"/>
                  <a:pt x="509" y="2327"/>
                </a:cubicBezTo>
                <a:cubicBezTo>
                  <a:pt x="498" y="2327"/>
                  <a:pt x="475" y="2339"/>
                  <a:pt x="452" y="2339"/>
                </a:cubicBezTo>
                <a:cubicBezTo>
                  <a:pt x="452" y="2339"/>
                  <a:pt x="440" y="2339"/>
                  <a:pt x="428" y="2339"/>
                </a:cubicBezTo>
                <a:cubicBezTo>
                  <a:pt x="220" y="2351"/>
                  <a:pt x="81" y="2385"/>
                  <a:pt x="81" y="2431"/>
                </a:cubicBezTo>
                <a:cubicBezTo>
                  <a:pt x="81" y="2582"/>
                  <a:pt x="81" y="2582"/>
                  <a:pt x="81" y="2582"/>
                </a:cubicBezTo>
                <a:cubicBezTo>
                  <a:pt x="81" y="2594"/>
                  <a:pt x="81" y="2594"/>
                  <a:pt x="93" y="2594"/>
                </a:cubicBezTo>
                <a:cubicBezTo>
                  <a:pt x="104" y="2617"/>
                  <a:pt x="150" y="2640"/>
                  <a:pt x="243" y="2663"/>
                </a:cubicBezTo>
                <a:close/>
                <a:moveTo>
                  <a:pt x="2893" y="2327"/>
                </a:moveTo>
                <a:cubicBezTo>
                  <a:pt x="2084" y="1586"/>
                  <a:pt x="2084" y="1586"/>
                  <a:pt x="2084" y="1586"/>
                </a:cubicBezTo>
                <a:cubicBezTo>
                  <a:pt x="2061" y="1563"/>
                  <a:pt x="2026" y="1552"/>
                  <a:pt x="1991" y="1552"/>
                </a:cubicBezTo>
                <a:cubicBezTo>
                  <a:pt x="2026" y="1505"/>
                  <a:pt x="2026" y="1425"/>
                  <a:pt x="1980" y="1378"/>
                </a:cubicBezTo>
                <a:cubicBezTo>
                  <a:pt x="1933" y="1343"/>
                  <a:pt x="1876" y="1332"/>
                  <a:pt x="1817" y="1355"/>
                </a:cubicBezTo>
                <a:cubicBezTo>
                  <a:pt x="1482" y="1019"/>
                  <a:pt x="1482" y="1019"/>
                  <a:pt x="1482" y="1019"/>
                </a:cubicBezTo>
                <a:cubicBezTo>
                  <a:pt x="1285" y="1216"/>
                  <a:pt x="1285" y="1216"/>
                  <a:pt x="1285" y="1216"/>
                </a:cubicBezTo>
                <a:cubicBezTo>
                  <a:pt x="1621" y="1552"/>
                  <a:pt x="1621" y="1552"/>
                  <a:pt x="1621" y="1552"/>
                </a:cubicBezTo>
                <a:cubicBezTo>
                  <a:pt x="1598" y="1598"/>
                  <a:pt x="1609" y="1668"/>
                  <a:pt x="1644" y="1714"/>
                </a:cubicBezTo>
                <a:cubicBezTo>
                  <a:pt x="1702" y="1760"/>
                  <a:pt x="1771" y="1760"/>
                  <a:pt x="1829" y="1725"/>
                </a:cubicBezTo>
                <a:cubicBezTo>
                  <a:pt x="1829" y="1760"/>
                  <a:pt x="1841" y="1795"/>
                  <a:pt x="1864" y="1818"/>
                </a:cubicBezTo>
                <a:cubicBezTo>
                  <a:pt x="2592" y="2629"/>
                  <a:pt x="2592" y="2629"/>
                  <a:pt x="2592" y="2629"/>
                </a:cubicBezTo>
                <a:cubicBezTo>
                  <a:pt x="2673" y="2709"/>
                  <a:pt x="2801" y="2721"/>
                  <a:pt x="2882" y="2640"/>
                </a:cubicBezTo>
                <a:cubicBezTo>
                  <a:pt x="2905" y="2617"/>
                  <a:pt x="2905" y="2617"/>
                  <a:pt x="2905" y="2617"/>
                </a:cubicBezTo>
                <a:cubicBezTo>
                  <a:pt x="2986" y="2536"/>
                  <a:pt x="2986" y="2409"/>
                  <a:pt x="2893" y="2327"/>
                </a:cubicBezTo>
                <a:close/>
                <a:moveTo>
                  <a:pt x="695" y="2756"/>
                </a:moveTo>
                <a:cubicBezTo>
                  <a:pt x="313" y="2756"/>
                  <a:pt x="0" y="2698"/>
                  <a:pt x="0" y="2629"/>
                </a:cubicBezTo>
                <a:cubicBezTo>
                  <a:pt x="0" y="2860"/>
                  <a:pt x="0" y="2860"/>
                  <a:pt x="0" y="2860"/>
                </a:cubicBezTo>
                <a:cubicBezTo>
                  <a:pt x="0" y="2918"/>
                  <a:pt x="313" y="2976"/>
                  <a:pt x="695" y="2976"/>
                </a:cubicBezTo>
                <a:cubicBezTo>
                  <a:pt x="1077" y="2976"/>
                  <a:pt x="1389" y="2918"/>
                  <a:pt x="1389" y="2860"/>
                </a:cubicBezTo>
                <a:cubicBezTo>
                  <a:pt x="1389" y="2629"/>
                  <a:pt x="1389" y="2629"/>
                  <a:pt x="1389" y="2629"/>
                </a:cubicBezTo>
                <a:cubicBezTo>
                  <a:pt x="1389" y="2698"/>
                  <a:pt x="1077" y="2756"/>
                  <a:pt x="695" y="2756"/>
                </a:cubicBezTo>
                <a:close/>
              </a:path>
            </a:pathLst>
          </a:custGeom>
          <a:solidFill>
            <a:srgbClr val="007395"/>
          </a:solidFill>
          <a:ln>
            <a:noFill/>
          </a:ln>
          <a:effectLst/>
          <a:extLst/>
        </p:spPr>
        <p:txBody>
          <a:bodyPr wrap="none" anchor="ctr"/>
          <a:lstStyle/>
          <a:p>
            <a:endParaRPr lang="en-US" dirty="0"/>
          </a:p>
        </p:txBody>
      </p:sp>
      <p:pic>
        <p:nvPicPr>
          <p:cNvPr id="45" name="Picture 44">
            <a:extLst>
              <a:ext uri="{FF2B5EF4-FFF2-40B4-BE49-F238E27FC236}">
                <a16:creationId xmlns:a16="http://schemas.microsoft.com/office/drawing/2014/main" xmlns="" id="{364A30A3-7858-BA41-9C75-FDE61B86C799}"/>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95865" y="3523231"/>
            <a:ext cx="1576950" cy="471905"/>
          </a:xfrm>
          <a:prstGeom prst="rect">
            <a:avLst/>
          </a:prstGeom>
        </p:spPr>
      </p:pic>
      <p:pic>
        <p:nvPicPr>
          <p:cNvPr id="5" name="Picture 4"/>
          <p:cNvPicPr>
            <a:picLocks noChangeAspect="1"/>
          </p:cNvPicPr>
          <p:nvPr/>
        </p:nvPicPr>
        <p:blipFill>
          <a:blip r:embed="rId9"/>
          <a:stretch>
            <a:fillRect/>
          </a:stretch>
        </p:blipFill>
        <p:spPr>
          <a:xfrm>
            <a:off x="7315906" y="3435016"/>
            <a:ext cx="891814" cy="891814"/>
          </a:xfrm>
          <a:prstGeom prst="rect">
            <a:avLst/>
          </a:prstGeom>
        </p:spPr>
      </p:pic>
      <p:sp>
        <p:nvSpPr>
          <p:cNvPr id="46" name="Rectangle 45">
            <a:extLst>
              <a:ext uri="{FF2B5EF4-FFF2-40B4-BE49-F238E27FC236}">
                <a16:creationId xmlns:a16="http://schemas.microsoft.com/office/drawing/2014/main" xmlns="" id="{8B5ACE6C-812A-4C9B-A87B-626E324B6DBA}"/>
              </a:ext>
            </a:extLst>
          </p:cNvPr>
          <p:cNvSpPr/>
          <p:nvPr/>
        </p:nvSpPr>
        <p:spPr>
          <a:xfrm>
            <a:off x="8480737" y="1989325"/>
            <a:ext cx="1568065" cy="615329"/>
          </a:xfrm>
          <a:prstGeom prst="rect">
            <a:avLst/>
          </a:prstGeom>
          <a:noFill/>
        </p:spPr>
        <p:txBody>
          <a:bodyPr wrap="square" l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algn="l" defTabSz="914126" rtl="0" eaLnBrk="1" fontAlgn="auto" latinLnBrk="0" hangingPunct="1">
              <a:lnSpc>
                <a:spcPct val="90000"/>
              </a:lnSpc>
              <a:spcBef>
                <a:spcPts val="0"/>
              </a:spcBef>
              <a:spcAft>
                <a:spcPts val="0"/>
              </a:spcAft>
              <a:buClrTx/>
              <a:buSzTx/>
              <a:tabLst/>
              <a:defRPr/>
            </a:pPr>
            <a:r>
              <a:rPr kumimoji="0" lang="en-US" b="0" i="0" u="none" strike="noStrike" kern="1200" cap="none" spc="0" normalizeH="0" baseline="0" noProof="0" dirty="0">
                <a:ln>
                  <a:noFill/>
                </a:ln>
                <a:solidFill>
                  <a:srgbClr val="58595B">
                    <a:lumMod val="50000"/>
                  </a:srgbClr>
                </a:solidFill>
                <a:effectLst/>
                <a:uLnTx/>
                <a:uFillTx/>
                <a:latin typeface="Calibri"/>
                <a:ea typeface="+mn-ea"/>
                <a:cs typeface="+mn-cs"/>
              </a:rPr>
              <a:t>Bank Guarantee</a:t>
            </a:r>
          </a:p>
        </p:txBody>
      </p:sp>
      <p:pic>
        <p:nvPicPr>
          <p:cNvPr id="1032" name="Picture 8" descr="Related image"/>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415874" y="1976348"/>
            <a:ext cx="738583" cy="73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90869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AC9CA50-B56D-0848-A59A-0716CBB802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53" name="Title 1"/>
          <p:cNvSpPr>
            <a:spLocks noGrp="1"/>
          </p:cNvSpPr>
          <p:nvPr>
            <p:ph type="title"/>
          </p:nvPr>
        </p:nvSpPr>
        <p:spPr/>
        <p:txBody>
          <a:bodyPr/>
          <a:lstStyle/>
          <a:p>
            <a:r>
              <a:rPr lang="en-US" dirty="0">
                <a:solidFill>
                  <a:schemeClr val="bg1"/>
                </a:solidFill>
              </a:rPr>
              <a:t>Challenges for </a:t>
            </a:r>
            <a:r>
              <a:rPr lang="en-US" dirty="0" err="1">
                <a:solidFill>
                  <a:schemeClr val="bg1"/>
                </a:solidFill>
              </a:rPr>
              <a:t>Blockchain</a:t>
            </a:r>
            <a:r>
              <a:rPr lang="en-US" dirty="0">
                <a:solidFill>
                  <a:schemeClr val="bg1"/>
                </a:solidFill>
              </a:rPr>
              <a:t> in the Enterprise</a:t>
            </a:r>
          </a:p>
        </p:txBody>
      </p:sp>
      <p:sp>
        <p:nvSpPr>
          <p:cNvPr id="12" name="Rectangle 11">
            <a:extLst>
              <a:ext uri="{FF2B5EF4-FFF2-40B4-BE49-F238E27FC236}">
                <a16:creationId xmlns:a16="http://schemas.microsoft.com/office/drawing/2014/main" xmlns="" id="{A5914359-21CC-C641-A32C-AE3A84B21FE1}"/>
              </a:ext>
            </a:extLst>
          </p:cNvPr>
          <p:cNvSpPr/>
          <p:nvPr/>
        </p:nvSpPr>
        <p:spPr bwMode="gray">
          <a:xfrm>
            <a:off x="109058" y="5008109"/>
            <a:ext cx="11884104" cy="1071859"/>
          </a:xfrm>
          <a:prstGeom prst="rect">
            <a:avLst/>
          </a:prstGeom>
          <a:solidFill>
            <a:srgbClr val="D8E2E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8595B"/>
                </a:solidFill>
                <a:effectLst/>
                <a:uLnTx/>
                <a:uFillTx/>
                <a:latin typeface="Calibri"/>
                <a:ea typeface="+mn-ea"/>
                <a:cs typeface="+mn-cs"/>
              </a:rPr>
              <a:t>To address these challenges enterprise need an Integrated </a:t>
            </a:r>
            <a:r>
              <a:rPr kumimoji="0" lang="en-US" sz="2800" b="1" i="0" u="none" strike="noStrike" kern="1200" cap="none" spc="0" normalizeH="0" baseline="0" noProof="0" dirty="0">
                <a:ln>
                  <a:noFill/>
                </a:ln>
                <a:solidFill>
                  <a:srgbClr val="FF0000"/>
                </a:solidFill>
                <a:effectLst/>
                <a:uLnTx/>
                <a:uFillTx/>
                <a:latin typeface="Calibri"/>
                <a:ea typeface="+mn-ea"/>
                <a:cs typeface="+mn-cs"/>
              </a:rPr>
              <a:t>Platform</a:t>
            </a:r>
          </a:p>
        </p:txBody>
      </p:sp>
      <p:sp>
        <p:nvSpPr>
          <p:cNvPr id="21" name="Rectangle 20">
            <a:extLst>
              <a:ext uri="{FF2B5EF4-FFF2-40B4-BE49-F238E27FC236}">
                <a16:creationId xmlns:a16="http://schemas.microsoft.com/office/drawing/2014/main" xmlns="" id="{3BFFD39A-8E2A-9D44-97B3-55223D65692F}"/>
              </a:ext>
            </a:extLst>
          </p:cNvPr>
          <p:cNvSpPr/>
          <p:nvPr/>
        </p:nvSpPr>
        <p:spPr bwMode="gray">
          <a:xfrm>
            <a:off x="2922352" y="1633330"/>
            <a:ext cx="8213956" cy="406418"/>
          </a:xfrm>
          <a:prstGeom prst="rect">
            <a:avLst/>
          </a:prstGeom>
          <a:gradFill flip="none" rotWithShape="1">
            <a:gsLst>
              <a:gs pos="3000">
                <a:schemeClr val="accent2">
                  <a:lumMod val="60000"/>
                  <a:lumOff val="40000"/>
                </a:schemeClr>
              </a:gs>
              <a:gs pos="100000">
                <a:srgbClr val="FFFFFF">
                  <a:alpha val="0"/>
                </a:srgbClr>
              </a:gs>
              <a:gs pos="78000">
                <a:srgbClr val="FFFFFF"/>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12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rPr>
              <a:t>Difficult to setup open source software, along with required security, &amp; infra. dependencies</a:t>
            </a:r>
          </a:p>
        </p:txBody>
      </p:sp>
      <p:sp>
        <p:nvSpPr>
          <p:cNvPr id="15" name="Rectangle 14">
            <a:extLst>
              <a:ext uri="{FF2B5EF4-FFF2-40B4-BE49-F238E27FC236}">
                <a16:creationId xmlns:a16="http://schemas.microsoft.com/office/drawing/2014/main" xmlns="" id="{406F35B9-76C3-ED4D-9BCB-4605605D9962}"/>
              </a:ext>
            </a:extLst>
          </p:cNvPr>
          <p:cNvSpPr/>
          <p:nvPr/>
        </p:nvSpPr>
        <p:spPr bwMode="gray">
          <a:xfrm>
            <a:off x="1645153" y="1633329"/>
            <a:ext cx="2382097" cy="406419"/>
          </a:xfrm>
          <a:prstGeom prst="rect">
            <a:avLst/>
          </a:prstGeom>
          <a:solidFill>
            <a:schemeClr val="bg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179953"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Complex to Setup</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endPar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xmlns="" id="{0D549AB3-6515-1C4C-A628-D482F06AFF5A}"/>
              </a:ext>
            </a:extLst>
          </p:cNvPr>
          <p:cNvSpPr/>
          <p:nvPr/>
        </p:nvSpPr>
        <p:spPr bwMode="gray">
          <a:xfrm>
            <a:off x="2922353" y="3544230"/>
            <a:ext cx="8213957" cy="447542"/>
          </a:xfrm>
          <a:prstGeom prst="rect">
            <a:avLst/>
          </a:prstGeom>
          <a:gradFill flip="none" rotWithShape="1">
            <a:gsLst>
              <a:gs pos="3000">
                <a:schemeClr val="accent2">
                  <a:lumMod val="60000"/>
                  <a:lumOff val="40000"/>
                </a:schemeClr>
              </a:gs>
              <a:gs pos="100000">
                <a:srgbClr val="FFFFFF">
                  <a:alpha val="0"/>
                </a:srgbClr>
              </a:gs>
              <a:gs pos="78000">
                <a:srgbClr val="FFFFFF"/>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rPr>
              <a:t>Open source software such as Hyperledger innovates rapidly,  keeping platform up to date is challenging</a:t>
            </a:r>
          </a:p>
        </p:txBody>
      </p:sp>
      <p:sp>
        <p:nvSpPr>
          <p:cNvPr id="23" name="Rectangle 22">
            <a:extLst>
              <a:ext uri="{FF2B5EF4-FFF2-40B4-BE49-F238E27FC236}">
                <a16:creationId xmlns:a16="http://schemas.microsoft.com/office/drawing/2014/main" xmlns="" id="{CDB304CD-A524-594E-BA2D-1EE1C771ABD4}"/>
              </a:ext>
            </a:extLst>
          </p:cNvPr>
          <p:cNvSpPr/>
          <p:nvPr/>
        </p:nvSpPr>
        <p:spPr bwMode="gray">
          <a:xfrm>
            <a:off x="2922356" y="4191250"/>
            <a:ext cx="7775841" cy="382916"/>
          </a:xfrm>
          <a:prstGeom prst="rect">
            <a:avLst/>
          </a:prstGeom>
          <a:gradFill flip="none" rotWithShape="1">
            <a:gsLst>
              <a:gs pos="3000">
                <a:schemeClr val="accent2">
                  <a:lumMod val="60000"/>
                  <a:lumOff val="40000"/>
                </a:schemeClr>
              </a:gs>
              <a:gs pos="100000">
                <a:srgbClr val="FFFFFF">
                  <a:alpha val="0"/>
                </a:srgbClr>
              </a:gs>
              <a:gs pos="78000">
                <a:srgbClr val="FFFFFF"/>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endParaRPr>
          </a:p>
          <a:p>
            <a:pPr marL="457200" marR="0" lvl="1" indent="0" algn="l" defTabSz="914400"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rPr>
              <a:t>Disaster recovery, backups, restores, patching, monitoring can get expensive for ops</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80000">
                  <a:lumMod val="50000"/>
                </a:srgbClr>
              </a:solidFill>
              <a:effectLst/>
              <a:uLnTx/>
              <a:uFillTx/>
              <a:latin typeface="Calibri"/>
              <a:ea typeface="+mn-ea"/>
              <a:cs typeface="Calibri"/>
            </a:endParaRPr>
          </a:p>
        </p:txBody>
      </p:sp>
      <p:sp>
        <p:nvSpPr>
          <p:cNvPr id="24" name="Rectangle 23">
            <a:extLst>
              <a:ext uri="{FF2B5EF4-FFF2-40B4-BE49-F238E27FC236}">
                <a16:creationId xmlns:a16="http://schemas.microsoft.com/office/drawing/2014/main" xmlns="" id="{A9AB2EFD-D3E6-0448-9BA7-53EABA1A150F}"/>
              </a:ext>
            </a:extLst>
          </p:cNvPr>
          <p:cNvSpPr/>
          <p:nvPr/>
        </p:nvSpPr>
        <p:spPr bwMode="gray">
          <a:xfrm>
            <a:off x="2922356" y="2898138"/>
            <a:ext cx="7775841" cy="446614"/>
          </a:xfrm>
          <a:prstGeom prst="rect">
            <a:avLst/>
          </a:prstGeom>
          <a:gradFill flip="none" rotWithShape="1">
            <a:gsLst>
              <a:gs pos="3000">
                <a:schemeClr val="accent2">
                  <a:lumMod val="60000"/>
                  <a:lumOff val="40000"/>
                </a:schemeClr>
              </a:gs>
              <a:gs pos="100000">
                <a:srgbClr val="FFFFFF">
                  <a:alpha val="0"/>
                </a:srgbClr>
              </a:gs>
              <a:gs pos="78000">
                <a:srgbClr val="FFFFFF"/>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rPr>
              <a:t>Blockchain requires enterprise-grade resilience, scalability, security, and performance</a:t>
            </a:r>
          </a:p>
        </p:txBody>
      </p:sp>
      <p:sp>
        <p:nvSpPr>
          <p:cNvPr id="25" name="Rectangle 24">
            <a:extLst>
              <a:ext uri="{FF2B5EF4-FFF2-40B4-BE49-F238E27FC236}">
                <a16:creationId xmlns:a16="http://schemas.microsoft.com/office/drawing/2014/main" xmlns="" id="{17C5923B-EFF1-0F44-8A5D-82C1E6B5FE6B}"/>
              </a:ext>
            </a:extLst>
          </p:cNvPr>
          <p:cNvSpPr/>
          <p:nvPr/>
        </p:nvSpPr>
        <p:spPr bwMode="gray">
          <a:xfrm>
            <a:off x="2922351" y="2239541"/>
            <a:ext cx="8401853" cy="470103"/>
          </a:xfrm>
          <a:prstGeom prst="rect">
            <a:avLst/>
          </a:prstGeom>
          <a:gradFill flip="none" rotWithShape="1">
            <a:gsLst>
              <a:gs pos="3000">
                <a:schemeClr val="accent2">
                  <a:lumMod val="60000"/>
                  <a:lumOff val="40000"/>
                </a:schemeClr>
              </a:gs>
              <a:gs pos="100000">
                <a:srgbClr val="FFFFFF">
                  <a:alpha val="0"/>
                </a:srgbClr>
              </a:gs>
              <a:gs pos="78000">
                <a:srgbClr val="FFFFFF"/>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12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4A58">
                    <a:lumMod val="10000"/>
                  </a:srgbClr>
                </a:solidFill>
                <a:effectLst/>
                <a:uLnTx/>
                <a:uFillTx/>
                <a:latin typeface="Calibri"/>
                <a:ea typeface="+mn-ea"/>
                <a:cs typeface="+mn-cs"/>
              </a:rPr>
              <a:t>Expensive &amp; complex to Integrate diverse data sources with enterprise business applications</a:t>
            </a:r>
          </a:p>
        </p:txBody>
      </p:sp>
      <p:sp>
        <p:nvSpPr>
          <p:cNvPr id="16" name="Rectangle 15">
            <a:extLst>
              <a:ext uri="{FF2B5EF4-FFF2-40B4-BE49-F238E27FC236}">
                <a16:creationId xmlns:a16="http://schemas.microsoft.com/office/drawing/2014/main" xmlns="" id="{4A1BF134-64DC-0B47-B818-38BA8705BDEB}"/>
              </a:ext>
            </a:extLst>
          </p:cNvPr>
          <p:cNvSpPr/>
          <p:nvPr/>
        </p:nvSpPr>
        <p:spPr bwMode="gray">
          <a:xfrm>
            <a:off x="1645150" y="2239540"/>
            <a:ext cx="2382097" cy="470103"/>
          </a:xfrm>
          <a:prstGeom prst="rect">
            <a:avLst/>
          </a:prstGeom>
          <a:solidFill>
            <a:schemeClr val="bg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179953"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Integration Challenges</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endPar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87BB0AE3-0401-3A42-B7BA-50B47E49D0FE}"/>
              </a:ext>
            </a:extLst>
          </p:cNvPr>
          <p:cNvSpPr/>
          <p:nvPr/>
        </p:nvSpPr>
        <p:spPr bwMode="gray">
          <a:xfrm>
            <a:off x="1645157" y="2898138"/>
            <a:ext cx="2382097" cy="446615"/>
          </a:xfrm>
          <a:prstGeom prst="rect">
            <a:avLst/>
          </a:prstGeom>
          <a:solidFill>
            <a:schemeClr val="bg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179953"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Requires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Enterprise-grade Capabilities</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endPar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xmlns="" id="{B01E25B3-8AEA-6243-94DC-2D1808FD29EE}"/>
              </a:ext>
            </a:extLst>
          </p:cNvPr>
          <p:cNvSpPr/>
          <p:nvPr/>
        </p:nvSpPr>
        <p:spPr bwMode="gray">
          <a:xfrm>
            <a:off x="1645153" y="3544230"/>
            <a:ext cx="2382099" cy="447542"/>
          </a:xfrm>
          <a:prstGeom prst="rect">
            <a:avLst/>
          </a:prstGeom>
          <a:solidFill>
            <a:schemeClr val="bg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179953"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Keeping up with</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Open-Source Evolution</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endPar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xmlns="" id="{FDA9DADC-B851-E847-BC55-C76798811B83}"/>
              </a:ext>
            </a:extLst>
          </p:cNvPr>
          <p:cNvSpPr/>
          <p:nvPr/>
        </p:nvSpPr>
        <p:spPr bwMode="gray">
          <a:xfrm>
            <a:off x="1645156" y="4191249"/>
            <a:ext cx="2382099" cy="382917"/>
          </a:xfrm>
          <a:prstGeom prst="rect">
            <a:avLst/>
          </a:prstGeom>
          <a:solidFill>
            <a:schemeClr val="bg1">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179953"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t>Operational Challenges</a:t>
            </a:r>
            <a:br>
              <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rPr>
            </a:br>
            <a:endParaRPr kumimoji="0" lang="en-US" sz="1400" b="1" i="0" u="none" strike="noStrike" kern="1200" cap="none" spc="0" normalizeH="0" baseline="0" noProof="0" dirty="0">
              <a:ln>
                <a:noFill/>
              </a:ln>
              <a:solidFill>
                <a:srgbClr val="374A58">
                  <a:lumMod val="10000"/>
                </a:srgbClr>
              </a:solidFill>
              <a:effectLst/>
              <a:uLnTx/>
              <a:uFillTx/>
              <a:latin typeface="Calibri"/>
              <a:ea typeface="+mn-ea"/>
              <a:cs typeface="+mn-cs"/>
            </a:endParaRPr>
          </a:p>
        </p:txBody>
      </p:sp>
    </p:spTree>
    <p:extLst>
      <p:ext uri="{BB962C8B-B14F-4D97-AF65-F5344CB8AC3E}">
        <p14:creationId xmlns:p14="http://schemas.microsoft.com/office/powerpoint/2010/main" val="366094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a:extLst>
              <a:ext uri="{FF2B5EF4-FFF2-40B4-BE49-F238E27FC236}">
                <a16:creationId xmlns:a16="http://schemas.microsoft.com/office/drawing/2014/main" xmlns="" id="{EFAE3832-8FD7-43A8-AB81-ED0E9CAF4980}"/>
              </a:ext>
            </a:extLst>
          </p:cNvPr>
          <p:cNvSpPr txBox="1">
            <a:spLocks/>
          </p:cNvSpPr>
          <p:nvPr/>
        </p:nvSpPr>
        <p:spPr bwMode="auto">
          <a:xfrm>
            <a:off x="531812" y="406400"/>
            <a:ext cx="11125200"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ＭＳ Ｐゴシック" charset="0"/>
                <a:cs typeface="+mj-cs"/>
              </a:defRPr>
            </a:lvl1pPr>
            <a:lvl2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2pPr>
            <a:lvl3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3pPr>
            <a:lvl4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4pPr>
            <a:lvl5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5pPr>
            <a:lvl6pPr marL="457200" algn="l" rtl="0" fontAlgn="base">
              <a:lnSpc>
                <a:spcPct val="80000"/>
              </a:lnSpc>
              <a:spcBef>
                <a:spcPct val="0"/>
              </a:spcBef>
              <a:spcAft>
                <a:spcPct val="0"/>
              </a:spcAft>
              <a:defRPr sz="3600">
                <a:solidFill>
                  <a:schemeClr val="tx1"/>
                </a:solidFill>
                <a:latin typeface="Calibri" charset="0"/>
              </a:defRPr>
            </a:lvl6pPr>
            <a:lvl7pPr marL="914400" algn="l" rtl="0" fontAlgn="base">
              <a:lnSpc>
                <a:spcPct val="80000"/>
              </a:lnSpc>
              <a:spcBef>
                <a:spcPct val="0"/>
              </a:spcBef>
              <a:spcAft>
                <a:spcPct val="0"/>
              </a:spcAft>
              <a:defRPr sz="3600">
                <a:solidFill>
                  <a:schemeClr val="tx1"/>
                </a:solidFill>
                <a:latin typeface="Calibri" charset="0"/>
              </a:defRPr>
            </a:lvl7pPr>
            <a:lvl8pPr marL="1371600" algn="l" rtl="0" fontAlgn="base">
              <a:lnSpc>
                <a:spcPct val="80000"/>
              </a:lnSpc>
              <a:spcBef>
                <a:spcPct val="0"/>
              </a:spcBef>
              <a:spcAft>
                <a:spcPct val="0"/>
              </a:spcAft>
              <a:defRPr sz="3600">
                <a:solidFill>
                  <a:schemeClr val="tx1"/>
                </a:solidFill>
                <a:latin typeface="Calibri" charset="0"/>
              </a:defRPr>
            </a:lvl8pPr>
            <a:lvl9pPr marL="1828800" algn="l" rtl="0" fontAlgn="base">
              <a:lnSpc>
                <a:spcPct val="80000"/>
              </a:lnSpc>
              <a:spcBef>
                <a:spcPct val="0"/>
              </a:spcBef>
              <a:spcAft>
                <a:spcPct val="0"/>
              </a:spcAft>
              <a:defRPr sz="3600">
                <a:solidFill>
                  <a:schemeClr val="tx1"/>
                </a:solidFill>
                <a:latin typeface="Calibri" charset="0"/>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600" b="0" i="0" u="none" strike="noStrike" kern="1200" cap="none" spc="0" normalizeH="0" baseline="0" noProof="0">
                <a:ln>
                  <a:noFill/>
                </a:ln>
                <a:solidFill>
                  <a:srgbClr val="58595B"/>
                </a:solidFill>
                <a:effectLst/>
                <a:uLnTx/>
                <a:uFillTx/>
                <a:latin typeface="Calibri"/>
                <a:ea typeface="ＭＳ Ｐゴシック" charset="0"/>
                <a:cs typeface="+mj-cs"/>
              </a:rPr>
              <a:t/>
            </a:r>
            <a:br>
              <a:rPr kumimoji="0" lang="en-US" sz="3600" b="0" i="0" u="none" strike="noStrike" kern="1200" cap="none" spc="0" normalizeH="0" baseline="0" noProof="0">
                <a:ln>
                  <a:noFill/>
                </a:ln>
                <a:solidFill>
                  <a:srgbClr val="58595B"/>
                </a:solidFill>
                <a:effectLst/>
                <a:uLnTx/>
                <a:uFillTx/>
                <a:latin typeface="Calibri"/>
                <a:ea typeface="ＭＳ Ｐゴシック" charset="0"/>
                <a:cs typeface="+mj-cs"/>
              </a:rPr>
            </a:br>
            <a:r>
              <a:rPr kumimoji="0" lang="en-US" sz="3600" b="0" i="0" u="none" strike="noStrike" kern="1200" cap="none" spc="0" normalizeH="0" baseline="0" noProof="0">
                <a:ln>
                  <a:noFill/>
                </a:ln>
                <a:solidFill>
                  <a:srgbClr val="58595B"/>
                </a:solidFill>
                <a:effectLst/>
                <a:uLnTx/>
                <a:uFillTx/>
                <a:latin typeface="Calibri"/>
                <a:ea typeface="ＭＳ Ｐゴシック" charset="0"/>
                <a:cs typeface="+mj-cs"/>
              </a:rPr>
              <a:t>Oracle Blockchain Strategy</a:t>
            </a:r>
            <a:endParaRPr kumimoji="0" lang="en-US" sz="3600" b="0" i="0" u="none" strike="noStrike" kern="1200" cap="none" spc="0" normalizeH="0" baseline="0" noProof="0" dirty="0">
              <a:ln>
                <a:noFill/>
              </a:ln>
              <a:solidFill>
                <a:srgbClr val="58595B"/>
              </a:solidFill>
              <a:effectLst/>
              <a:uLnTx/>
              <a:uFillTx/>
              <a:latin typeface="Calibri"/>
              <a:ea typeface="ＭＳ Ｐゴシック" charset="0"/>
              <a:cs typeface="+mj-cs"/>
            </a:endParaRPr>
          </a:p>
        </p:txBody>
      </p:sp>
      <p:sp>
        <p:nvSpPr>
          <p:cNvPr id="151" name="Text Placeholder 3">
            <a:extLst>
              <a:ext uri="{FF2B5EF4-FFF2-40B4-BE49-F238E27FC236}">
                <a16:creationId xmlns:a16="http://schemas.microsoft.com/office/drawing/2014/main" xmlns="" id="{23A71D32-470C-4A41-B557-7F69BBF5995D}"/>
              </a:ext>
            </a:extLst>
          </p:cNvPr>
          <p:cNvSpPr txBox="1">
            <a:spLocks/>
          </p:cNvSpPr>
          <p:nvPr/>
        </p:nvSpPr>
        <p:spPr bwMode="auto">
          <a:xfrm>
            <a:off x="531813" y="1373741"/>
            <a:ext cx="11125199" cy="343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1588" indent="0" algn="l" rtl="0" eaLnBrk="0" fontAlgn="base" hangingPunct="0">
              <a:lnSpc>
                <a:spcPct val="90000"/>
              </a:lnSpc>
              <a:spcBef>
                <a:spcPts val="0"/>
              </a:spcBef>
              <a:spcAft>
                <a:spcPct val="0"/>
              </a:spcAft>
              <a:buClr>
                <a:srgbClr val="9A9B9D"/>
              </a:buClr>
              <a:buFontTx/>
              <a:buNone/>
              <a:defRPr sz="2400" b="1" kern="1200" baseline="0">
                <a:solidFill>
                  <a:schemeClr val="tx1"/>
                </a:solidFill>
                <a:latin typeface="+mn-lt"/>
                <a:ea typeface="ＭＳ Ｐゴシック" charset="0"/>
                <a:cs typeface="+mn-cs"/>
              </a:defRPr>
            </a:lvl1pPr>
            <a:lvl2pPr marL="1588" indent="0" algn="l" rtl="0" eaLnBrk="0" fontAlgn="base" hangingPunct="0">
              <a:lnSpc>
                <a:spcPct val="90000"/>
              </a:lnSpc>
              <a:spcBef>
                <a:spcPts val="800"/>
              </a:spcBef>
              <a:spcAft>
                <a:spcPct val="0"/>
              </a:spcAft>
              <a:buClr>
                <a:srgbClr val="9A9B9D"/>
              </a:buClr>
              <a:buFontTx/>
              <a:buNone/>
              <a:defRPr sz="2400" kern="1200">
                <a:solidFill>
                  <a:schemeClr val="tx1"/>
                </a:solidFill>
                <a:latin typeface="+mn-lt"/>
                <a:ea typeface="ＭＳ Ｐゴシック" charset="0"/>
                <a:cs typeface="+mn-cs"/>
              </a:defRPr>
            </a:lvl2pPr>
            <a:lvl3pPr marL="1588" indent="0" algn="l" rtl="0" eaLnBrk="0" fontAlgn="base" hangingPunct="0">
              <a:lnSpc>
                <a:spcPct val="90000"/>
              </a:lnSpc>
              <a:spcBef>
                <a:spcPts val="600"/>
              </a:spcBef>
              <a:spcAft>
                <a:spcPct val="0"/>
              </a:spcAft>
              <a:buClr>
                <a:srgbClr val="9A9B9D"/>
              </a:buClr>
              <a:buFontTx/>
              <a:buNone/>
              <a:defRPr sz="2400" kern="1200">
                <a:solidFill>
                  <a:schemeClr val="tx1"/>
                </a:solidFill>
                <a:latin typeface="+mn-lt"/>
                <a:ea typeface="ＭＳ Ｐゴシック" charset="0"/>
                <a:cs typeface="+mn-cs"/>
              </a:defRPr>
            </a:lvl3pPr>
            <a:lvl4pPr marL="1588" indent="0" algn="l" rtl="0" eaLnBrk="0" fontAlgn="base" hangingPunct="0">
              <a:lnSpc>
                <a:spcPct val="90000"/>
              </a:lnSpc>
              <a:spcBef>
                <a:spcPts val="600"/>
              </a:spcBef>
              <a:spcAft>
                <a:spcPct val="0"/>
              </a:spcAft>
              <a:buClr>
                <a:srgbClr val="9A9B9D"/>
              </a:buClr>
              <a:buFontTx/>
              <a:buNone/>
              <a:defRPr sz="2400" kern="1200">
                <a:solidFill>
                  <a:schemeClr val="tx1"/>
                </a:solidFill>
                <a:latin typeface="+mn-lt"/>
                <a:ea typeface="ＭＳ Ｐゴシック" charset="0"/>
                <a:cs typeface="+mn-cs"/>
              </a:defRPr>
            </a:lvl4pPr>
            <a:lvl5pPr marL="1588" indent="0" algn="l" rtl="0" eaLnBrk="0" fontAlgn="base" hangingPunct="0">
              <a:lnSpc>
                <a:spcPct val="90000"/>
              </a:lnSpc>
              <a:spcBef>
                <a:spcPts val="600"/>
              </a:spcBef>
              <a:spcAft>
                <a:spcPct val="0"/>
              </a:spcAft>
              <a:buClr>
                <a:srgbClr val="9A9B9D"/>
              </a:buClr>
              <a:buFontTx/>
              <a:buNone/>
              <a:defRPr sz="2400" kern="1200">
                <a:solidFill>
                  <a:schemeClr val="tx1"/>
                </a:solidFill>
                <a:latin typeface="+mn-lt"/>
                <a:ea typeface="ＭＳ Ｐゴシック" charset="0"/>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588" marR="0" lvl="0" indent="0" algn="l" defTabSz="914400" rtl="0" eaLnBrk="0" fontAlgn="base" latinLnBrk="0" hangingPunct="0">
              <a:lnSpc>
                <a:spcPct val="90000"/>
              </a:lnSpc>
              <a:spcBef>
                <a:spcPts val="0"/>
              </a:spcBef>
              <a:spcAft>
                <a:spcPct val="0"/>
              </a:spcAft>
              <a:buClr>
                <a:srgbClr val="9A9B9D"/>
              </a:buClr>
              <a:buSzTx/>
              <a:buFontTx/>
              <a:buNone/>
              <a:tabLst/>
              <a:defRPr/>
            </a:pPr>
            <a:r>
              <a:rPr kumimoji="0" lang="en-US" sz="2400" b="1" i="0" u="none" strike="noStrike" kern="1200" cap="none" spc="0" normalizeH="0" baseline="0" noProof="0">
                <a:ln>
                  <a:noFill/>
                </a:ln>
                <a:solidFill>
                  <a:srgbClr val="58595B"/>
                </a:solidFill>
                <a:effectLst/>
                <a:uLnTx/>
                <a:uFillTx/>
                <a:latin typeface="Calibri"/>
                <a:ea typeface="ＭＳ Ｐゴシック" charset="0"/>
                <a:cs typeface="+mn-cs"/>
              </a:rPr>
              <a:t>Securely, reliably extend business processes and accelerate B2B transactions</a:t>
            </a:r>
            <a:endParaRPr kumimoji="0" lang="en-US" sz="2400" b="1" i="0" u="none" strike="noStrike" kern="1200" cap="none" spc="0" normalizeH="0" baseline="0" noProof="0" dirty="0">
              <a:ln>
                <a:noFill/>
              </a:ln>
              <a:solidFill>
                <a:srgbClr val="58595B"/>
              </a:solidFill>
              <a:effectLst/>
              <a:uLnTx/>
              <a:uFillTx/>
              <a:latin typeface="Calibri"/>
              <a:ea typeface="ＭＳ Ｐゴシック" charset="0"/>
              <a:cs typeface="+mn-cs"/>
            </a:endParaRPr>
          </a:p>
        </p:txBody>
      </p:sp>
      <p:sp>
        <p:nvSpPr>
          <p:cNvPr id="152" name="Content Placeholder 1">
            <a:extLst>
              <a:ext uri="{FF2B5EF4-FFF2-40B4-BE49-F238E27FC236}">
                <a16:creationId xmlns:a16="http://schemas.microsoft.com/office/drawing/2014/main" xmlns="" id="{B7A9D7CB-D67D-4251-AEF8-28965F85DE36}"/>
              </a:ext>
            </a:extLst>
          </p:cNvPr>
          <p:cNvSpPr txBox="1">
            <a:spLocks/>
          </p:cNvSpPr>
          <p:nvPr/>
        </p:nvSpPr>
        <p:spPr bwMode="auto">
          <a:xfrm>
            <a:off x="531151" y="1981200"/>
            <a:ext cx="11126522"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200"/>
              </a:spcBef>
              <a:spcAft>
                <a:spcPct val="0"/>
              </a:spcAft>
              <a:buClr>
                <a:srgbClr val="9A9B9D"/>
              </a:buClr>
              <a:buSzTx/>
              <a:buFont typeface="Arial" charset="0"/>
              <a:buNone/>
              <a:tabLst/>
              <a:defRPr/>
            </a:pPr>
            <a:r>
              <a:rPr kumimoji="0" lang="en-US" sz="1800" b="1" i="0" u="none" strike="noStrike" kern="1200" cap="none" spc="0" normalizeH="0" baseline="0" noProof="0">
                <a:ln>
                  <a:noFill/>
                </a:ln>
                <a:solidFill>
                  <a:srgbClr val="007395"/>
                </a:solidFill>
                <a:effectLst/>
                <a:uLnTx/>
                <a:uFillTx/>
                <a:latin typeface="Calibri"/>
                <a:ea typeface="ＭＳ Ｐゴシック" charset="0"/>
                <a:cs typeface="+mn-cs"/>
              </a:rPr>
              <a:t>PRE-ASSEMBLED, ENTERPRISE-GRADE MANAGED PAAS</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Rapid, global provisioning &amp; simplified operations</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Secure and confidential permissioned blockchain</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Built-in monitoring, IdM, HA, autonomous recovery</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endPar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endParaRPr>
          </a:p>
          <a:p>
            <a:pPr marL="0" marR="0" lvl="0" indent="0" algn="l" defTabSz="914400" rtl="0" eaLnBrk="0" fontAlgn="base" latinLnBrk="0" hangingPunct="0">
              <a:lnSpc>
                <a:spcPct val="90000"/>
              </a:lnSpc>
              <a:spcBef>
                <a:spcPts val="1200"/>
              </a:spcBef>
              <a:spcAft>
                <a:spcPct val="0"/>
              </a:spcAft>
              <a:buClr>
                <a:srgbClr val="9A9B9D"/>
              </a:buClr>
              <a:buSzTx/>
              <a:buFont typeface="Arial" charset="0"/>
              <a:buNone/>
              <a:tabLst/>
              <a:defRPr/>
            </a:pPr>
            <a:r>
              <a:rPr kumimoji="0" lang="en-US" sz="1800" b="1" i="0" u="none" strike="noStrike" kern="1200" cap="none" spc="0" normalizeH="0" baseline="0" noProof="0">
                <a:ln>
                  <a:noFill/>
                </a:ln>
                <a:solidFill>
                  <a:srgbClr val="007395"/>
                </a:solidFill>
                <a:effectLst/>
                <a:uLnTx/>
                <a:uFillTx/>
                <a:latin typeface="Calibri"/>
                <a:ea typeface="ＭＳ Ｐゴシック" charset="0"/>
                <a:cs typeface="+mn-cs"/>
              </a:rPr>
              <a:t>EXTENDS ENTERPRISE BOUNDARIES</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Plug-n-Play integration with Oracle SaaS and PaaS,          </a:t>
            </a:r>
            <a:b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b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and custom/3</a:t>
            </a:r>
            <a:r>
              <a:rPr kumimoji="0" lang="en-US" sz="1600" b="0" i="0" u="none" strike="noStrike" kern="1200" cap="none" spc="0" normalizeH="0" baseline="30000" noProof="0">
                <a:ln>
                  <a:noFill/>
                </a:ln>
                <a:solidFill>
                  <a:srgbClr val="58595B"/>
                </a:solidFill>
                <a:effectLst/>
                <a:uLnTx/>
                <a:uFillTx/>
                <a:latin typeface="Calibri"/>
                <a:ea typeface="ＭＳ Ｐゴシック" charset="0"/>
                <a:cs typeface="+mn-cs"/>
              </a:rPr>
              <a:t>rd</a:t>
            </a: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 party cloud and on premises apps</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Out-of-the-box API access in Netsuite ERP, Flexcube core banking,      </a:t>
            </a:r>
            <a:b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b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Open Banking API Platform</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endPar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endParaRPr>
          </a:p>
          <a:p>
            <a:pPr marL="0" marR="0" lvl="0" indent="0" algn="l" defTabSz="914400" rtl="0" eaLnBrk="0" fontAlgn="base" latinLnBrk="0" hangingPunct="0">
              <a:lnSpc>
                <a:spcPct val="90000"/>
              </a:lnSpc>
              <a:spcBef>
                <a:spcPts val="1200"/>
              </a:spcBef>
              <a:spcAft>
                <a:spcPct val="0"/>
              </a:spcAft>
              <a:buClr>
                <a:srgbClr val="9A9B9D"/>
              </a:buClr>
              <a:buSzTx/>
              <a:buFont typeface="Arial" charset="0"/>
              <a:buNone/>
              <a:tabLst/>
              <a:defRPr/>
            </a:pPr>
            <a:r>
              <a:rPr kumimoji="0" lang="en-US" sz="1800" b="1" i="0" u="none" strike="noStrike" kern="1200" cap="none" spc="0" normalizeH="0" baseline="0" noProof="0">
                <a:ln>
                  <a:noFill/>
                </a:ln>
                <a:solidFill>
                  <a:srgbClr val="007395"/>
                </a:solidFill>
                <a:effectLst/>
                <a:uLnTx/>
                <a:uFillTx/>
                <a:latin typeface="Calibri"/>
                <a:ea typeface="ＭＳ Ｐゴシック" charset="0"/>
                <a:cs typeface="+mn-cs"/>
              </a:rPr>
              <a:t>SAAS BLOCKCHAIN APPLICATIONS</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r>
              <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rPr>
              <a:t>Supply chain track &amp; trace use cases and more</a:t>
            </a:r>
          </a:p>
          <a:p>
            <a:pPr marL="173038" marR="0" lvl="1" indent="-173038" algn="l" defTabSz="914400" rtl="0" eaLnBrk="0" fontAlgn="base" latinLnBrk="0" hangingPunct="0">
              <a:lnSpc>
                <a:spcPct val="100000"/>
              </a:lnSpc>
              <a:spcBef>
                <a:spcPts val="0"/>
              </a:spcBef>
              <a:spcAft>
                <a:spcPct val="0"/>
              </a:spcAft>
              <a:buClr>
                <a:srgbClr val="58595B"/>
              </a:buClr>
              <a:buSzTx/>
              <a:buFont typeface="Arial"/>
              <a:buChar char="•"/>
              <a:tabLst/>
              <a:defRPr/>
            </a:pPr>
            <a:endParaRPr kumimoji="0" lang="en-US" sz="1600" b="0" i="0" u="none" strike="noStrike" kern="1200" cap="none" spc="0" normalizeH="0" baseline="0" noProof="0">
              <a:ln>
                <a:noFill/>
              </a:ln>
              <a:solidFill>
                <a:srgbClr val="58595B"/>
              </a:solidFill>
              <a:effectLst/>
              <a:uLnTx/>
              <a:uFillTx/>
              <a:latin typeface="Calibri"/>
              <a:ea typeface="ＭＳ Ｐゴシック" charset="0"/>
              <a:cs typeface="+mn-cs"/>
            </a:endParaRPr>
          </a:p>
          <a:p>
            <a:pPr marL="0" marR="0" lvl="1" indent="0" algn="l" defTabSz="914400" rtl="0" eaLnBrk="0" fontAlgn="base" latinLnBrk="0" hangingPunct="0">
              <a:lnSpc>
                <a:spcPct val="100000"/>
              </a:lnSpc>
              <a:spcBef>
                <a:spcPts val="0"/>
              </a:spcBef>
              <a:spcAft>
                <a:spcPct val="0"/>
              </a:spcAft>
              <a:buClr>
                <a:srgbClr val="58595B"/>
              </a:buClr>
              <a:buSzTx/>
              <a:buFont typeface="Arial" charset="0"/>
              <a:buNone/>
              <a:tabLst/>
              <a:defRPr/>
            </a:pPr>
            <a:endParaRPr kumimoji="0" lang="en-US" sz="1600" b="0" i="0" u="none" strike="noStrike" kern="1200" cap="none" spc="0" normalizeH="0" baseline="0" noProof="0" dirty="0">
              <a:ln>
                <a:noFill/>
              </a:ln>
              <a:solidFill>
                <a:srgbClr val="58595B"/>
              </a:solidFill>
              <a:effectLst/>
              <a:uLnTx/>
              <a:uFillTx/>
              <a:latin typeface="Calibri"/>
              <a:ea typeface="ＭＳ Ｐゴシック" charset="0"/>
              <a:cs typeface="+mn-cs"/>
            </a:endParaRPr>
          </a:p>
        </p:txBody>
      </p:sp>
      <p:sp>
        <p:nvSpPr>
          <p:cNvPr id="153" name="Slide Number Placeholder 2">
            <a:extLst>
              <a:ext uri="{FF2B5EF4-FFF2-40B4-BE49-F238E27FC236}">
                <a16:creationId xmlns:a16="http://schemas.microsoft.com/office/drawing/2014/main" xmlns="" id="{BD0E3B76-3389-4BF4-9EA2-82871093E8B9}"/>
              </a:ext>
            </a:extLst>
          </p:cNvPr>
          <p:cNvSpPr txBox="1">
            <a:spLocks/>
          </p:cNvSpPr>
          <p:nvPr/>
        </p:nvSpPr>
        <p:spPr>
          <a:xfrm>
            <a:off x="11323638" y="6556375"/>
            <a:ext cx="33337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r" defTabSz="914400" rtl="0" eaLnBrk="1" latinLnBrk="0" hangingPunct="1">
              <a:defRPr sz="800" kern="1200">
                <a:solidFill>
                  <a:srgbClr val="58595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54" name="Rounded Rectangle 18">
            <a:extLst>
              <a:ext uri="{FF2B5EF4-FFF2-40B4-BE49-F238E27FC236}">
                <a16:creationId xmlns:a16="http://schemas.microsoft.com/office/drawing/2014/main" xmlns="" id="{3746439F-5AA1-496A-B629-A911CD53074A}"/>
              </a:ext>
            </a:extLst>
          </p:cNvPr>
          <p:cNvSpPr/>
          <p:nvPr/>
        </p:nvSpPr>
        <p:spPr bwMode="gray">
          <a:xfrm>
            <a:off x="8137625" y="3176489"/>
            <a:ext cx="2299341" cy="1864108"/>
          </a:xfrm>
          <a:prstGeom prst="roundRect">
            <a:avLst>
              <a:gd name="adj" fmla="val 9036"/>
            </a:avLst>
          </a:prstGeom>
          <a:solidFill>
            <a:srgbClr val="A52641">
              <a:lumMod val="20000"/>
              <a:lumOff val="80000"/>
              <a:alpha val="31000"/>
            </a:srgbClr>
          </a:solidFill>
          <a:ln w="9525" cap="flat" cmpd="sng" algn="ctr">
            <a:solidFill>
              <a:srgbClr val="A52641">
                <a:alpha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7" name="TextBox 44">
            <a:extLst>
              <a:ext uri="{FF2B5EF4-FFF2-40B4-BE49-F238E27FC236}">
                <a16:creationId xmlns:a16="http://schemas.microsoft.com/office/drawing/2014/main" xmlns="" id="{D3A8290E-5E24-447E-B011-EE31E2CB9921}"/>
              </a:ext>
            </a:extLst>
          </p:cNvPr>
          <p:cNvSpPr txBox="1"/>
          <p:nvPr/>
        </p:nvSpPr>
        <p:spPr>
          <a:xfrm>
            <a:off x="9339669" y="4620117"/>
            <a:ext cx="804053" cy="29436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A52641"/>
                </a:solidFill>
                <a:cs typeface="Calibri"/>
              </a:rPr>
              <a:t>DISTRIBUTED </a:t>
            </a:r>
            <a:br>
              <a:rPr lang="en-US" sz="1100" dirty="0">
                <a:solidFill>
                  <a:srgbClr val="A52641"/>
                </a:solidFill>
                <a:cs typeface="Calibri"/>
              </a:rPr>
            </a:br>
            <a:r>
              <a:rPr lang="en-US" sz="1100" dirty="0">
                <a:solidFill>
                  <a:srgbClr val="A52641"/>
                </a:solidFill>
                <a:cs typeface="Calibri"/>
              </a:rPr>
              <a:t>LEDGER</a:t>
            </a:r>
          </a:p>
        </p:txBody>
      </p:sp>
      <p:sp>
        <p:nvSpPr>
          <p:cNvPr id="158" name="TextBox 45">
            <a:extLst>
              <a:ext uri="{FF2B5EF4-FFF2-40B4-BE49-F238E27FC236}">
                <a16:creationId xmlns:a16="http://schemas.microsoft.com/office/drawing/2014/main" xmlns="" id="{822A4CAF-5E0C-4C01-8BE4-6E9580270A48}"/>
              </a:ext>
            </a:extLst>
          </p:cNvPr>
          <p:cNvSpPr txBox="1"/>
          <p:nvPr/>
        </p:nvSpPr>
        <p:spPr>
          <a:xfrm>
            <a:off x="9654003" y="3978299"/>
            <a:ext cx="1098952" cy="236838"/>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A52641"/>
                </a:solidFill>
                <a:cs typeface="Calibri"/>
              </a:rPr>
              <a:t>CONSENSUS</a:t>
            </a:r>
          </a:p>
        </p:txBody>
      </p:sp>
      <p:sp>
        <p:nvSpPr>
          <p:cNvPr id="159" name="TextBox 46">
            <a:extLst>
              <a:ext uri="{FF2B5EF4-FFF2-40B4-BE49-F238E27FC236}">
                <a16:creationId xmlns:a16="http://schemas.microsoft.com/office/drawing/2014/main" xmlns="" id="{BA971189-7099-40F3-8358-B9C55329010E}"/>
              </a:ext>
            </a:extLst>
          </p:cNvPr>
          <p:cNvSpPr txBox="1"/>
          <p:nvPr/>
        </p:nvSpPr>
        <p:spPr>
          <a:xfrm>
            <a:off x="9144837" y="3303102"/>
            <a:ext cx="1216273" cy="252317"/>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A52641"/>
                </a:solidFill>
                <a:cs typeface="Calibri"/>
              </a:rPr>
              <a:t>SMART </a:t>
            </a:r>
            <a:br>
              <a:rPr lang="en-US" sz="1100" dirty="0">
                <a:solidFill>
                  <a:srgbClr val="A52641"/>
                </a:solidFill>
                <a:cs typeface="Calibri"/>
              </a:rPr>
            </a:br>
            <a:r>
              <a:rPr lang="en-US" sz="1100" dirty="0">
                <a:solidFill>
                  <a:srgbClr val="A52641"/>
                </a:solidFill>
                <a:cs typeface="Calibri"/>
              </a:rPr>
              <a:t>CONTRACTS</a:t>
            </a:r>
          </a:p>
        </p:txBody>
      </p:sp>
      <p:sp>
        <p:nvSpPr>
          <p:cNvPr id="160" name="TextBox 49">
            <a:extLst>
              <a:ext uri="{FF2B5EF4-FFF2-40B4-BE49-F238E27FC236}">
                <a16:creationId xmlns:a16="http://schemas.microsoft.com/office/drawing/2014/main" xmlns="" id="{9663E820-DA2F-405F-89CE-5D9C0B361A60}"/>
              </a:ext>
            </a:extLst>
          </p:cNvPr>
          <p:cNvSpPr txBox="1"/>
          <p:nvPr/>
        </p:nvSpPr>
        <p:spPr>
          <a:xfrm>
            <a:off x="8485374" y="3929152"/>
            <a:ext cx="685622" cy="28149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1100" dirty="0">
                <a:solidFill>
                  <a:srgbClr val="A52641"/>
                </a:solidFill>
                <a:cs typeface="Calibri"/>
              </a:rPr>
              <a:t>PRIVACY</a:t>
            </a:r>
          </a:p>
        </p:txBody>
      </p:sp>
      <p:sp>
        <p:nvSpPr>
          <p:cNvPr id="161" name="Freeform 162">
            <a:extLst>
              <a:ext uri="{FF2B5EF4-FFF2-40B4-BE49-F238E27FC236}">
                <a16:creationId xmlns:a16="http://schemas.microsoft.com/office/drawing/2014/main" xmlns="" id="{84E46C63-20AF-429A-8E93-B759BE1C30B6}"/>
              </a:ext>
            </a:extLst>
          </p:cNvPr>
          <p:cNvSpPr>
            <a:spLocks noEditPoints="1"/>
          </p:cNvSpPr>
          <p:nvPr/>
        </p:nvSpPr>
        <p:spPr bwMode="auto">
          <a:xfrm>
            <a:off x="703612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rgbClr val="00739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cxnSp>
        <p:nvCxnSpPr>
          <p:cNvPr id="162" name="Straight Arrow Connector 161">
            <a:extLst>
              <a:ext uri="{FF2B5EF4-FFF2-40B4-BE49-F238E27FC236}">
                <a16:creationId xmlns:a16="http://schemas.microsoft.com/office/drawing/2014/main" xmlns="" id="{982ED74D-A575-4D87-8DCA-8EFF632EEBD3}"/>
              </a:ext>
            </a:extLst>
          </p:cNvPr>
          <p:cNvCxnSpPr/>
          <p:nvPr/>
        </p:nvCxnSpPr>
        <p:spPr>
          <a:xfrm>
            <a:off x="11217450" y="2964050"/>
            <a:ext cx="0" cy="539963"/>
          </a:xfrm>
          <a:prstGeom prst="straightConnector1">
            <a:avLst/>
          </a:prstGeom>
          <a:solidFill>
            <a:srgbClr val="A52641"/>
          </a:solidFill>
          <a:ln w="19050" cap="flat" cmpd="sng" algn="ctr">
            <a:solidFill>
              <a:srgbClr val="A52641">
                <a:lumMod val="75000"/>
              </a:srgbClr>
            </a:solidFill>
            <a:prstDash val="solid"/>
            <a:miter lim="800000"/>
            <a:headEnd type="arrow"/>
            <a:tailEnd type="arrow"/>
          </a:ln>
          <a:effectLst/>
        </p:spPr>
      </p:cxnSp>
      <p:cxnSp>
        <p:nvCxnSpPr>
          <p:cNvPr id="163" name="Straight Arrow Connector 162">
            <a:extLst>
              <a:ext uri="{FF2B5EF4-FFF2-40B4-BE49-F238E27FC236}">
                <a16:creationId xmlns:a16="http://schemas.microsoft.com/office/drawing/2014/main" xmlns="" id="{82F8C21C-0419-4E44-9E0F-50AE10B527E3}"/>
              </a:ext>
            </a:extLst>
          </p:cNvPr>
          <p:cNvCxnSpPr/>
          <p:nvPr/>
        </p:nvCxnSpPr>
        <p:spPr>
          <a:xfrm>
            <a:off x="11217450" y="4364795"/>
            <a:ext cx="0" cy="539963"/>
          </a:xfrm>
          <a:prstGeom prst="straightConnector1">
            <a:avLst/>
          </a:prstGeom>
          <a:solidFill>
            <a:srgbClr val="A52641"/>
          </a:solidFill>
          <a:ln w="19050" cap="flat" cmpd="sng" algn="ctr">
            <a:solidFill>
              <a:srgbClr val="A52641">
                <a:lumMod val="75000"/>
              </a:srgbClr>
            </a:solidFill>
            <a:prstDash val="solid"/>
            <a:miter lim="800000"/>
            <a:headEnd type="arrow"/>
            <a:tailEnd type="arrow"/>
          </a:ln>
          <a:effectLst/>
        </p:spPr>
      </p:cxnSp>
      <p:cxnSp>
        <p:nvCxnSpPr>
          <p:cNvPr id="164" name="Straight Arrow Connector 163">
            <a:extLst>
              <a:ext uri="{FF2B5EF4-FFF2-40B4-BE49-F238E27FC236}">
                <a16:creationId xmlns:a16="http://schemas.microsoft.com/office/drawing/2014/main" xmlns="" id="{BBA06C37-FC37-4B08-90F4-BB2AA9853F03}"/>
              </a:ext>
            </a:extLst>
          </p:cNvPr>
          <p:cNvCxnSpPr/>
          <p:nvPr/>
        </p:nvCxnSpPr>
        <p:spPr>
          <a:xfrm flipH="1">
            <a:off x="7730188" y="2444900"/>
            <a:ext cx="1066378" cy="0"/>
          </a:xfrm>
          <a:prstGeom prst="straightConnector1">
            <a:avLst/>
          </a:prstGeom>
          <a:solidFill>
            <a:srgbClr val="A52641"/>
          </a:solidFill>
          <a:ln w="19050" cap="flat" cmpd="sng" algn="ctr">
            <a:solidFill>
              <a:srgbClr val="A52641">
                <a:lumMod val="75000"/>
              </a:srgbClr>
            </a:solidFill>
            <a:prstDash val="solid"/>
            <a:miter lim="800000"/>
            <a:tailEnd type="arrow"/>
          </a:ln>
          <a:effectLst/>
        </p:spPr>
      </p:cxnSp>
      <p:cxnSp>
        <p:nvCxnSpPr>
          <p:cNvPr id="165" name="Straight Arrow Connector 164">
            <a:extLst>
              <a:ext uri="{FF2B5EF4-FFF2-40B4-BE49-F238E27FC236}">
                <a16:creationId xmlns:a16="http://schemas.microsoft.com/office/drawing/2014/main" xmlns="" id="{543710E3-02D9-4E3F-83BA-7F56FAF9F6F6}"/>
              </a:ext>
            </a:extLst>
          </p:cNvPr>
          <p:cNvCxnSpPr/>
          <p:nvPr/>
        </p:nvCxnSpPr>
        <p:spPr>
          <a:xfrm>
            <a:off x="9738707" y="2444900"/>
            <a:ext cx="1066378" cy="0"/>
          </a:xfrm>
          <a:prstGeom prst="straightConnector1">
            <a:avLst/>
          </a:prstGeom>
          <a:solidFill>
            <a:srgbClr val="A52641"/>
          </a:solidFill>
          <a:ln w="19050" cap="flat" cmpd="sng" algn="ctr">
            <a:solidFill>
              <a:srgbClr val="A52641">
                <a:lumMod val="75000"/>
              </a:srgbClr>
            </a:solidFill>
            <a:prstDash val="solid"/>
            <a:miter lim="800000"/>
            <a:tailEnd type="arrow"/>
          </a:ln>
          <a:effectLst/>
        </p:spPr>
      </p:cxnSp>
      <p:cxnSp>
        <p:nvCxnSpPr>
          <p:cNvPr id="166" name="Straight Arrow Connector 165">
            <a:extLst>
              <a:ext uri="{FF2B5EF4-FFF2-40B4-BE49-F238E27FC236}">
                <a16:creationId xmlns:a16="http://schemas.microsoft.com/office/drawing/2014/main" xmlns="" id="{B994A9D0-9945-45D3-AD8B-9A3940133821}"/>
              </a:ext>
            </a:extLst>
          </p:cNvPr>
          <p:cNvCxnSpPr/>
          <p:nvPr/>
        </p:nvCxnSpPr>
        <p:spPr>
          <a:xfrm>
            <a:off x="7345919" y="2964050"/>
            <a:ext cx="0" cy="539963"/>
          </a:xfrm>
          <a:prstGeom prst="straightConnector1">
            <a:avLst/>
          </a:prstGeom>
          <a:solidFill>
            <a:srgbClr val="A52641"/>
          </a:solidFill>
          <a:ln w="19050" cap="flat" cmpd="sng" algn="ctr">
            <a:solidFill>
              <a:srgbClr val="A52641">
                <a:lumMod val="75000"/>
              </a:srgbClr>
            </a:solidFill>
            <a:prstDash val="solid"/>
            <a:miter lim="800000"/>
            <a:headEnd type="arrow"/>
            <a:tailEnd type="arrow"/>
          </a:ln>
          <a:effectLst/>
        </p:spPr>
      </p:cxnSp>
      <p:cxnSp>
        <p:nvCxnSpPr>
          <p:cNvPr id="167" name="Straight Arrow Connector 166">
            <a:extLst>
              <a:ext uri="{FF2B5EF4-FFF2-40B4-BE49-F238E27FC236}">
                <a16:creationId xmlns:a16="http://schemas.microsoft.com/office/drawing/2014/main" xmlns="" id="{487033FE-9F69-4F4C-8AC1-2D1C62711EC4}"/>
              </a:ext>
            </a:extLst>
          </p:cNvPr>
          <p:cNvCxnSpPr/>
          <p:nvPr/>
        </p:nvCxnSpPr>
        <p:spPr>
          <a:xfrm>
            <a:off x="7345919" y="4364795"/>
            <a:ext cx="0" cy="539963"/>
          </a:xfrm>
          <a:prstGeom prst="straightConnector1">
            <a:avLst/>
          </a:prstGeom>
          <a:solidFill>
            <a:srgbClr val="A52641"/>
          </a:solidFill>
          <a:ln w="19050" cap="flat" cmpd="sng" algn="ctr">
            <a:solidFill>
              <a:srgbClr val="A52641">
                <a:lumMod val="75000"/>
              </a:srgbClr>
            </a:solidFill>
            <a:prstDash val="solid"/>
            <a:miter lim="800000"/>
            <a:headEnd type="arrow"/>
            <a:tailEnd type="arrow"/>
          </a:ln>
          <a:effectLst/>
        </p:spPr>
      </p:cxnSp>
      <p:cxnSp>
        <p:nvCxnSpPr>
          <p:cNvPr id="168" name="Straight Arrow Connector 167">
            <a:extLst>
              <a:ext uri="{FF2B5EF4-FFF2-40B4-BE49-F238E27FC236}">
                <a16:creationId xmlns:a16="http://schemas.microsoft.com/office/drawing/2014/main" xmlns="" id="{31CAA2AB-C838-4F01-887A-855F93F6916D}"/>
              </a:ext>
            </a:extLst>
          </p:cNvPr>
          <p:cNvCxnSpPr/>
          <p:nvPr/>
        </p:nvCxnSpPr>
        <p:spPr>
          <a:xfrm flipH="1">
            <a:off x="7730188" y="5628013"/>
            <a:ext cx="1066378" cy="0"/>
          </a:xfrm>
          <a:prstGeom prst="straightConnector1">
            <a:avLst/>
          </a:prstGeom>
          <a:solidFill>
            <a:srgbClr val="A52641"/>
          </a:solidFill>
          <a:ln w="19050" cap="flat" cmpd="sng" algn="ctr">
            <a:solidFill>
              <a:srgbClr val="A52641">
                <a:lumMod val="75000"/>
              </a:srgbClr>
            </a:solidFill>
            <a:prstDash val="solid"/>
            <a:miter lim="800000"/>
            <a:tailEnd type="arrow"/>
          </a:ln>
          <a:effectLst/>
        </p:spPr>
      </p:cxnSp>
      <p:cxnSp>
        <p:nvCxnSpPr>
          <p:cNvPr id="169" name="Straight Arrow Connector 168">
            <a:extLst>
              <a:ext uri="{FF2B5EF4-FFF2-40B4-BE49-F238E27FC236}">
                <a16:creationId xmlns:a16="http://schemas.microsoft.com/office/drawing/2014/main" xmlns="" id="{25833B40-3B00-4582-8B6C-9C7482619D2C}"/>
              </a:ext>
            </a:extLst>
          </p:cNvPr>
          <p:cNvCxnSpPr/>
          <p:nvPr/>
        </p:nvCxnSpPr>
        <p:spPr>
          <a:xfrm>
            <a:off x="9738707" y="5628013"/>
            <a:ext cx="1066378" cy="0"/>
          </a:xfrm>
          <a:prstGeom prst="straightConnector1">
            <a:avLst/>
          </a:prstGeom>
          <a:solidFill>
            <a:srgbClr val="A52641"/>
          </a:solidFill>
          <a:ln w="19050" cap="flat" cmpd="sng" algn="ctr">
            <a:solidFill>
              <a:srgbClr val="A52641">
                <a:lumMod val="75000"/>
              </a:srgbClr>
            </a:solidFill>
            <a:prstDash val="solid"/>
            <a:miter lim="800000"/>
            <a:tailEnd type="arrow"/>
          </a:ln>
          <a:effectLst/>
        </p:spPr>
      </p:cxnSp>
      <p:grpSp>
        <p:nvGrpSpPr>
          <p:cNvPr id="170" name="Group 241">
            <a:extLst>
              <a:ext uri="{FF2B5EF4-FFF2-40B4-BE49-F238E27FC236}">
                <a16:creationId xmlns:a16="http://schemas.microsoft.com/office/drawing/2014/main" xmlns="" id="{4CD34933-976F-49D4-A444-802A41CC7A7E}"/>
              </a:ext>
            </a:extLst>
          </p:cNvPr>
          <p:cNvGrpSpPr>
            <a:grpSpLocks noChangeAspect="1"/>
          </p:cNvGrpSpPr>
          <p:nvPr/>
        </p:nvGrpSpPr>
        <p:grpSpPr>
          <a:xfrm>
            <a:off x="7102044" y="3667591"/>
            <a:ext cx="568456" cy="550228"/>
            <a:chOff x="3862084" y="5323592"/>
            <a:chExt cx="872077" cy="844116"/>
          </a:xfrm>
          <a:solidFill>
            <a:srgbClr val="8EADBF"/>
          </a:solidFill>
        </p:grpSpPr>
        <p:sp>
          <p:nvSpPr>
            <p:cNvPr id="171" name="Freeform 896">
              <a:extLst>
                <a:ext uri="{FF2B5EF4-FFF2-40B4-BE49-F238E27FC236}">
                  <a16:creationId xmlns:a16="http://schemas.microsoft.com/office/drawing/2014/main" xmlns="" id="{8876D9B0-28F2-47A2-84F2-85D849E41229}"/>
                </a:ext>
              </a:extLst>
            </p:cNvPr>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2" name="Freeform 897">
              <a:extLst>
                <a:ext uri="{FF2B5EF4-FFF2-40B4-BE49-F238E27FC236}">
                  <a16:creationId xmlns:a16="http://schemas.microsoft.com/office/drawing/2014/main" xmlns="" id="{92F350F8-0F70-48C2-B078-63056B4CA8BB}"/>
                </a:ext>
              </a:extLst>
            </p:cNvPr>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Freeform 898">
              <a:extLst>
                <a:ext uri="{FF2B5EF4-FFF2-40B4-BE49-F238E27FC236}">
                  <a16:creationId xmlns:a16="http://schemas.microsoft.com/office/drawing/2014/main" xmlns="" id="{9641873B-9A43-48EC-A0B5-C987056F3D8E}"/>
                </a:ext>
              </a:extLst>
            </p:cNvPr>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74" name="Group 242">
            <a:extLst>
              <a:ext uri="{FF2B5EF4-FFF2-40B4-BE49-F238E27FC236}">
                <a16:creationId xmlns:a16="http://schemas.microsoft.com/office/drawing/2014/main" xmlns="" id="{FD976FC9-7583-4022-B74D-9A0B7618ABE1}"/>
              </a:ext>
            </a:extLst>
          </p:cNvPr>
          <p:cNvGrpSpPr>
            <a:grpSpLocks noChangeAspect="1"/>
          </p:cNvGrpSpPr>
          <p:nvPr/>
        </p:nvGrpSpPr>
        <p:grpSpPr>
          <a:xfrm>
            <a:off x="8215125" y="3909035"/>
            <a:ext cx="240252" cy="320135"/>
            <a:chOff x="5048554" y="3554044"/>
            <a:chExt cx="593596" cy="790964"/>
          </a:xfrm>
          <a:solidFill>
            <a:srgbClr val="A52641"/>
          </a:solidFill>
        </p:grpSpPr>
        <p:sp>
          <p:nvSpPr>
            <p:cNvPr id="175" name="Freeform 234">
              <a:extLst>
                <a:ext uri="{FF2B5EF4-FFF2-40B4-BE49-F238E27FC236}">
                  <a16:creationId xmlns:a16="http://schemas.microsoft.com/office/drawing/2014/main" xmlns="" id="{DD00621E-B443-4EED-9647-5C5A42C7E4CC}"/>
                </a:ext>
              </a:extLst>
            </p:cNvPr>
            <p:cNvSpPr>
              <a:spLocks noEditPoints="1"/>
            </p:cNvSpPr>
            <p:nvPr/>
          </p:nvSpPr>
          <p:spPr bwMode="auto">
            <a:xfrm>
              <a:off x="5048554" y="3554044"/>
              <a:ext cx="593596" cy="790964"/>
            </a:xfrm>
            <a:custGeom>
              <a:avLst/>
              <a:gdLst/>
              <a:ahLst/>
              <a:cxnLst>
                <a:cxn ang="0">
                  <a:pos x="588" y="272"/>
                </a:cxn>
                <a:cxn ang="0">
                  <a:pos x="588" y="389"/>
                </a:cxn>
                <a:cxn ang="0">
                  <a:pos x="561" y="522"/>
                </a:cxn>
                <a:cxn ang="0">
                  <a:pos x="470" y="658"/>
                </a:cxn>
                <a:cxn ang="0">
                  <a:pos x="298" y="782"/>
                </a:cxn>
                <a:cxn ang="0">
                  <a:pos x="289" y="782"/>
                </a:cxn>
                <a:cxn ang="0">
                  <a:pos x="136" y="675"/>
                </a:cxn>
                <a:cxn ang="0">
                  <a:pos x="18" y="498"/>
                </a:cxn>
                <a:cxn ang="0">
                  <a:pos x="0" y="394"/>
                </a:cxn>
                <a:cxn ang="0">
                  <a:pos x="0" y="131"/>
                </a:cxn>
                <a:cxn ang="0">
                  <a:pos x="5" y="124"/>
                </a:cxn>
                <a:cxn ang="0">
                  <a:pos x="289" y="2"/>
                </a:cxn>
                <a:cxn ang="0">
                  <a:pos x="299" y="2"/>
                </a:cxn>
                <a:cxn ang="0">
                  <a:pos x="583" y="124"/>
                </a:cxn>
                <a:cxn ang="0">
                  <a:pos x="588" y="131"/>
                </a:cxn>
                <a:cxn ang="0">
                  <a:pos x="588" y="272"/>
                </a:cxn>
                <a:cxn ang="0">
                  <a:pos x="441" y="303"/>
                </a:cxn>
                <a:cxn ang="0">
                  <a:pos x="435" y="303"/>
                </a:cxn>
                <a:cxn ang="0">
                  <a:pos x="406" y="303"/>
                </a:cxn>
                <a:cxn ang="0">
                  <a:pos x="401" y="298"/>
                </a:cxn>
                <a:cxn ang="0">
                  <a:pos x="401" y="253"/>
                </a:cxn>
                <a:cxn ang="0">
                  <a:pos x="399" y="236"/>
                </a:cxn>
                <a:cxn ang="0">
                  <a:pos x="274" y="149"/>
                </a:cxn>
                <a:cxn ang="0">
                  <a:pos x="187" y="248"/>
                </a:cxn>
                <a:cxn ang="0">
                  <a:pos x="187" y="299"/>
                </a:cxn>
                <a:cxn ang="0">
                  <a:pos x="183" y="303"/>
                </a:cxn>
                <a:cxn ang="0">
                  <a:pos x="153" y="303"/>
                </a:cxn>
                <a:cxn ang="0">
                  <a:pos x="147" y="303"/>
                </a:cxn>
                <a:cxn ang="0">
                  <a:pos x="147" y="308"/>
                </a:cxn>
                <a:cxn ang="0">
                  <a:pos x="147" y="496"/>
                </a:cxn>
                <a:cxn ang="0">
                  <a:pos x="151" y="502"/>
                </a:cxn>
                <a:cxn ang="0">
                  <a:pos x="290" y="562"/>
                </a:cxn>
                <a:cxn ang="0">
                  <a:pos x="298" y="562"/>
                </a:cxn>
                <a:cxn ang="0">
                  <a:pos x="437" y="502"/>
                </a:cxn>
                <a:cxn ang="0">
                  <a:pos x="441" y="496"/>
                </a:cxn>
                <a:cxn ang="0">
                  <a:pos x="441" y="308"/>
                </a:cxn>
                <a:cxn ang="0">
                  <a:pos x="441" y="303"/>
                </a:cxn>
              </a:cxnLst>
              <a:rect l="0" t="0" r="r" b="b"/>
              <a:pathLst>
                <a:path w="589" h="784">
                  <a:moveTo>
                    <a:pt x="588" y="272"/>
                  </a:moveTo>
                  <a:cubicBezTo>
                    <a:pt x="588" y="311"/>
                    <a:pt x="588" y="350"/>
                    <a:pt x="588" y="389"/>
                  </a:cubicBezTo>
                  <a:cubicBezTo>
                    <a:pt x="589" y="436"/>
                    <a:pt x="579" y="480"/>
                    <a:pt x="561" y="522"/>
                  </a:cubicBezTo>
                  <a:cubicBezTo>
                    <a:pt x="540" y="573"/>
                    <a:pt x="508" y="618"/>
                    <a:pt x="470" y="658"/>
                  </a:cubicBezTo>
                  <a:cubicBezTo>
                    <a:pt x="420" y="709"/>
                    <a:pt x="362" y="749"/>
                    <a:pt x="298" y="782"/>
                  </a:cubicBezTo>
                  <a:cubicBezTo>
                    <a:pt x="295" y="784"/>
                    <a:pt x="293" y="784"/>
                    <a:pt x="289" y="782"/>
                  </a:cubicBezTo>
                  <a:cubicBezTo>
                    <a:pt x="233" y="753"/>
                    <a:pt x="181" y="719"/>
                    <a:pt x="136" y="675"/>
                  </a:cubicBezTo>
                  <a:cubicBezTo>
                    <a:pt x="83" y="625"/>
                    <a:pt x="41" y="568"/>
                    <a:pt x="18" y="498"/>
                  </a:cubicBezTo>
                  <a:cubicBezTo>
                    <a:pt x="6" y="465"/>
                    <a:pt x="0" y="430"/>
                    <a:pt x="0" y="394"/>
                  </a:cubicBezTo>
                  <a:cubicBezTo>
                    <a:pt x="0" y="306"/>
                    <a:pt x="0" y="219"/>
                    <a:pt x="0" y="131"/>
                  </a:cubicBezTo>
                  <a:cubicBezTo>
                    <a:pt x="0" y="127"/>
                    <a:pt x="1" y="125"/>
                    <a:pt x="5" y="124"/>
                  </a:cubicBezTo>
                  <a:cubicBezTo>
                    <a:pt x="99" y="83"/>
                    <a:pt x="194" y="43"/>
                    <a:pt x="289" y="2"/>
                  </a:cubicBezTo>
                  <a:cubicBezTo>
                    <a:pt x="293" y="0"/>
                    <a:pt x="296" y="0"/>
                    <a:pt x="299" y="2"/>
                  </a:cubicBezTo>
                  <a:cubicBezTo>
                    <a:pt x="394" y="43"/>
                    <a:pt x="489" y="83"/>
                    <a:pt x="583" y="124"/>
                  </a:cubicBezTo>
                  <a:cubicBezTo>
                    <a:pt x="587" y="125"/>
                    <a:pt x="588" y="127"/>
                    <a:pt x="588" y="131"/>
                  </a:cubicBezTo>
                  <a:cubicBezTo>
                    <a:pt x="588" y="178"/>
                    <a:pt x="588" y="225"/>
                    <a:pt x="588" y="272"/>
                  </a:cubicBezTo>
                  <a:close/>
                  <a:moveTo>
                    <a:pt x="441" y="303"/>
                  </a:moveTo>
                  <a:cubicBezTo>
                    <a:pt x="439" y="303"/>
                    <a:pt x="437" y="303"/>
                    <a:pt x="435" y="303"/>
                  </a:cubicBezTo>
                  <a:cubicBezTo>
                    <a:pt x="426" y="303"/>
                    <a:pt x="416" y="303"/>
                    <a:pt x="406" y="303"/>
                  </a:cubicBezTo>
                  <a:cubicBezTo>
                    <a:pt x="402" y="304"/>
                    <a:pt x="401" y="302"/>
                    <a:pt x="401" y="298"/>
                  </a:cubicBezTo>
                  <a:cubicBezTo>
                    <a:pt x="401" y="283"/>
                    <a:pt x="401" y="268"/>
                    <a:pt x="401" y="253"/>
                  </a:cubicBezTo>
                  <a:cubicBezTo>
                    <a:pt x="401" y="247"/>
                    <a:pt x="400" y="241"/>
                    <a:pt x="399" y="236"/>
                  </a:cubicBezTo>
                  <a:cubicBezTo>
                    <a:pt x="388" y="176"/>
                    <a:pt x="333" y="138"/>
                    <a:pt x="274" y="149"/>
                  </a:cubicBezTo>
                  <a:cubicBezTo>
                    <a:pt x="227" y="157"/>
                    <a:pt x="189" y="200"/>
                    <a:pt x="187" y="248"/>
                  </a:cubicBezTo>
                  <a:cubicBezTo>
                    <a:pt x="187" y="265"/>
                    <a:pt x="187" y="282"/>
                    <a:pt x="187" y="299"/>
                  </a:cubicBezTo>
                  <a:cubicBezTo>
                    <a:pt x="187" y="302"/>
                    <a:pt x="186" y="303"/>
                    <a:pt x="183" y="303"/>
                  </a:cubicBezTo>
                  <a:cubicBezTo>
                    <a:pt x="173" y="303"/>
                    <a:pt x="163" y="303"/>
                    <a:pt x="153" y="303"/>
                  </a:cubicBezTo>
                  <a:cubicBezTo>
                    <a:pt x="151" y="303"/>
                    <a:pt x="149" y="303"/>
                    <a:pt x="147" y="303"/>
                  </a:cubicBezTo>
                  <a:cubicBezTo>
                    <a:pt x="147" y="305"/>
                    <a:pt x="147" y="307"/>
                    <a:pt x="147" y="308"/>
                  </a:cubicBezTo>
                  <a:cubicBezTo>
                    <a:pt x="147" y="371"/>
                    <a:pt x="147" y="434"/>
                    <a:pt x="147" y="496"/>
                  </a:cubicBezTo>
                  <a:cubicBezTo>
                    <a:pt x="147" y="500"/>
                    <a:pt x="148" y="501"/>
                    <a:pt x="151" y="502"/>
                  </a:cubicBezTo>
                  <a:cubicBezTo>
                    <a:pt x="198" y="522"/>
                    <a:pt x="244" y="542"/>
                    <a:pt x="290" y="562"/>
                  </a:cubicBezTo>
                  <a:cubicBezTo>
                    <a:pt x="292" y="563"/>
                    <a:pt x="296" y="563"/>
                    <a:pt x="298" y="562"/>
                  </a:cubicBezTo>
                  <a:cubicBezTo>
                    <a:pt x="344" y="542"/>
                    <a:pt x="390" y="522"/>
                    <a:pt x="437" y="502"/>
                  </a:cubicBezTo>
                  <a:cubicBezTo>
                    <a:pt x="440" y="501"/>
                    <a:pt x="441" y="499"/>
                    <a:pt x="441" y="496"/>
                  </a:cubicBezTo>
                  <a:cubicBezTo>
                    <a:pt x="441" y="433"/>
                    <a:pt x="441" y="371"/>
                    <a:pt x="441" y="308"/>
                  </a:cubicBezTo>
                  <a:cubicBezTo>
                    <a:pt x="441" y="307"/>
                    <a:pt x="441" y="305"/>
                    <a:pt x="441" y="30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Freeform 236">
              <a:extLst>
                <a:ext uri="{FF2B5EF4-FFF2-40B4-BE49-F238E27FC236}">
                  <a16:creationId xmlns:a16="http://schemas.microsoft.com/office/drawing/2014/main" xmlns="" id="{F5F35D0A-5A96-4296-A570-3BD550125D06}"/>
                </a:ext>
              </a:extLst>
            </p:cNvPr>
            <p:cNvSpPr>
              <a:spLocks/>
            </p:cNvSpPr>
            <p:nvPr/>
          </p:nvSpPr>
          <p:spPr bwMode="auto">
            <a:xfrm>
              <a:off x="5277320" y="3742439"/>
              <a:ext cx="136064" cy="116626"/>
            </a:xfrm>
            <a:custGeom>
              <a:avLst/>
              <a:gdLst/>
              <a:ahLst/>
              <a:cxnLst>
                <a:cxn ang="0">
                  <a:pos x="67" y="117"/>
                </a:cxn>
                <a:cxn ang="0">
                  <a:pos x="5" y="117"/>
                </a:cxn>
                <a:cxn ang="0">
                  <a:pos x="0" y="112"/>
                </a:cxn>
                <a:cxn ang="0">
                  <a:pos x="1" y="60"/>
                </a:cxn>
                <a:cxn ang="0">
                  <a:pos x="65" y="1"/>
                </a:cxn>
                <a:cxn ang="0">
                  <a:pos x="133" y="56"/>
                </a:cxn>
                <a:cxn ang="0">
                  <a:pos x="134" y="79"/>
                </a:cxn>
                <a:cxn ang="0">
                  <a:pos x="134" y="113"/>
                </a:cxn>
                <a:cxn ang="0">
                  <a:pos x="129" y="117"/>
                </a:cxn>
                <a:cxn ang="0">
                  <a:pos x="67" y="117"/>
                </a:cxn>
              </a:cxnLst>
              <a:rect l="0" t="0" r="r" b="b"/>
              <a:pathLst>
                <a:path w="134" h="117">
                  <a:moveTo>
                    <a:pt x="67" y="117"/>
                  </a:moveTo>
                  <a:cubicBezTo>
                    <a:pt x="46" y="117"/>
                    <a:pt x="26" y="117"/>
                    <a:pt x="5" y="117"/>
                  </a:cubicBezTo>
                  <a:cubicBezTo>
                    <a:pt x="1" y="117"/>
                    <a:pt x="0" y="117"/>
                    <a:pt x="0" y="112"/>
                  </a:cubicBezTo>
                  <a:cubicBezTo>
                    <a:pt x="0" y="95"/>
                    <a:pt x="0" y="77"/>
                    <a:pt x="1" y="60"/>
                  </a:cubicBezTo>
                  <a:cubicBezTo>
                    <a:pt x="3" y="28"/>
                    <a:pt x="33" y="2"/>
                    <a:pt x="65" y="1"/>
                  </a:cubicBezTo>
                  <a:cubicBezTo>
                    <a:pt x="97" y="0"/>
                    <a:pt x="127" y="23"/>
                    <a:pt x="133" y="56"/>
                  </a:cubicBezTo>
                  <a:cubicBezTo>
                    <a:pt x="134" y="63"/>
                    <a:pt x="134" y="71"/>
                    <a:pt x="134" y="79"/>
                  </a:cubicBezTo>
                  <a:cubicBezTo>
                    <a:pt x="134" y="90"/>
                    <a:pt x="134" y="101"/>
                    <a:pt x="134" y="113"/>
                  </a:cubicBezTo>
                  <a:cubicBezTo>
                    <a:pt x="134" y="116"/>
                    <a:pt x="133" y="117"/>
                    <a:pt x="129" y="117"/>
                  </a:cubicBezTo>
                  <a:cubicBezTo>
                    <a:pt x="108" y="117"/>
                    <a:pt x="87" y="117"/>
                    <a:pt x="67"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237">
              <a:extLst>
                <a:ext uri="{FF2B5EF4-FFF2-40B4-BE49-F238E27FC236}">
                  <a16:creationId xmlns:a16="http://schemas.microsoft.com/office/drawing/2014/main" xmlns="" id="{2E34A9CF-C9B4-4061-ADE6-138D247C519B}"/>
                </a:ext>
              </a:extLst>
            </p:cNvPr>
            <p:cNvSpPr>
              <a:spLocks/>
            </p:cNvSpPr>
            <p:nvPr/>
          </p:nvSpPr>
          <p:spPr bwMode="auto">
            <a:xfrm>
              <a:off x="5301243" y="3896446"/>
              <a:ext cx="86722" cy="139054"/>
            </a:xfrm>
            <a:custGeom>
              <a:avLst/>
              <a:gdLst/>
              <a:ahLst/>
              <a:cxnLst>
                <a:cxn ang="0">
                  <a:pos x="19" y="138"/>
                </a:cxn>
                <a:cxn ang="0">
                  <a:pos x="30" y="78"/>
                </a:cxn>
                <a:cxn ang="0">
                  <a:pos x="25" y="75"/>
                </a:cxn>
                <a:cxn ang="0">
                  <a:pos x="4" y="31"/>
                </a:cxn>
                <a:cxn ang="0">
                  <a:pos x="44" y="0"/>
                </a:cxn>
                <a:cxn ang="0">
                  <a:pos x="82" y="32"/>
                </a:cxn>
                <a:cxn ang="0">
                  <a:pos x="60" y="75"/>
                </a:cxn>
                <a:cxn ang="0">
                  <a:pos x="56" y="83"/>
                </a:cxn>
                <a:cxn ang="0">
                  <a:pos x="65" y="134"/>
                </a:cxn>
                <a:cxn ang="0">
                  <a:pos x="65" y="138"/>
                </a:cxn>
                <a:cxn ang="0">
                  <a:pos x="19" y="138"/>
                </a:cxn>
              </a:cxnLst>
              <a:rect l="0" t="0" r="r" b="b"/>
              <a:pathLst>
                <a:path w="86" h="138">
                  <a:moveTo>
                    <a:pt x="19" y="138"/>
                  </a:moveTo>
                  <a:cubicBezTo>
                    <a:pt x="23" y="117"/>
                    <a:pt x="27" y="98"/>
                    <a:pt x="30" y="78"/>
                  </a:cubicBezTo>
                  <a:cubicBezTo>
                    <a:pt x="29" y="77"/>
                    <a:pt x="27" y="76"/>
                    <a:pt x="25" y="75"/>
                  </a:cubicBezTo>
                  <a:cubicBezTo>
                    <a:pt x="9" y="67"/>
                    <a:pt x="0" y="49"/>
                    <a:pt x="4" y="31"/>
                  </a:cubicBezTo>
                  <a:cubicBezTo>
                    <a:pt x="9" y="12"/>
                    <a:pt x="25" y="0"/>
                    <a:pt x="44" y="0"/>
                  </a:cubicBezTo>
                  <a:cubicBezTo>
                    <a:pt x="62" y="0"/>
                    <a:pt x="78" y="13"/>
                    <a:pt x="82" y="32"/>
                  </a:cubicBezTo>
                  <a:cubicBezTo>
                    <a:pt x="86" y="50"/>
                    <a:pt x="77" y="68"/>
                    <a:pt x="60" y="75"/>
                  </a:cubicBezTo>
                  <a:cubicBezTo>
                    <a:pt x="55" y="77"/>
                    <a:pt x="55" y="79"/>
                    <a:pt x="56" y="83"/>
                  </a:cubicBezTo>
                  <a:cubicBezTo>
                    <a:pt x="59" y="100"/>
                    <a:pt x="62" y="117"/>
                    <a:pt x="65" y="134"/>
                  </a:cubicBezTo>
                  <a:cubicBezTo>
                    <a:pt x="65" y="135"/>
                    <a:pt x="65" y="136"/>
                    <a:pt x="65" y="138"/>
                  </a:cubicBezTo>
                  <a:cubicBezTo>
                    <a:pt x="50" y="138"/>
                    <a:pt x="35" y="138"/>
                    <a:pt x="19" y="1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78" name="Freeform 238">
            <a:extLst>
              <a:ext uri="{FF2B5EF4-FFF2-40B4-BE49-F238E27FC236}">
                <a16:creationId xmlns:a16="http://schemas.microsoft.com/office/drawing/2014/main" xmlns="" id="{272CBACB-935D-4F4B-AA15-7B215C9F0114}"/>
              </a:ext>
            </a:extLst>
          </p:cNvPr>
          <p:cNvSpPr>
            <a:spLocks noEditPoints="1"/>
          </p:cNvSpPr>
          <p:nvPr/>
        </p:nvSpPr>
        <p:spPr bwMode="auto">
          <a:xfrm>
            <a:off x="9285242" y="3943751"/>
            <a:ext cx="326657" cy="262210"/>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rgbClr val="A5264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79" name="Group 94">
            <a:extLst>
              <a:ext uri="{FF2B5EF4-FFF2-40B4-BE49-F238E27FC236}">
                <a16:creationId xmlns:a16="http://schemas.microsoft.com/office/drawing/2014/main" xmlns="" id="{409ABC67-E4D8-497E-B6E1-B4E999341594}"/>
              </a:ext>
            </a:extLst>
          </p:cNvPr>
          <p:cNvGrpSpPr>
            <a:grpSpLocks noChangeAspect="1"/>
          </p:cNvGrpSpPr>
          <p:nvPr/>
        </p:nvGrpSpPr>
        <p:grpSpPr bwMode="auto">
          <a:xfrm>
            <a:off x="8795268" y="4596511"/>
            <a:ext cx="477401" cy="366377"/>
            <a:chOff x="3059" y="1319"/>
            <a:chExt cx="516" cy="396"/>
          </a:xfrm>
          <a:solidFill>
            <a:srgbClr val="A52641"/>
          </a:solidFill>
        </p:grpSpPr>
        <p:sp>
          <p:nvSpPr>
            <p:cNvPr id="180" name="Freeform 96">
              <a:extLst>
                <a:ext uri="{FF2B5EF4-FFF2-40B4-BE49-F238E27FC236}">
                  <a16:creationId xmlns:a16="http://schemas.microsoft.com/office/drawing/2014/main" xmlns="" id="{2CA9B0A3-46C9-45C3-9409-D54BBF008902}"/>
                </a:ext>
              </a:extLst>
            </p:cNvPr>
            <p:cNvSpPr>
              <a:spLocks noEditPoints="1"/>
            </p:cNvSpPr>
            <p:nvPr/>
          </p:nvSpPr>
          <p:spPr bwMode="auto">
            <a:xfrm>
              <a:off x="3072" y="1319"/>
              <a:ext cx="387" cy="333"/>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Freeform 97">
              <a:extLst>
                <a:ext uri="{FF2B5EF4-FFF2-40B4-BE49-F238E27FC236}">
                  <a16:creationId xmlns:a16="http://schemas.microsoft.com/office/drawing/2014/main" xmlns="" id="{B1010DD3-14B5-46FA-A5B4-D1796562B9F8}"/>
                </a:ext>
              </a:extLst>
            </p:cNvPr>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Freeform 98">
              <a:extLst>
                <a:ext uri="{FF2B5EF4-FFF2-40B4-BE49-F238E27FC236}">
                  <a16:creationId xmlns:a16="http://schemas.microsoft.com/office/drawing/2014/main" xmlns="" id="{250C5F37-9DD4-40DF-88BD-F42B981F4C92}"/>
                </a:ext>
              </a:extLst>
            </p:cNvPr>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Freeform 99">
              <a:extLst>
                <a:ext uri="{FF2B5EF4-FFF2-40B4-BE49-F238E27FC236}">
                  <a16:creationId xmlns:a16="http://schemas.microsoft.com/office/drawing/2014/main" xmlns="" id="{CAC659E2-AB55-4F97-8C1C-483EE86B856D}"/>
                </a:ext>
              </a:extLst>
            </p:cNvPr>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Freeform 100">
              <a:extLst>
                <a:ext uri="{FF2B5EF4-FFF2-40B4-BE49-F238E27FC236}">
                  <a16:creationId xmlns:a16="http://schemas.microsoft.com/office/drawing/2014/main" xmlns="" id="{CF173BDE-D921-4CF7-B99E-6525D34FA510}"/>
                </a:ext>
              </a:extLst>
            </p:cNvPr>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Freeform 101">
              <a:extLst>
                <a:ext uri="{FF2B5EF4-FFF2-40B4-BE49-F238E27FC236}">
                  <a16:creationId xmlns:a16="http://schemas.microsoft.com/office/drawing/2014/main" xmlns="" id="{24C094DC-41FB-474C-B61C-959E1B25B3BD}"/>
                </a:ext>
              </a:extLst>
            </p:cNvPr>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Freeform 111">
              <a:extLst>
                <a:ext uri="{FF2B5EF4-FFF2-40B4-BE49-F238E27FC236}">
                  <a16:creationId xmlns:a16="http://schemas.microsoft.com/office/drawing/2014/main" xmlns="" id="{3D399A85-7509-45C1-B6C0-166B27E73A6D}"/>
                </a:ext>
              </a:extLst>
            </p:cNvPr>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7" name="Freeform 112">
              <a:extLst>
                <a:ext uri="{FF2B5EF4-FFF2-40B4-BE49-F238E27FC236}">
                  <a16:creationId xmlns:a16="http://schemas.microsoft.com/office/drawing/2014/main" xmlns="" id="{FA8FE6ED-98E4-41D7-BFAD-44A4A648A7FB}"/>
                </a:ext>
              </a:extLst>
            </p:cNvPr>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8" name="Freeform 113">
              <a:extLst>
                <a:ext uri="{FF2B5EF4-FFF2-40B4-BE49-F238E27FC236}">
                  <a16:creationId xmlns:a16="http://schemas.microsoft.com/office/drawing/2014/main" xmlns="" id="{B68B1C03-501C-4277-81B2-599C5A1DFE28}"/>
                </a:ext>
              </a:extLst>
            </p:cNvPr>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9" name="Freeform 114">
              <a:extLst>
                <a:ext uri="{FF2B5EF4-FFF2-40B4-BE49-F238E27FC236}">
                  <a16:creationId xmlns:a16="http://schemas.microsoft.com/office/drawing/2014/main" xmlns="" id="{DC56FA5E-113E-4A72-889C-B1FF108CD5DF}"/>
                </a:ext>
              </a:extLst>
            </p:cNvPr>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0" name="Freeform 115">
              <a:extLst>
                <a:ext uri="{FF2B5EF4-FFF2-40B4-BE49-F238E27FC236}">
                  <a16:creationId xmlns:a16="http://schemas.microsoft.com/office/drawing/2014/main" xmlns="" id="{00B9474F-4B92-4C00-A670-05BD9F02E2AA}"/>
                </a:ext>
              </a:extLst>
            </p:cNvPr>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1" name="Freeform 116">
              <a:extLst>
                <a:ext uri="{FF2B5EF4-FFF2-40B4-BE49-F238E27FC236}">
                  <a16:creationId xmlns:a16="http://schemas.microsoft.com/office/drawing/2014/main" xmlns="" id="{F4BC434E-A3D7-4934-99FE-2DF6E86CDDCA}"/>
                </a:ext>
              </a:extLst>
            </p:cNvPr>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cxnSp>
        <p:nvCxnSpPr>
          <p:cNvPr id="192" name="Straight Arrow Connector 191">
            <a:extLst>
              <a:ext uri="{FF2B5EF4-FFF2-40B4-BE49-F238E27FC236}">
                <a16:creationId xmlns:a16="http://schemas.microsoft.com/office/drawing/2014/main" xmlns="" id="{7CE9010F-45FE-4402-9F79-C563CF5A84A7}"/>
              </a:ext>
            </a:extLst>
          </p:cNvPr>
          <p:cNvCxnSpPr/>
          <p:nvPr/>
        </p:nvCxnSpPr>
        <p:spPr>
          <a:xfrm>
            <a:off x="7754428" y="2870554"/>
            <a:ext cx="396481" cy="318055"/>
          </a:xfrm>
          <a:prstGeom prst="straightConnector1">
            <a:avLst/>
          </a:prstGeom>
          <a:solidFill>
            <a:srgbClr val="A52641"/>
          </a:solidFill>
          <a:ln w="19050" cap="flat" cmpd="sng" algn="ctr">
            <a:solidFill>
              <a:srgbClr val="A52641">
                <a:lumMod val="75000"/>
              </a:srgbClr>
            </a:solidFill>
            <a:prstDash val="solid"/>
            <a:miter lim="800000"/>
            <a:headEnd type="arrow"/>
            <a:tailEnd type="none"/>
          </a:ln>
          <a:effectLst/>
        </p:spPr>
      </p:cxnSp>
      <p:cxnSp>
        <p:nvCxnSpPr>
          <p:cNvPr id="193" name="Straight Arrow Connector 192">
            <a:extLst>
              <a:ext uri="{FF2B5EF4-FFF2-40B4-BE49-F238E27FC236}">
                <a16:creationId xmlns:a16="http://schemas.microsoft.com/office/drawing/2014/main" xmlns="" id="{7AF56CC4-8F4D-43B5-8F12-61E8996FCFE6}"/>
              </a:ext>
            </a:extLst>
          </p:cNvPr>
          <p:cNvCxnSpPr/>
          <p:nvPr/>
        </p:nvCxnSpPr>
        <p:spPr>
          <a:xfrm>
            <a:off x="10425677" y="5023487"/>
            <a:ext cx="402428" cy="322826"/>
          </a:xfrm>
          <a:prstGeom prst="straightConnector1">
            <a:avLst/>
          </a:prstGeom>
          <a:solidFill>
            <a:srgbClr val="A52641"/>
          </a:solidFill>
          <a:ln w="19050" cap="flat" cmpd="sng" algn="ctr">
            <a:solidFill>
              <a:srgbClr val="A52641">
                <a:lumMod val="75000"/>
              </a:srgbClr>
            </a:solidFill>
            <a:prstDash val="solid"/>
            <a:miter lim="800000"/>
            <a:headEnd type="none"/>
            <a:tailEnd type="arrow"/>
          </a:ln>
          <a:effectLst/>
        </p:spPr>
      </p:cxnSp>
      <p:cxnSp>
        <p:nvCxnSpPr>
          <p:cNvPr id="194" name="Straight Arrow Connector 193">
            <a:extLst>
              <a:ext uri="{FF2B5EF4-FFF2-40B4-BE49-F238E27FC236}">
                <a16:creationId xmlns:a16="http://schemas.microsoft.com/office/drawing/2014/main" xmlns="" id="{D17D93FE-F10F-4FDC-8086-0A2CE5B344AD}"/>
              </a:ext>
            </a:extLst>
          </p:cNvPr>
          <p:cNvCxnSpPr/>
          <p:nvPr/>
        </p:nvCxnSpPr>
        <p:spPr>
          <a:xfrm flipH="1">
            <a:off x="7754428" y="5040597"/>
            <a:ext cx="383198" cy="322826"/>
          </a:xfrm>
          <a:prstGeom prst="straightConnector1">
            <a:avLst/>
          </a:prstGeom>
          <a:solidFill>
            <a:srgbClr val="A52641"/>
          </a:solidFill>
          <a:ln w="19050" cap="flat" cmpd="sng" algn="ctr">
            <a:solidFill>
              <a:srgbClr val="A52641">
                <a:lumMod val="75000"/>
              </a:srgbClr>
            </a:solidFill>
            <a:prstDash val="solid"/>
            <a:miter lim="800000"/>
            <a:headEnd type="none"/>
            <a:tailEnd type="arrow"/>
          </a:ln>
          <a:effectLst/>
        </p:spPr>
      </p:cxnSp>
      <p:cxnSp>
        <p:nvCxnSpPr>
          <p:cNvPr id="195" name="Straight Arrow Connector 194">
            <a:extLst>
              <a:ext uri="{FF2B5EF4-FFF2-40B4-BE49-F238E27FC236}">
                <a16:creationId xmlns:a16="http://schemas.microsoft.com/office/drawing/2014/main" xmlns="" id="{D6F779FB-6AB0-4421-BFAF-F078BC5541E1}"/>
              </a:ext>
            </a:extLst>
          </p:cNvPr>
          <p:cNvCxnSpPr/>
          <p:nvPr/>
        </p:nvCxnSpPr>
        <p:spPr>
          <a:xfrm flipH="1">
            <a:off x="10421887" y="2870554"/>
            <a:ext cx="383198" cy="322826"/>
          </a:xfrm>
          <a:prstGeom prst="straightConnector1">
            <a:avLst/>
          </a:prstGeom>
          <a:solidFill>
            <a:srgbClr val="A52641"/>
          </a:solidFill>
          <a:ln w="19050" cap="flat" cmpd="sng" algn="ctr">
            <a:solidFill>
              <a:srgbClr val="A52641">
                <a:lumMod val="75000"/>
              </a:srgbClr>
            </a:solidFill>
            <a:prstDash val="solid"/>
            <a:miter lim="800000"/>
            <a:headEnd type="arrow"/>
            <a:tailEnd type="none"/>
          </a:ln>
          <a:effectLst/>
        </p:spPr>
      </p:cxnSp>
      <p:grpSp>
        <p:nvGrpSpPr>
          <p:cNvPr id="196" name="Group 249">
            <a:extLst>
              <a:ext uri="{FF2B5EF4-FFF2-40B4-BE49-F238E27FC236}">
                <a16:creationId xmlns:a16="http://schemas.microsoft.com/office/drawing/2014/main" xmlns="" id="{1703C72C-9DD7-4315-A20F-0D2E8C444BF9}"/>
              </a:ext>
            </a:extLst>
          </p:cNvPr>
          <p:cNvGrpSpPr/>
          <p:nvPr/>
        </p:nvGrpSpPr>
        <p:grpSpPr>
          <a:xfrm>
            <a:off x="8851422" y="3271896"/>
            <a:ext cx="277426" cy="281564"/>
            <a:chOff x="4060178" y="5582550"/>
            <a:chExt cx="511714" cy="519346"/>
          </a:xfrm>
          <a:solidFill>
            <a:srgbClr val="A52641"/>
          </a:solidFill>
        </p:grpSpPr>
        <p:sp>
          <p:nvSpPr>
            <p:cNvPr id="197" name="Freeform 379">
              <a:extLst>
                <a:ext uri="{FF2B5EF4-FFF2-40B4-BE49-F238E27FC236}">
                  <a16:creationId xmlns:a16="http://schemas.microsoft.com/office/drawing/2014/main" xmlns="" id="{96F0A0B5-2ED2-4455-BC6D-108D2BDC02F3}"/>
                </a:ext>
              </a:extLst>
            </p:cNvPr>
            <p:cNvSpPr>
              <a:spLocks noEditPoints="1"/>
            </p:cNvSpPr>
            <p:nvPr/>
          </p:nvSpPr>
          <p:spPr bwMode="auto">
            <a:xfrm>
              <a:off x="4060178" y="5582550"/>
              <a:ext cx="511714" cy="519346"/>
            </a:xfrm>
            <a:custGeom>
              <a:avLst/>
              <a:gdLst/>
              <a:ahLst/>
              <a:cxnLst>
                <a:cxn ang="0">
                  <a:pos x="330" y="3"/>
                </a:cxn>
                <a:cxn ang="0">
                  <a:pos x="328" y="146"/>
                </a:cxn>
                <a:cxn ang="0">
                  <a:pos x="253" y="243"/>
                </a:cxn>
                <a:cxn ang="0">
                  <a:pos x="397" y="123"/>
                </a:cxn>
                <a:cxn ang="0">
                  <a:pos x="397" y="149"/>
                </a:cxn>
                <a:cxn ang="0">
                  <a:pos x="330" y="237"/>
                </a:cxn>
                <a:cxn ang="0">
                  <a:pos x="330" y="409"/>
                </a:cxn>
                <a:cxn ang="0">
                  <a:pos x="0" y="406"/>
                </a:cxn>
                <a:cxn ang="0">
                  <a:pos x="64" y="2"/>
                </a:cxn>
                <a:cxn ang="0">
                  <a:pos x="327" y="0"/>
                </a:cxn>
                <a:cxn ang="0">
                  <a:pos x="160" y="273"/>
                </a:cxn>
                <a:cxn ang="0">
                  <a:pos x="135" y="273"/>
                </a:cxn>
                <a:cxn ang="0">
                  <a:pos x="109" y="297"/>
                </a:cxn>
                <a:cxn ang="0">
                  <a:pos x="82" y="274"/>
                </a:cxn>
                <a:cxn ang="0">
                  <a:pos x="57" y="273"/>
                </a:cxn>
                <a:cxn ang="0">
                  <a:pos x="94" y="313"/>
                </a:cxn>
                <a:cxn ang="0">
                  <a:pos x="56" y="352"/>
                </a:cxn>
                <a:cxn ang="0">
                  <a:pos x="82" y="351"/>
                </a:cxn>
                <a:cxn ang="0">
                  <a:pos x="107" y="325"/>
                </a:cxn>
                <a:cxn ang="0">
                  <a:pos x="132" y="350"/>
                </a:cxn>
                <a:cxn ang="0">
                  <a:pos x="158" y="352"/>
                </a:cxn>
                <a:cxn ang="0">
                  <a:pos x="121" y="312"/>
                </a:cxn>
                <a:cxn ang="0">
                  <a:pos x="258" y="139"/>
                </a:cxn>
                <a:cxn ang="0">
                  <a:pos x="77" y="139"/>
                </a:cxn>
                <a:cxn ang="0">
                  <a:pos x="73" y="141"/>
                </a:cxn>
                <a:cxn ang="0">
                  <a:pos x="75" y="156"/>
                </a:cxn>
                <a:cxn ang="0">
                  <a:pos x="258" y="156"/>
                </a:cxn>
                <a:cxn ang="0">
                  <a:pos x="258" y="69"/>
                </a:cxn>
                <a:cxn ang="0">
                  <a:pos x="73" y="86"/>
                </a:cxn>
                <a:cxn ang="0">
                  <a:pos x="258" y="69"/>
                </a:cxn>
                <a:cxn ang="0">
                  <a:pos x="196" y="340"/>
                </a:cxn>
                <a:cxn ang="0">
                  <a:pos x="217" y="311"/>
                </a:cxn>
                <a:cxn ang="0">
                  <a:pos x="235" y="308"/>
                </a:cxn>
                <a:cxn ang="0">
                  <a:pos x="223" y="319"/>
                </a:cxn>
                <a:cxn ang="0">
                  <a:pos x="202" y="346"/>
                </a:cxn>
                <a:cxn ang="0">
                  <a:pos x="207" y="350"/>
                </a:cxn>
                <a:cxn ang="0">
                  <a:pos x="258" y="296"/>
                </a:cxn>
                <a:cxn ang="0">
                  <a:pos x="247" y="260"/>
                </a:cxn>
                <a:cxn ang="0">
                  <a:pos x="245" y="262"/>
                </a:cxn>
                <a:cxn ang="0">
                  <a:pos x="211" y="282"/>
                </a:cxn>
                <a:cxn ang="0">
                  <a:pos x="202" y="317"/>
                </a:cxn>
                <a:cxn ang="0">
                  <a:pos x="195" y="341"/>
                </a:cxn>
                <a:cxn ang="0">
                  <a:pos x="212" y="229"/>
                </a:cxn>
                <a:cxn ang="0">
                  <a:pos x="73" y="212"/>
                </a:cxn>
              </a:cxnLst>
              <a:rect l="0" t="0" r="r" b="b"/>
              <a:pathLst>
                <a:path w="402" h="409">
                  <a:moveTo>
                    <a:pt x="330" y="0"/>
                  </a:moveTo>
                  <a:cubicBezTo>
                    <a:pt x="330" y="1"/>
                    <a:pt x="330" y="2"/>
                    <a:pt x="330" y="3"/>
                  </a:cubicBezTo>
                  <a:cubicBezTo>
                    <a:pt x="330" y="49"/>
                    <a:pt x="330" y="95"/>
                    <a:pt x="330" y="142"/>
                  </a:cubicBezTo>
                  <a:cubicBezTo>
                    <a:pt x="330" y="143"/>
                    <a:pt x="329" y="145"/>
                    <a:pt x="328" y="146"/>
                  </a:cubicBezTo>
                  <a:cubicBezTo>
                    <a:pt x="304" y="178"/>
                    <a:pt x="279" y="209"/>
                    <a:pt x="254" y="241"/>
                  </a:cubicBezTo>
                  <a:cubicBezTo>
                    <a:pt x="254" y="241"/>
                    <a:pt x="253" y="242"/>
                    <a:pt x="253" y="243"/>
                  </a:cubicBezTo>
                  <a:cubicBezTo>
                    <a:pt x="263" y="251"/>
                    <a:pt x="273" y="259"/>
                    <a:pt x="284" y="267"/>
                  </a:cubicBezTo>
                  <a:cubicBezTo>
                    <a:pt x="322" y="219"/>
                    <a:pt x="359" y="171"/>
                    <a:pt x="397" y="123"/>
                  </a:cubicBezTo>
                  <a:cubicBezTo>
                    <a:pt x="401" y="127"/>
                    <a:pt x="402" y="132"/>
                    <a:pt x="402" y="138"/>
                  </a:cubicBezTo>
                  <a:cubicBezTo>
                    <a:pt x="401" y="142"/>
                    <a:pt x="400" y="145"/>
                    <a:pt x="397" y="149"/>
                  </a:cubicBezTo>
                  <a:cubicBezTo>
                    <a:pt x="375" y="176"/>
                    <a:pt x="354" y="204"/>
                    <a:pt x="332" y="231"/>
                  </a:cubicBezTo>
                  <a:cubicBezTo>
                    <a:pt x="331" y="233"/>
                    <a:pt x="330" y="235"/>
                    <a:pt x="330" y="237"/>
                  </a:cubicBezTo>
                  <a:cubicBezTo>
                    <a:pt x="330" y="293"/>
                    <a:pt x="330" y="349"/>
                    <a:pt x="330" y="405"/>
                  </a:cubicBezTo>
                  <a:cubicBezTo>
                    <a:pt x="330" y="406"/>
                    <a:pt x="330" y="408"/>
                    <a:pt x="330" y="409"/>
                  </a:cubicBezTo>
                  <a:cubicBezTo>
                    <a:pt x="220" y="409"/>
                    <a:pt x="110" y="409"/>
                    <a:pt x="0" y="409"/>
                  </a:cubicBezTo>
                  <a:cubicBezTo>
                    <a:pt x="0" y="408"/>
                    <a:pt x="0" y="407"/>
                    <a:pt x="0" y="406"/>
                  </a:cubicBezTo>
                  <a:cubicBezTo>
                    <a:pt x="0" y="298"/>
                    <a:pt x="0" y="190"/>
                    <a:pt x="0" y="82"/>
                  </a:cubicBezTo>
                  <a:cubicBezTo>
                    <a:pt x="0" y="43"/>
                    <a:pt x="26" y="10"/>
                    <a:pt x="64" y="2"/>
                  </a:cubicBezTo>
                  <a:cubicBezTo>
                    <a:pt x="69" y="0"/>
                    <a:pt x="75" y="0"/>
                    <a:pt x="80" y="0"/>
                  </a:cubicBezTo>
                  <a:cubicBezTo>
                    <a:pt x="162" y="0"/>
                    <a:pt x="244" y="0"/>
                    <a:pt x="327" y="0"/>
                  </a:cubicBezTo>
                  <a:cubicBezTo>
                    <a:pt x="328" y="0"/>
                    <a:pt x="329" y="0"/>
                    <a:pt x="330" y="0"/>
                  </a:cubicBezTo>
                  <a:close/>
                  <a:moveTo>
                    <a:pt x="160" y="273"/>
                  </a:moveTo>
                  <a:cubicBezTo>
                    <a:pt x="159" y="273"/>
                    <a:pt x="159" y="273"/>
                    <a:pt x="159" y="273"/>
                  </a:cubicBezTo>
                  <a:cubicBezTo>
                    <a:pt x="151" y="273"/>
                    <a:pt x="143" y="272"/>
                    <a:pt x="135" y="273"/>
                  </a:cubicBezTo>
                  <a:cubicBezTo>
                    <a:pt x="134" y="273"/>
                    <a:pt x="133" y="273"/>
                    <a:pt x="132" y="274"/>
                  </a:cubicBezTo>
                  <a:cubicBezTo>
                    <a:pt x="125" y="282"/>
                    <a:pt x="117" y="289"/>
                    <a:pt x="109" y="297"/>
                  </a:cubicBezTo>
                  <a:cubicBezTo>
                    <a:pt x="109" y="298"/>
                    <a:pt x="108" y="298"/>
                    <a:pt x="107" y="299"/>
                  </a:cubicBezTo>
                  <a:cubicBezTo>
                    <a:pt x="99" y="291"/>
                    <a:pt x="90" y="282"/>
                    <a:pt x="82" y="274"/>
                  </a:cubicBezTo>
                  <a:cubicBezTo>
                    <a:pt x="81" y="273"/>
                    <a:pt x="80" y="273"/>
                    <a:pt x="79" y="273"/>
                  </a:cubicBezTo>
                  <a:cubicBezTo>
                    <a:pt x="71" y="272"/>
                    <a:pt x="64" y="273"/>
                    <a:pt x="57" y="273"/>
                  </a:cubicBezTo>
                  <a:cubicBezTo>
                    <a:pt x="56" y="273"/>
                    <a:pt x="56" y="273"/>
                    <a:pt x="54" y="273"/>
                  </a:cubicBezTo>
                  <a:cubicBezTo>
                    <a:pt x="68" y="286"/>
                    <a:pt x="81" y="299"/>
                    <a:pt x="94" y="313"/>
                  </a:cubicBezTo>
                  <a:cubicBezTo>
                    <a:pt x="81" y="326"/>
                    <a:pt x="68" y="339"/>
                    <a:pt x="55" y="352"/>
                  </a:cubicBezTo>
                  <a:cubicBezTo>
                    <a:pt x="55" y="352"/>
                    <a:pt x="55" y="352"/>
                    <a:pt x="56" y="352"/>
                  </a:cubicBezTo>
                  <a:cubicBezTo>
                    <a:pt x="63" y="352"/>
                    <a:pt x="71" y="352"/>
                    <a:pt x="79" y="352"/>
                  </a:cubicBezTo>
                  <a:cubicBezTo>
                    <a:pt x="80" y="352"/>
                    <a:pt x="81" y="351"/>
                    <a:pt x="82" y="351"/>
                  </a:cubicBezTo>
                  <a:cubicBezTo>
                    <a:pt x="87" y="346"/>
                    <a:pt x="91" y="341"/>
                    <a:pt x="96" y="336"/>
                  </a:cubicBezTo>
                  <a:cubicBezTo>
                    <a:pt x="100" y="333"/>
                    <a:pt x="103" y="329"/>
                    <a:pt x="107" y="325"/>
                  </a:cubicBezTo>
                  <a:cubicBezTo>
                    <a:pt x="108" y="326"/>
                    <a:pt x="109" y="327"/>
                    <a:pt x="109" y="327"/>
                  </a:cubicBezTo>
                  <a:cubicBezTo>
                    <a:pt x="117" y="335"/>
                    <a:pt x="124" y="343"/>
                    <a:pt x="132" y="350"/>
                  </a:cubicBezTo>
                  <a:cubicBezTo>
                    <a:pt x="133" y="351"/>
                    <a:pt x="135" y="352"/>
                    <a:pt x="136" y="352"/>
                  </a:cubicBezTo>
                  <a:cubicBezTo>
                    <a:pt x="143" y="352"/>
                    <a:pt x="150" y="352"/>
                    <a:pt x="158" y="352"/>
                  </a:cubicBezTo>
                  <a:cubicBezTo>
                    <a:pt x="158" y="352"/>
                    <a:pt x="159" y="352"/>
                    <a:pt x="160" y="352"/>
                  </a:cubicBezTo>
                  <a:cubicBezTo>
                    <a:pt x="147" y="338"/>
                    <a:pt x="134" y="325"/>
                    <a:pt x="121" y="312"/>
                  </a:cubicBezTo>
                  <a:cubicBezTo>
                    <a:pt x="134" y="299"/>
                    <a:pt x="147" y="286"/>
                    <a:pt x="160" y="273"/>
                  </a:cubicBezTo>
                  <a:close/>
                  <a:moveTo>
                    <a:pt x="258" y="139"/>
                  </a:moveTo>
                  <a:cubicBezTo>
                    <a:pt x="256" y="139"/>
                    <a:pt x="255" y="139"/>
                    <a:pt x="254" y="139"/>
                  </a:cubicBezTo>
                  <a:cubicBezTo>
                    <a:pt x="195" y="139"/>
                    <a:pt x="136" y="139"/>
                    <a:pt x="77" y="139"/>
                  </a:cubicBezTo>
                  <a:cubicBezTo>
                    <a:pt x="76" y="139"/>
                    <a:pt x="75" y="139"/>
                    <a:pt x="75" y="139"/>
                  </a:cubicBezTo>
                  <a:cubicBezTo>
                    <a:pt x="73" y="139"/>
                    <a:pt x="73" y="140"/>
                    <a:pt x="73" y="141"/>
                  </a:cubicBezTo>
                  <a:cubicBezTo>
                    <a:pt x="73" y="145"/>
                    <a:pt x="73" y="149"/>
                    <a:pt x="73" y="154"/>
                  </a:cubicBezTo>
                  <a:cubicBezTo>
                    <a:pt x="73" y="156"/>
                    <a:pt x="73" y="156"/>
                    <a:pt x="75" y="156"/>
                  </a:cubicBezTo>
                  <a:cubicBezTo>
                    <a:pt x="135" y="156"/>
                    <a:pt x="195" y="156"/>
                    <a:pt x="255" y="156"/>
                  </a:cubicBezTo>
                  <a:cubicBezTo>
                    <a:pt x="256" y="156"/>
                    <a:pt x="257" y="156"/>
                    <a:pt x="258" y="156"/>
                  </a:cubicBezTo>
                  <a:cubicBezTo>
                    <a:pt x="258" y="150"/>
                    <a:pt x="258" y="145"/>
                    <a:pt x="258" y="139"/>
                  </a:cubicBezTo>
                  <a:close/>
                  <a:moveTo>
                    <a:pt x="258" y="69"/>
                  </a:moveTo>
                  <a:cubicBezTo>
                    <a:pt x="196" y="69"/>
                    <a:pt x="135" y="69"/>
                    <a:pt x="73" y="69"/>
                  </a:cubicBezTo>
                  <a:cubicBezTo>
                    <a:pt x="73" y="75"/>
                    <a:pt x="73" y="80"/>
                    <a:pt x="73" y="86"/>
                  </a:cubicBezTo>
                  <a:cubicBezTo>
                    <a:pt x="135" y="86"/>
                    <a:pt x="196" y="86"/>
                    <a:pt x="258" y="86"/>
                  </a:cubicBezTo>
                  <a:cubicBezTo>
                    <a:pt x="258" y="80"/>
                    <a:pt x="258" y="75"/>
                    <a:pt x="258" y="69"/>
                  </a:cubicBezTo>
                  <a:close/>
                  <a:moveTo>
                    <a:pt x="195" y="341"/>
                  </a:moveTo>
                  <a:cubicBezTo>
                    <a:pt x="196" y="341"/>
                    <a:pt x="196" y="340"/>
                    <a:pt x="196" y="340"/>
                  </a:cubicBezTo>
                  <a:cubicBezTo>
                    <a:pt x="203" y="331"/>
                    <a:pt x="210" y="322"/>
                    <a:pt x="217" y="314"/>
                  </a:cubicBezTo>
                  <a:cubicBezTo>
                    <a:pt x="217" y="313"/>
                    <a:pt x="218" y="312"/>
                    <a:pt x="217" y="311"/>
                  </a:cubicBezTo>
                  <a:cubicBezTo>
                    <a:pt x="216" y="305"/>
                    <a:pt x="220" y="300"/>
                    <a:pt x="225" y="299"/>
                  </a:cubicBezTo>
                  <a:cubicBezTo>
                    <a:pt x="230" y="299"/>
                    <a:pt x="235" y="303"/>
                    <a:pt x="235" y="308"/>
                  </a:cubicBezTo>
                  <a:cubicBezTo>
                    <a:pt x="236" y="313"/>
                    <a:pt x="232" y="317"/>
                    <a:pt x="227" y="318"/>
                  </a:cubicBezTo>
                  <a:cubicBezTo>
                    <a:pt x="225" y="318"/>
                    <a:pt x="224" y="318"/>
                    <a:pt x="223" y="319"/>
                  </a:cubicBezTo>
                  <a:cubicBezTo>
                    <a:pt x="219" y="324"/>
                    <a:pt x="215" y="329"/>
                    <a:pt x="211" y="335"/>
                  </a:cubicBezTo>
                  <a:cubicBezTo>
                    <a:pt x="208" y="338"/>
                    <a:pt x="205" y="342"/>
                    <a:pt x="202" y="346"/>
                  </a:cubicBezTo>
                  <a:cubicBezTo>
                    <a:pt x="203" y="347"/>
                    <a:pt x="204" y="348"/>
                    <a:pt x="205" y="348"/>
                  </a:cubicBezTo>
                  <a:cubicBezTo>
                    <a:pt x="205" y="349"/>
                    <a:pt x="206" y="349"/>
                    <a:pt x="207" y="350"/>
                  </a:cubicBezTo>
                  <a:cubicBezTo>
                    <a:pt x="221" y="335"/>
                    <a:pt x="236" y="324"/>
                    <a:pt x="256" y="318"/>
                  </a:cubicBezTo>
                  <a:cubicBezTo>
                    <a:pt x="255" y="310"/>
                    <a:pt x="256" y="303"/>
                    <a:pt x="258" y="296"/>
                  </a:cubicBezTo>
                  <a:cubicBezTo>
                    <a:pt x="260" y="289"/>
                    <a:pt x="264" y="283"/>
                    <a:pt x="269" y="277"/>
                  </a:cubicBezTo>
                  <a:cubicBezTo>
                    <a:pt x="262" y="271"/>
                    <a:pt x="254" y="265"/>
                    <a:pt x="247" y="260"/>
                  </a:cubicBezTo>
                  <a:cubicBezTo>
                    <a:pt x="247" y="260"/>
                    <a:pt x="247" y="260"/>
                    <a:pt x="247" y="260"/>
                  </a:cubicBezTo>
                  <a:cubicBezTo>
                    <a:pt x="246" y="261"/>
                    <a:pt x="245" y="262"/>
                    <a:pt x="245" y="262"/>
                  </a:cubicBezTo>
                  <a:cubicBezTo>
                    <a:pt x="237" y="272"/>
                    <a:pt x="227" y="278"/>
                    <a:pt x="215" y="281"/>
                  </a:cubicBezTo>
                  <a:cubicBezTo>
                    <a:pt x="214" y="282"/>
                    <a:pt x="211" y="281"/>
                    <a:pt x="211" y="282"/>
                  </a:cubicBezTo>
                  <a:cubicBezTo>
                    <a:pt x="210" y="283"/>
                    <a:pt x="210" y="285"/>
                    <a:pt x="210" y="287"/>
                  </a:cubicBezTo>
                  <a:cubicBezTo>
                    <a:pt x="209" y="297"/>
                    <a:pt x="206" y="307"/>
                    <a:pt x="202" y="317"/>
                  </a:cubicBezTo>
                  <a:cubicBezTo>
                    <a:pt x="199" y="324"/>
                    <a:pt x="195" y="331"/>
                    <a:pt x="191" y="338"/>
                  </a:cubicBezTo>
                  <a:cubicBezTo>
                    <a:pt x="192" y="339"/>
                    <a:pt x="194" y="340"/>
                    <a:pt x="195" y="341"/>
                  </a:cubicBezTo>
                  <a:close/>
                  <a:moveTo>
                    <a:pt x="73" y="229"/>
                  </a:moveTo>
                  <a:cubicBezTo>
                    <a:pt x="119" y="229"/>
                    <a:pt x="166" y="229"/>
                    <a:pt x="212" y="229"/>
                  </a:cubicBezTo>
                  <a:cubicBezTo>
                    <a:pt x="212" y="223"/>
                    <a:pt x="212" y="217"/>
                    <a:pt x="212" y="212"/>
                  </a:cubicBezTo>
                  <a:cubicBezTo>
                    <a:pt x="166" y="212"/>
                    <a:pt x="119" y="212"/>
                    <a:pt x="73" y="212"/>
                  </a:cubicBezTo>
                  <a:cubicBezTo>
                    <a:pt x="73" y="217"/>
                    <a:pt x="73" y="223"/>
                    <a:pt x="73" y="2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8" name="Rectangle 197">
              <a:extLst>
                <a:ext uri="{FF2B5EF4-FFF2-40B4-BE49-F238E27FC236}">
                  <a16:creationId xmlns:a16="http://schemas.microsoft.com/office/drawing/2014/main" xmlns="" id="{F41D7C11-1621-4F5E-9B69-79F87F4AF307}"/>
                </a:ext>
              </a:extLst>
            </p:cNvPr>
            <p:cNvSpPr/>
            <p:nvPr/>
          </p:nvSpPr>
          <p:spPr>
            <a:xfrm>
              <a:off x="4071723" y="5913747"/>
              <a:ext cx="211539" cy="128919"/>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grpSp>
      <p:sp>
        <p:nvSpPr>
          <p:cNvPr id="202" name="Freeform 162">
            <a:extLst>
              <a:ext uri="{FF2B5EF4-FFF2-40B4-BE49-F238E27FC236}">
                <a16:creationId xmlns:a16="http://schemas.microsoft.com/office/drawing/2014/main" xmlns="" id="{F099739C-2872-4717-A4B4-5C1C9D37B0D3}"/>
              </a:ext>
            </a:extLst>
          </p:cNvPr>
          <p:cNvSpPr>
            <a:spLocks noEditPoints="1"/>
          </p:cNvSpPr>
          <p:nvPr/>
        </p:nvSpPr>
        <p:spPr bwMode="auto">
          <a:xfrm>
            <a:off x="7036120"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rgbClr val="00739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Freeform 162">
            <a:extLst>
              <a:ext uri="{FF2B5EF4-FFF2-40B4-BE49-F238E27FC236}">
                <a16:creationId xmlns:a16="http://schemas.microsoft.com/office/drawing/2014/main" xmlns="" id="{7EEB5F40-9840-4DD0-893E-DA084367127E}"/>
              </a:ext>
            </a:extLst>
          </p:cNvPr>
          <p:cNvSpPr>
            <a:spLocks noEditPoints="1"/>
          </p:cNvSpPr>
          <p:nvPr/>
        </p:nvSpPr>
        <p:spPr bwMode="auto">
          <a:xfrm>
            <a:off x="10844186" y="2003072"/>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rgbClr val="00739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 name="Freeform 162">
            <a:extLst>
              <a:ext uri="{FF2B5EF4-FFF2-40B4-BE49-F238E27FC236}">
                <a16:creationId xmlns:a16="http://schemas.microsoft.com/office/drawing/2014/main" xmlns="" id="{D5FB1EA5-E2CE-4B8D-83AA-286D5D1C5C8B}"/>
              </a:ext>
            </a:extLst>
          </p:cNvPr>
          <p:cNvSpPr>
            <a:spLocks noEditPoints="1"/>
          </p:cNvSpPr>
          <p:nvPr/>
        </p:nvSpPr>
        <p:spPr bwMode="auto">
          <a:xfrm>
            <a:off x="10938060" y="5057213"/>
            <a:ext cx="694067" cy="758050"/>
          </a:xfrm>
          <a:custGeom>
            <a:avLst/>
            <a:gdLst/>
            <a:ahLst/>
            <a:cxnLst>
              <a:cxn ang="0">
                <a:pos x="25" y="436"/>
              </a:cxn>
              <a:cxn ang="0">
                <a:pos x="197" y="196"/>
              </a:cxn>
              <a:cxn ang="0">
                <a:pos x="200" y="436"/>
              </a:cxn>
              <a:cxn ang="0">
                <a:pos x="223" y="78"/>
              </a:cxn>
              <a:cxn ang="0">
                <a:pos x="398" y="0"/>
              </a:cxn>
              <a:cxn ang="0">
                <a:pos x="422" y="462"/>
              </a:cxn>
              <a:cxn ang="0">
                <a:pos x="58" y="310"/>
              </a:cxn>
              <a:cxn ang="0">
                <a:pos x="58" y="280"/>
              </a:cxn>
              <a:cxn ang="0">
                <a:pos x="367" y="93"/>
              </a:cxn>
              <a:cxn ang="0">
                <a:pos x="324" y="95"/>
              </a:cxn>
              <a:cxn ang="0">
                <a:pos x="169" y="310"/>
              </a:cxn>
              <a:cxn ang="0">
                <a:pos x="166" y="280"/>
              </a:cxn>
              <a:cxn ang="0">
                <a:pos x="126" y="310"/>
              </a:cxn>
              <a:cxn ang="0">
                <a:pos x="366" y="280"/>
              </a:cxn>
              <a:cxn ang="0">
                <a:pos x="324" y="307"/>
              </a:cxn>
              <a:cxn ang="0">
                <a:pos x="367" y="310"/>
              </a:cxn>
              <a:cxn ang="0">
                <a:pos x="256" y="93"/>
              </a:cxn>
              <a:cxn ang="0">
                <a:pos x="298" y="93"/>
              </a:cxn>
              <a:cxn ang="0">
                <a:pos x="299" y="281"/>
              </a:cxn>
              <a:cxn ang="0">
                <a:pos x="256" y="282"/>
              </a:cxn>
              <a:cxn ang="0">
                <a:pos x="367" y="155"/>
              </a:cxn>
              <a:cxn ang="0">
                <a:pos x="367" y="185"/>
              </a:cxn>
              <a:cxn ang="0">
                <a:pos x="58" y="218"/>
              </a:cxn>
              <a:cxn ang="0">
                <a:pos x="101" y="218"/>
              </a:cxn>
              <a:cxn ang="0">
                <a:pos x="169" y="244"/>
              </a:cxn>
              <a:cxn ang="0">
                <a:pos x="126" y="217"/>
              </a:cxn>
              <a:cxn ang="0">
                <a:pos x="324" y="218"/>
              </a:cxn>
              <a:cxn ang="0">
                <a:pos x="367" y="218"/>
              </a:cxn>
              <a:cxn ang="0">
                <a:pos x="58" y="372"/>
              </a:cxn>
              <a:cxn ang="0">
                <a:pos x="169" y="342"/>
              </a:cxn>
              <a:cxn ang="0">
                <a:pos x="169" y="372"/>
              </a:cxn>
              <a:cxn ang="0">
                <a:pos x="367" y="342"/>
              </a:cxn>
              <a:cxn ang="0">
                <a:pos x="367" y="372"/>
              </a:cxn>
              <a:cxn ang="0">
                <a:pos x="58" y="405"/>
              </a:cxn>
              <a:cxn ang="0">
                <a:pos x="169" y="434"/>
              </a:cxn>
              <a:cxn ang="0">
                <a:pos x="126" y="434"/>
              </a:cxn>
              <a:cxn ang="0">
                <a:pos x="324" y="405"/>
              </a:cxn>
              <a:cxn ang="0">
                <a:pos x="367" y="405"/>
              </a:cxn>
              <a:cxn ang="0">
                <a:pos x="256" y="185"/>
              </a:cxn>
              <a:cxn ang="0">
                <a:pos x="256" y="217"/>
              </a:cxn>
              <a:cxn ang="0">
                <a:pos x="298" y="217"/>
              </a:cxn>
              <a:cxn ang="0">
                <a:pos x="256" y="342"/>
              </a:cxn>
              <a:cxn ang="0">
                <a:pos x="298" y="342"/>
              </a:cxn>
              <a:cxn ang="0">
                <a:pos x="256" y="434"/>
              </a:cxn>
            </a:cxnLst>
            <a:rect l="0" t="0" r="r" b="b"/>
            <a:pathLst>
              <a:path w="422" h="462">
                <a:moveTo>
                  <a:pt x="0" y="462"/>
                </a:moveTo>
                <a:cubicBezTo>
                  <a:pt x="0" y="454"/>
                  <a:pt x="0" y="445"/>
                  <a:pt x="0" y="436"/>
                </a:cubicBezTo>
                <a:cubicBezTo>
                  <a:pt x="8" y="436"/>
                  <a:pt x="16" y="436"/>
                  <a:pt x="25" y="436"/>
                </a:cubicBezTo>
                <a:cubicBezTo>
                  <a:pt x="25" y="331"/>
                  <a:pt x="25" y="227"/>
                  <a:pt x="25" y="122"/>
                </a:cubicBezTo>
                <a:cubicBezTo>
                  <a:pt x="30" y="125"/>
                  <a:pt x="36" y="127"/>
                  <a:pt x="41" y="129"/>
                </a:cubicBezTo>
                <a:cubicBezTo>
                  <a:pt x="93" y="152"/>
                  <a:pt x="145" y="174"/>
                  <a:pt x="197" y="196"/>
                </a:cubicBezTo>
                <a:cubicBezTo>
                  <a:pt x="200" y="197"/>
                  <a:pt x="200" y="199"/>
                  <a:pt x="200" y="201"/>
                </a:cubicBezTo>
                <a:cubicBezTo>
                  <a:pt x="200" y="278"/>
                  <a:pt x="200" y="355"/>
                  <a:pt x="200" y="432"/>
                </a:cubicBezTo>
                <a:cubicBezTo>
                  <a:pt x="200" y="433"/>
                  <a:pt x="200" y="434"/>
                  <a:pt x="200" y="436"/>
                </a:cubicBezTo>
                <a:cubicBezTo>
                  <a:pt x="208" y="436"/>
                  <a:pt x="215" y="436"/>
                  <a:pt x="223" y="436"/>
                </a:cubicBezTo>
                <a:cubicBezTo>
                  <a:pt x="223" y="435"/>
                  <a:pt x="223" y="433"/>
                  <a:pt x="223" y="432"/>
                </a:cubicBezTo>
                <a:cubicBezTo>
                  <a:pt x="223" y="314"/>
                  <a:pt x="223" y="196"/>
                  <a:pt x="223" y="78"/>
                </a:cubicBezTo>
                <a:cubicBezTo>
                  <a:pt x="223" y="76"/>
                  <a:pt x="224" y="75"/>
                  <a:pt x="226" y="74"/>
                </a:cubicBezTo>
                <a:cubicBezTo>
                  <a:pt x="282" y="49"/>
                  <a:pt x="339" y="25"/>
                  <a:pt x="395" y="1"/>
                </a:cubicBezTo>
                <a:cubicBezTo>
                  <a:pt x="396" y="1"/>
                  <a:pt x="397" y="0"/>
                  <a:pt x="398" y="0"/>
                </a:cubicBezTo>
                <a:cubicBezTo>
                  <a:pt x="398" y="145"/>
                  <a:pt x="398" y="290"/>
                  <a:pt x="398" y="436"/>
                </a:cubicBezTo>
                <a:cubicBezTo>
                  <a:pt x="406" y="436"/>
                  <a:pt x="414" y="436"/>
                  <a:pt x="422" y="436"/>
                </a:cubicBezTo>
                <a:cubicBezTo>
                  <a:pt x="422" y="445"/>
                  <a:pt x="422" y="454"/>
                  <a:pt x="422" y="462"/>
                </a:cubicBezTo>
                <a:cubicBezTo>
                  <a:pt x="282" y="462"/>
                  <a:pt x="141" y="462"/>
                  <a:pt x="0" y="462"/>
                </a:cubicBezTo>
                <a:close/>
                <a:moveTo>
                  <a:pt x="58" y="280"/>
                </a:moveTo>
                <a:cubicBezTo>
                  <a:pt x="58" y="290"/>
                  <a:pt x="58" y="300"/>
                  <a:pt x="58" y="310"/>
                </a:cubicBezTo>
                <a:cubicBezTo>
                  <a:pt x="72" y="310"/>
                  <a:pt x="86" y="310"/>
                  <a:pt x="101" y="310"/>
                </a:cubicBezTo>
                <a:cubicBezTo>
                  <a:pt x="101" y="300"/>
                  <a:pt x="101" y="290"/>
                  <a:pt x="101" y="280"/>
                </a:cubicBezTo>
                <a:cubicBezTo>
                  <a:pt x="86" y="280"/>
                  <a:pt x="72" y="280"/>
                  <a:pt x="58" y="280"/>
                </a:cubicBezTo>
                <a:close/>
                <a:moveTo>
                  <a:pt x="324" y="122"/>
                </a:moveTo>
                <a:cubicBezTo>
                  <a:pt x="339" y="122"/>
                  <a:pt x="353" y="122"/>
                  <a:pt x="367" y="122"/>
                </a:cubicBezTo>
                <a:cubicBezTo>
                  <a:pt x="367" y="112"/>
                  <a:pt x="367" y="103"/>
                  <a:pt x="367" y="93"/>
                </a:cubicBezTo>
                <a:cubicBezTo>
                  <a:pt x="367" y="93"/>
                  <a:pt x="366" y="93"/>
                  <a:pt x="366" y="93"/>
                </a:cubicBezTo>
                <a:cubicBezTo>
                  <a:pt x="353" y="92"/>
                  <a:pt x="339" y="92"/>
                  <a:pt x="326" y="92"/>
                </a:cubicBezTo>
                <a:cubicBezTo>
                  <a:pt x="324" y="92"/>
                  <a:pt x="324" y="93"/>
                  <a:pt x="324" y="95"/>
                </a:cubicBezTo>
                <a:cubicBezTo>
                  <a:pt x="324" y="101"/>
                  <a:pt x="324" y="106"/>
                  <a:pt x="324" y="112"/>
                </a:cubicBezTo>
                <a:cubicBezTo>
                  <a:pt x="324" y="115"/>
                  <a:pt x="324" y="119"/>
                  <a:pt x="324" y="122"/>
                </a:cubicBezTo>
                <a:close/>
                <a:moveTo>
                  <a:pt x="169" y="310"/>
                </a:moveTo>
                <a:cubicBezTo>
                  <a:pt x="169" y="309"/>
                  <a:pt x="169" y="308"/>
                  <a:pt x="169" y="307"/>
                </a:cubicBezTo>
                <a:cubicBezTo>
                  <a:pt x="169" y="299"/>
                  <a:pt x="169" y="291"/>
                  <a:pt x="169" y="283"/>
                </a:cubicBezTo>
                <a:cubicBezTo>
                  <a:pt x="169" y="280"/>
                  <a:pt x="169" y="280"/>
                  <a:pt x="166" y="280"/>
                </a:cubicBezTo>
                <a:cubicBezTo>
                  <a:pt x="154" y="280"/>
                  <a:pt x="142" y="280"/>
                  <a:pt x="129" y="280"/>
                </a:cubicBezTo>
                <a:cubicBezTo>
                  <a:pt x="128" y="280"/>
                  <a:pt x="127" y="280"/>
                  <a:pt x="126" y="280"/>
                </a:cubicBezTo>
                <a:cubicBezTo>
                  <a:pt x="126" y="290"/>
                  <a:pt x="126" y="300"/>
                  <a:pt x="126" y="310"/>
                </a:cubicBezTo>
                <a:cubicBezTo>
                  <a:pt x="141" y="310"/>
                  <a:pt x="155" y="310"/>
                  <a:pt x="169" y="310"/>
                </a:cubicBezTo>
                <a:close/>
                <a:moveTo>
                  <a:pt x="367" y="280"/>
                </a:moveTo>
                <a:cubicBezTo>
                  <a:pt x="366" y="280"/>
                  <a:pt x="366" y="280"/>
                  <a:pt x="366" y="280"/>
                </a:cubicBezTo>
                <a:cubicBezTo>
                  <a:pt x="352" y="280"/>
                  <a:pt x="339" y="280"/>
                  <a:pt x="326" y="280"/>
                </a:cubicBezTo>
                <a:cubicBezTo>
                  <a:pt x="324" y="280"/>
                  <a:pt x="324" y="281"/>
                  <a:pt x="324" y="282"/>
                </a:cubicBezTo>
                <a:cubicBezTo>
                  <a:pt x="324" y="291"/>
                  <a:pt x="324" y="299"/>
                  <a:pt x="324" y="307"/>
                </a:cubicBezTo>
                <a:cubicBezTo>
                  <a:pt x="324" y="309"/>
                  <a:pt x="325" y="310"/>
                  <a:pt x="327" y="310"/>
                </a:cubicBezTo>
                <a:cubicBezTo>
                  <a:pt x="340" y="310"/>
                  <a:pt x="352" y="310"/>
                  <a:pt x="364" y="310"/>
                </a:cubicBezTo>
                <a:cubicBezTo>
                  <a:pt x="365" y="310"/>
                  <a:pt x="366" y="310"/>
                  <a:pt x="367" y="310"/>
                </a:cubicBezTo>
                <a:cubicBezTo>
                  <a:pt x="367" y="300"/>
                  <a:pt x="367" y="290"/>
                  <a:pt x="367" y="280"/>
                </a:cubicBezTo>
                <a:close/>
                <a:moveTo>
                  <a:pt x="298" y="93"/>
                </a:moveTo>
                <a:cubicBezTo>
                  <a:pt x="284" y="93"/>
                  <a:pt x="270" y="93"/>
                  <a:pt x="256" y="93"/>
                </a:cubicBezTo>
                <a:cubicBezTo>
                  <a:pt x="256" y="103"/>
                  <a:pt x="256" y="112"/>
                  <a:pt x="256" y="122"/>
                </a:cubicBezTo>
                <a:cubicBezTo>
                  <a:pt x="270" y="122"/>
                  <a:pt x="284" y="122"/>
                  <a:pt x="298" y="122"/>
                </a:cubicBezTo>
                <a:cubicBezTo>
                  <a:pt x="298" y="112"/>
                  <a:pt x="298" y="103"/>
                  <a:pt x="298" y="93"/>
                </a:cubicBezTo>
                <a:close/>
                <a:moveTo>
                  <a:pt x="256" y="310"/>
                </a:moveTo>
                <a:cubicBezTo>
                  <a:pt x="270" y="310"/>
                  <a:pt x="284" y="310"/>
                  <a:pt x="299" y="310"/>
                </a:cubicBezTo>
                <a:cubicBezTo>
                  <a:pt x="299" y="300"/>
                  <a:pt x="299" y="291"/>
                  <a:pt x="299" y="281"/>
                </a:cubicBezTo>
                <a:cubicBezTo>
                  <a:pt x="299" y="281"/>
                  <a:pt x="297" y="280"/>
                  <a:pt x="297" y="280"/>
                </a:cubicBezTo>
                <a:cubicBezTo>
                  <a:pt x="284" y="280"/>
                  <a:pt x="271" y="280"/>
                  <a:pt x="258" y="280"/>
                </a:cubicBezTo>
                <a:cubicBezTo>
                  <a:pt x="256" y="280"/>
                  <a:pt x="256" y="280"/>
                  <a:pt x="256" y="282"/>
                </a:cubicBezTo>
                <a:cubicBezTo>
                  <a:pt x="256" y="286"/>
                  <a:pt x="256" y="291"/>
                  <a:pt x="256" y="295"/>
                </a:cubicBezTo>
                <a:cubicBezTo>
                  <a:pt x="256" y="300"/>
                  <a:pt x="256" y="305"/>
                  <a:pt x="256" y="310"/>
                </a:cubicBezTo>
                <a:close/>
                <a:moveTo>
                  <a:pt x="367" y="155"/>
                </a:moveTo>
                <a:cubicBezTo>
                  <a:pt x="353" y="155"/>
                  <a:pt x="339" y="155"/>
                  <a:pt x="324" y="155"/>
                </a:cubicBezTo>
                <a:cubicBezTo>
                  <a:pt x="324" y="165"/>
                  <a:pt x="324" y="175"/>
                  <a:pt x="324" y="185"/>
                </a:cubicBezTo>
                <a:cubicBezTo>
                  <a:pt x="339" y="185"/>
                  <a:pt x="353" y="185"/>
                  <a:pt x="367" y="185"/>
                </a:cubicBezTo>
                <a:cubicBezTo>
                  <a:pt x="367" y="175"/>
                  <a:pt x="367" y="165"/>
                  <a:pt x="367" y="155"/>
                </a:cubicBezTo>
                <a:close/>
                <a:moveTo>
                  <a:pt x="101" y="218"/>
                </a:moveTo>
                <a:cubicBezTo>
                  <a:pt x="86" y="218"/>
                  <a:pt x="72" y="218"/>
                  <a:pt x="58" y="218"/>
                </a:cubicBezTo>
                <a:cubicBezTo>
                  <a:pt x="58" y="228"/>
                  <a:pt x="58" y="237"/>
                  <a:pt x="58" y="247"/>
                </a:cubicBezTo>
                <a:cubicBezTo>
                  <a:pt x="72" y="247"/>
                  <a:pt x="86" y="247"/>
                  <a:pt x="101" y="247"/>
                </a:cubicBezTo>
                <a:cubicBezTo>
                  <a:pt x="101" y="237"/>
                  <a:pt x="101" y="227"/>
                  <a:pt x="101" y="218"/>
                </a:cubicBezTo>
                <a:close/>
                <a:moveTo>
                  <a:pt x="126" y="247"/>
                </a:moveTo>
                <a:cubicBezTo>
                  <a:pt x="140" y="247"/>
                  <a:pt x="154" y="247"/>
                  <a:pt x="167" y="247"/>
                </a:cubicBezTo>
                <a:cubicBezTo>
                  <a:pt x="169" y="247"/>
                  <a:pt x="169" y="246"/>
                  <a:pt x="169" y="244"/>
                </a:cubicBezTo>
                <a:cubicBezTo>
                  <a:pt x="169" y="236"/>
                  <a:pt x="169" y="228"/>
                  <a:pt x="169" y="220"/>
                </a:cubicBezTo>
                <a:cubicBezTo>
                  <a:pt x="169" y="219"/>
                  <a:pt x="169" y="218"/>
                  <a:pt x="169" y="217"/>
                </a:cubicBezTo>
                <a:cubicBezTo>
                  <a:pt x="155" y="217"/>
                  <a:pt x="141" y="217"/>
                  <a:pt x="126" y="217"/>
                </a:cubicBezTo>
                <a:cubicBezTo>
                  <a:pt x="126" y="227"/>
                  <a:pt x="126" y="237"/>
                  <a:pt x="126" y="247"/>
                </a:cubicBezTo>
                <a:close/>
                <a:moveTo>
                  <a:pt x="367" y="218"/>
                </a:moveTo>
                <a:cubicBezTo>
                  <a:pt x="353" y="218"/>
                  <a:pt x="339" y="218"/>
                  <a:pt x="324" y="218"/>
                </a:cubicBezTo>
                <a:cubicBezTo>
                  <a:pt x="324" y="228"/>
                  <a:pt x="324" y="237"/>
                  <a:pt x="324" y="247"/>
                </a:cubicBezTo>
                <a:cubicBezTo>
                  <a:pt x="339" y="247"/>
                  <a:pt x="353" y="247"/>
                  <a:pt x="367" y="247"/>
                </a:cubicBezTo>
                <a:cubicBezTo>
                  <a:pt x="367" y="237"/>
                  <a:pt x="367" y="227"/>
                  <a:pt x="367" y="218"/>
                </a:cubicBezTo>
                <a:close/>
                <a:moveTo>
                  <a:pt x="101" y="343"/>
                </a:moveTo>
                <a:cubicBezTo>
                  <a:pt x="86" y="343"/>
                  <a:pt x="72" y="343"/>
                  <a:pt x="58" y="343"/>
                </a:cubicBezTo>
                <a:cubicBezTo>
                  <a:pt x="58" y="352"/>
                  <a:pt x="58" y="362"/>
                  <a:pt x="58" y="372"/>
                </a:cubicBezTo>
                <a:cubicBezTo>
                  <a:pt x="72" y="372"/>
                  <a:pt x="86" y="372"/>
                  <a:pt x="101" y="372"/>
                </a:cubicBezTo>
                <a:cubicBezTo>
                  <a:pt x="101" y="362"/>
                  <a:pt x="101" y="352"/>
                  <a:pt x="101" y="343"/>
                </a:cubicBezTo>
                <a:close/>
                <a:moveTo>
                  <a:pt x="169" y="342"/>
                </a:moveTo>
                <a:cubicBezTo>
                  <a:pt x="155" y="342"/>
                  <a:pt x="141" y="342"/>
                  <a:pt x="126" y="342"/>
                </a:cubicBezTo>
                <a:cubicBezTo>
                  <a:pt x="126" y="352"/>
                  <a:pt x="126" y="362"/>
                  <a:pt x="126" y="372"/>
                </a:cubicBezTo>
                <a:cubicBezTo>
                  <a:pt x="141" y="372"/>
                  <a:pt x="155" y="372"/>
                  <a:pt x="169" y="372"/>
                </a:cubicBezTo>
                <a:cubicBezTo>
                  <a:pt x="169" y="362"/>
                  <a:pt x="169" y="352"/>
                  <a:pt x="169" y="342"/>
                </a:cubicBezTo>
                <a:close/>
                <a:moveTo>
                  <a:pt x="367" y="372"/>
                </a:moveTo>
                <a:cubicBezTo>
                  <a:pt x="367" y="362"/>
                  <a:pt x="367" y="352"/>
                  <a:pt x="367" y="342"/>
                </a:cubicBezTo>
                <a:cubicBezTo>
                  <a:pt x="353" y="342"/>
                  <a:pt x="339" y="342"/>
                  <a:pt x="324" y="342"/>
                </a:cubicBezTo>
                <a:cubicBezTo>
                  <a:pt x="324" y="352"/>
                  <a:pt x="324" y="362"/>
                  <a:pt x="324" y="372"/>
                </a:cubicBezTo>
                <a:cubicBezTo>
                  <a:pt x="339" y="372"/>
                  <a:pt x="353" y="372"/>
                  <a:pt x="367" y="372"/>
                </a:cubicBezTo>
                <a:close/>
                <a:moveTo>
                  <a:pt x="100" y="434"/>
                </a:moveTo>
                <a:cubicBezTo>
                  <a:pt x="100" y="424"/>
                  <a:pt x="100" y="414"/>
                  <a:pt x="100" y="405"/>
                </a:cubicBezTo>
                <a:cubicBezTo>
                  <a:pt x="86" y="405"/>
                  <a:pt x="72" y="405"/>
                  <a:pt x="58" y="405"/>
                </a:cubicBezTo>
                <a:cubicBezTo>
                  <a:pt x="58" y="415"/>
                  <a:pt x="58" y="424"/>
                  <a:pt x="58" y="434"/>
                </a:cubicBezTo>
                <a:cubicBezTo>
                  <a:pt x="72" y="434"/>
                  <a:pt x="86" y="434"/>
                  <a:pt x="100" y="434"/>
                </a:cubicBezTo>
                <a:close/>
                <a:moveTo>
                  <a:pt x="169" y="434"/>
                </a:moveTo>
                <a:cubicBezTo>
                  <a:pt x="169" y="424"/>
                  <a:pt x="169" y="414"/>
                  <a:pt x="169" y="405"/>
                </a:cubicBezTo>
                <a:cubicBezTo>
                  <a:pt x="154" y="405"/>
                  <a:pt x="140" y="405"/>
                  <a:pt x="126" y="405"/>
                </a:cubicBezTo>
                <a:cubicBezTo>
                  <a:pt x="126" y="415"/>
                  <a:pt x="126" y="424"/>
                  <a:pt x="126" y="434"/>
                </a:cubicBezTo>
                <a:cubicBezTo>
                  <a:pt x="141" y="434"/>
                  <a:pt x="155" y="434"/>
                  <a:pt x="169" y="434"/>
                </a:cubicBezTo>
                <a:close/>
                <a:moveTo>
                  <a:pt x="367" y="405"/>
                </a:moveTo>
                <a:cubicBezTo>
                  <a:pt x="353" y="405"/>
                  <a:pt x="339" y="405"/>
                  <a:pt x="324" y="405"/>
                </a:cubicBezTo>
                <a:cubicBezTo>
                  <a:pt x="324" y="415"/>
                  <a:pt x="324" y="424"/>
                  <a:pt x="324" y="434"/>
                </a:cubicBezTo>
                <a:cubicBezTo>
                  <a:pt x="339" y="434"/>
                  <a:pt x="353" y="434"/>
                  <a:pt x="367" y="434"/>
                </a:cubicBezTo>
                <a:cubicBezTo>
                  <a:pt x="367" y="424"/>
                  <a:pt x="367" y="415"/>
                  <a:pt x="367" y="405"/>
                </a:cubicBezTo>
                <a:close/>
                <a:moveTo>
                  <a:pt x="298" y="155"/>
                </a:moveTo>
                <a:cubicBezTo>
                  <a:pt x="284" y="155"/>
                  <a:pt x="270" y="155"/>
                  <a:pt x="256" y="155"/>
                </a:cubicBezTo>
                <a:cubicBezTo>
                  <a:pt x="256" y="165"/>
                  <a:pt x="256" y="175"/>
                  <a:pt x="256" y="185"/>
                </a:cubicBezTo>
                <a:cubicBezTo>
                  <a:pt x="270" y="185"/>
                  <a:pt x="284" y="185"/>
                  <a:pt x="298" y="185"/>
                </a:cubicBezTo>
                <a:cubicBezTo>
                  <a:pt x="298" y="175"/>
                  <a:pt x="298" y="165"/>
                  <a:pt x="298" y="155"/>
                </a:cubicBezTo>
                <a:close/>
                <a:moveTo>
                  <a:pt x="256" y="217"/>
                </a:moveTo>
                <a:cubicBezTo>
                  <a:pt x="256" y="227"/>
                  <a:pt x="256" y="237"/>
                  <a:pt x="256" y="247"/>
                </a:cubicBezTo>
                <a:cubicBezTo>
                  <a:pt x="270" y="247"/>
                  <a:pt x="284" y="247"/>
                  <a:pt x="298" y="247"/>
                </a:cubicBezTo>
                <a:cubicBezTo>
                  <a:pt x="298" y="237"/>
                  <a:pt x="298" y="227"/>
                  <a:pt x="298" y="217"/>
                </a:cubicBezTo>
                <a:cubicBezTo>
                  <a:pt x="284" y="217"/>
                  <a:pt x="270" y="217"/>
                  <a:pt x="256" y="217"/>
                </a:cubicBezTo>
                <a:close/>
                <a:moveTo>
                  <a:pt x="298" y="342"/>
                </a:moveTo>
                <a:cubicBezTo>
                  <a:pt x="284" y="342"/>
                  <a:pt x="270" y="342"/>
                  <a:pt x="256" y="342"/>
                </a:cubicBezTo>
                <a:cubicBezTo>
                  <a:pt x="256" y="352"/>
                  <a:pt x="256" y="362"/>
                  <a:pt x="256" y="372"/>
                </a:cubicBezTo>
                <a:cubicBezTo>
                  <a:pt x="270" y="372"/>
                  <a:pt x="284" y="372"/>
                  <a:pt x="298" y="372"/>
                </a:cubicBezTo>
                <a:cubicBezTo>
                  <a:pt x="298" y="362"/>
                  <a:pt x="298" y="352"/>
                  <a:pt x="298" y="342"/>
                </a:cubicBezTo>
                <a:close/>
                <a:moveTo>
                  <a:pt x="298" y="405"/>
                </a:moveTo>
                <a:cubicBezTo>
                  <a:pt x="284" y="405"/>
                  <a:pt x="270" y="405"/>
                  <a:pt x="256" y="405"/>
                </a:cubicBezTo>
                <a:cubicBezTo>
                  <a:pt x="256" y="415"/>
                  <a:pt x="256" y="424"/>
                  <a:pt x="256" y="434"/>
                </a:cubicBezTo>
                <a:cubicBezTo>
                  <a:pt x="270" y="434"/>
                  <a:pt x="284" y="434"/>
                  <a:pt x="298" y="434"/>
                </a:cubicBezTo>
                <a:cubicBezTo>
                  <a:pt x="298" y="424"/>
                  <a:pt x="298" y="415"/>
                  <a:pt x="298" y="405"/>
                </a:cubicBezTo>
                <a:close/>
              </a:path>
            </a:pathLst>
          </a:custGeom>
          <a:solidFill>
            <a:srgbClr val="00739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5" name="Group 241">
            <a:extLst>
              <a:ext uri="{FF2B5EF4-FFF2-40B4-BE49-F238E27FC236}">
                <a16:creationId xmlns:a16="http://schemas.microsoft.com/office/drawing/2014/main" xmlns="" id="{131AF354-A8BA-45B1-9862-2A494678F1BF}"/>
              </a:ext>
            </a:extLst>
          </p:cNvPr>
          <p:cNvGrpSpPr>
            <a:grpSpLocks noChangeAspect="1"/>
          </p:cNvGrpSpPr>
          <p:nvPr/>
        </p:nvGrpSpPr>
        <p:grpSpPr>
          <a:xfrm>
            <a:off x="8964579" y="2169786"/>
            <a:ext cx="568456" cy="550228"/>
            <a:chOff x="3862084" y="5323592"/>
            <a:chExt cx="872077" cy="844116"/>
          </a:xfrm>
          <a:solidFill>
            <a:srgbClr val="8EADBF"/>
          </a:solidFill>
        </p:grpSpPr>
        <p:sp>
          <p:nvSpPr>
            <p:cNvPr id="206" name="Freeform 896">
              <a:extLst>
                <a:ext uri="{FF2B5EF4-FFF2-40B4-BE49-F238E27FC236}">
                  <a16:creationId xmlns:a16="http://schemas.microsoft.com/office/drawing/2014/main" xmlns="" id="{DD82536A-0C27-477B-A3D7-CBCEE36AC7CB}"/>
                </a:ext>
              </a:extLst>
            </p:cNvPr>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897">
              <a:extLst>
                <a:ext uri="{FF2B5EF4-FFF2-40B4-BE49-F238E27FC236}">
                  <a16:creationId xmlns:a16="http://schemas.microsoft.com/office/drawing/2014/main" xmlns="" id="{3D49E02C-C294-4226-BB86-7150A41B6A69}"/>
                </a:ext>
              </a:extLst>
            </p:cNvPr>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898">
              <a:extLst>
                <a:ext uri="{FF2B5EF4-FFF2-40B4-BE49-F238E27FC236}">
                  <a16:creationId xmlns:a16="http://schemas.microsoft.com/office/drawing/2014/main" xmlns="" id="{5C583E25-42CA-41FD-B589-F09F7B055F83}"/>
                </a:ext>
              </a:extLst>
            </p:cNvPr>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09" name="Group 241">
            <a:extLst>
              <a:ext uri="{FF2B5EF4-FFF2-40B4-BE49-F238E27FC236}">
                <a16:creationId xmlns:a16="http://schemas.microsoft.com/office/drawing/2014/main" xmlns="" id="{83A22EA4-C897-4546-A5AC-8997170AE235}"/>
              </a:ext>
            </a:extLst>
          </p:cNvPr>
          <p:cNvGrpSpPr>
            <a:grpSpLocks noChangeAspect="1"/>
          </p:cNvGrpSpPr>
          <p:nvPr/>
        </p:nvGrpSpPr>
        <p:grpSpPr>
          <a:xfrm>
            <a:off x="8964579" y="5352899"/>
            <a:ext cx="568456" cy="550228"/>
            <a:chOff x="3862084" y="5323592"/>
            <a:chExt cx="872077" cy="844116"/>
          </a:xfrm>
          <a:solidFill>
            <a:srgbClr val="8EADBF"/>
          </a:solidFill>
        </p:grpSpPr>
        <p:sp>
          <p:nvSpPr>
            <p:cNvPr id="210" name="Freeform 896">
              <a:extLst>
                <a:ext uri="{FF2B5EF4-FFF2-40B4-BE49-F238E27FC236}">
                  <a16:creationId xmlns:a16="http://schemas.microsoft.com/office/drawing/2014/main" xmlns="" id="{7D6AB932-D768-41A4-A415-638C65EC6AC3}"/>
                </a:ext>
              </a:extLst>
            </p:cNvPr>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1" name="Freeform 897">
              <a:extLst>
                <a:ext uri="{FF2B5EF4-FFF2-40B4-BE49-F238E27FC236}">
                  <a16:creationId xmlns:a16="http://schemas.microsoft.com/office/drawing/2014/main" xmlns="" id="{2475872C-9E0D-4D90-A28F-6511EA94ACF1}"/>
                </a:ext>
              </a:extLst>
            </p:cNvPr>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2" name="Freeform 898">
              <a:extLst>
                <a:ext uri="{FF2B5EF4-FFF2-40B4-BE49-F238E27FC236}">
                  <a16:creationId xmlns:a16="http://schemas.microsoft.com/office/drawing/2014/main" xmlns="" id="{A4237984-0B92-4516-AE99-2D62356949EC}"/>
                </a:ext>
              </a:extLst>
            </p:cNvPr>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13" name="Group 241">
            <a:extLst>
              <a:ext uri="{FF2B5EF4-FFF2-40B4-BE49-F238E27FC236}">
                <a16:creationId xmlns:a16="http://schemas.microsoft.com/office/drawing/2014/main" xmlns="" id="{79E41371-B5F3-49E6-B160-05AFD7068BF5}"/>
              </a:ext>
            </a:extLst>
          </p:cNvPr>
          <p:cNvGrpSpPr>
            <a:grpSpLocks noChangeAspect="1"/>
          </p:cNvGrpSpPr>
          <p:nvPr/>
        </p:nvGrpSpPr>
        <p:grpSpPr>
          <a:xfrm>
            <a:off x="10969797" y="3668637"/>
            <a:ext cx="568456" cy="550228"/>
            <a:chOff x="3862084" y="5323592"/>
            <a:chExt cx="872077" cy="844116"/>
          </a:xfrm>
          <a:solidFill>
            <a:srgbClr val="8EADBF"/>
          </a:solidFill>
        </p:grpSpPr>
        <p:sp>
          <p:nvSpPr>
            <p:cNvPr id="214" name="Freeform 896">
              <a:extLst>
                <a:ext uri="{FF2B5EF4-FFF2-40B4-BE49-F238E27FC236}">
                  <a16:creationId xmlns:a16="http://schemas.microsoft.com/office/drawing/2014/main" xmlns="" id="{15639D31-49AD-46BB-ABFB-831C2E10605B}"/>
                </a:ext>
              </a:extLst>
            </p:cNvPr>
            <p:cNvSpPr>
              <a:spLocks noEditPoints="1"/>
            </p:cNvSpPr>
            <p:nvPr/>
          </p:nvSpPr>
          <p:spPr bwMode="auto">
            <a:xfrm>
              <a:off x="3973890" y="5323593"/>
              <a:ext cx="760271" cy="844115"/>
            </a:xfrm>
            <a:custGeom>
              <a:avLst/>
              <a:gdLst/>
              <a:ahLst/>
              <a:cxnLst>
                <a:cxn ang="0">
                  <a:pos x="87" y="387"/>
                </a:cxn>
                <a:cxn ang="0">
                  <a:pos x="87" y="407"/>
                </a:cxn>
                <a:cxn ang="0">
                  <a:pos x="79" y="430"/>
                </a:cxn>
                <a:cxn ang="0">
                  <a:pos x="29" y="432"/>
                </a:cxn>
                <a:cxn ang="0">
                  <a:pos x="20" y="408"/>
                </a:cxn>
                <a:cxn ang="0">
                  <a:pos x="19" y="392"/>
                </a:cxn>
                <a:cxn ang="0">
                  <a:pos x="19" y="48"/>
                </a:cxn>
                <a:cxn ang="0">
                  <a:pos x="9" y="12"/>
                </a:cxn>
                <a:cxn ang="0">
                  <a:pos x="0" y="1"/>
                </a:cxn>
                <a:cxn ang="0">
                  <a:pos x="3" y="0"/>
                </a:cxn>
                <a:cxn ang="0">
                  <a:pos x="307" y="0"/>
                </a:cxn>
                <a:cxn ang="0">
                  <a:pos x="339" y="25"/>
                </a:cxn>
                <a:cxn ang="0">
                  <a:pos x="343" y="49"/>
                </a:cxn>
                <a:cxn ang="0">
                  <a:pos x="343" y="137"/>
                </a:cxn>
                <a:cxn ang="0">
                  <a:pos x="341" y="143"/>
                </a:cxn>
                <a:cxn ang="0">
                  <a:pos x="278" y="224"/>
                </a:cxn>
                <a:cxn ang="0">
                  <a:pos x="277" y="226"/>
                </a:cxn>
                <a:cxn ang="0">
                  <a:pos x="303" y="246"/>
                </a:cxn>
                <a:cxn ang="0">
                  <a:pos x="400" y="124"/>
                </a:cxn>
                <a:cxn ang="0">
                  <a:pos x="403" y="139"/>
                </a:cxn>
                <a:cxn ang="0">
                  <a:pos x="400" y="145"/>
                </a:cxn>
                <a:cxn ang="0">
                  <a:pos x="345" y="214"/>
                </a:cxn>
                <a:cxn ang="0">
                  <a:pos x="343" y="220"/>
                </a:cxn>
                <a:cxn ang="0">
                  <a:pos x="343" y="383"/>
                </a:cxn>
                <a:cxn ang="0">
                  <a:pos x="343" y="387"/>
                </a:cxn>
                <a:cxn ang="0">
                  <a:pos x="87" y="387"/>
                </a:cxn>
                <a:cxn ang="0">
                  <a:pos x="280" y="99"/>
                </a:cxn>
                <a:cxn ang="0">
                  <a:pos x="84" y="99"/>
                </a:cxn>
                <a:cxn ang="0">
                  <a:pos x="84" y="119"/>
                </a:cxn>
                <a:cxn ang="0">
                  <a:pos x="280" y="119"/>
                </a:cxn>
                <a:cxn ang="0">
                  <a:pos x="280" y="99"/>
                </a:cxn>
                <a:cxn ang="0">
                  <a:pos x="249" y="184"/>
                </a:cxn>
                <a:cxn ang="0">
                  <a:pos x="84" y="184"/>
                </a:cxn>
                <a:cxn ang="0">
                  <a:pos x="84" y="201"/>
                </a:cxn>
                <a:cxn ang="0">
                  <a:pos x="87" y="204"/>
                </a:cxn>
                <a:cxn ang="0">
                  <a:pos x="246" y="204"/>
                </a:cxn>
                <a:cxn ang="0">
                  <a:pos x="249" y="204"/>
                </a:cxn>
                <a:cxn ang="0">
                  <a:pos x="249" y="184"/>
                </a:cxn>
                <a:cxn ang="0">
                  <a:pos x="196" y="269"/>
                </a:cxn>
                <a:cxn ang="0">
                  <a:pos x="84" y="269"/>
                </a:cxn>
                <a:cxn ang="0">
                  <a:pos x="84" y="286"/>
                </a:cxn>
                <a:cxn ang="0">
                  <a:pos x="87" y="289"/>
                </a:cxn>
                <a:cxn ang="0">
                  <a:pos x="192" y="289"/>
                </a:cxn>
                <a:cxn ang="0">
                  <a:pos x="194" y="289"/>
                </a:cxn>
                <a:cxn ang="0">
                  <a:pos x="195" y="288"/>
                </a:cxn>
                <a:cxn ang="0">
                  <a:pos x="196" y="269"/>
                </a:cxn>
                <a:cxn ang="0">
                  <a:pos x="228" y="310"/>
                </a:cxn>
                <a:cxn ang="0">
                  <a:pos x="246" y="286"/>
                </a:cxn>
                <a:cxn ang="0">
                  <a:pos x="246" y="283"/>
                </a:cxn>
                <a:cxn ang="0">
                  <a:pos x="253" y="274"/>
                </a:cxn>
                <a:cxn ang="0">
                  <a:pos x="262" y="281"/>
                </a:cxn>
                <a:cxn ang="0">
                  <a:pos x="254" y="290"/>
                </a:cxn>
                <a:cxn ang="0">
                  <a:pos x="251" y="291"/>
                </a:cxn>
                <a:cxn ang="0">
                  <a:pos x="241" y="304"/>
                </a:cxn>
                <a:cxn ang="0">
                  <a:pos x="233" y="314"/>
                </a:cxn>
                <a:cxn ang="0">
                  <a:pos x="237" y="317"/>
                </a:cxn>
                <a:cxn ang="0">
                  <a:pos x="279" y="290"/>
                </a:cxn>
                <a:cxn ang="0">
                  <a:pos x="291" y="255"/>
                </a:cxn>
                <a:cxn ang="0">
                  <a:pos x="272" y="240"/>
                </a:cxn>
                <a:cxn ang="0">
                  <a:pos x="240" y="259"/>
                </a:cxn>
                <a:cxn ang="0">
                  <a:pos x="224" y="306"/>
                </a:cxn>
                <a:cxn ang="0">
                  <a:pos x="228" y="310"/>
                </a:cxn>
              </a:cxnLst>
              <a:rect l="0" t="0" r="r" b="b"/>
              <a:pathLst>
                <a:path w="405" h="452">
                  <a:moveTo>
                    <a:pt x="87" y="387"/>
                  </a:moveTo>
                  <a:cubicBezTo>
                    <a:pt x="87" y="394"/>
                    <a:pt x="87" y="400"/>
                    <a:pt x="87" y="407"/>
                  </a:cubicBezTo>
                  <a:cubicBezTo>
                    <a:pt x="86" y="415"/>
                    <a:pt x="84" y="423"/>
                    <a:pt x="79" y="430"/>
                  </a:cubicBezTo>
                  <a:cubicBezTo>
                    <a:pt x="65" y="452"/>
                    <a:pt x="40" y="447"/>
                    <a:pt x="29" y="432"/>
                  </a:cubicBezTo>
                  <a:cubicBezTo>
                    <a:pt x="24" y="425"/>
                    <a:pt x="21" y="416"/>
                    <a:pt x="20" y="408"/>
                  </a:cubicBezTo>
                  <a:cubicBezTo>
                    <a:pt x="19" y="403"/>
                    <a:pt x="19" y="397"/>
                    <a:pt x="19" y="392"/>
                  </a:cubicBezTo>
                  <a:cubicBezTo>
                    <a:pt x="19" y="277"/>
                    <a:pt x="19" y="163"/>
                    <a:pt x="19" y="48"/>
                  </a:cubicBezTo>
                  <a:cubicBezTo>
                    <a:pt x="19" y="35"/>
                    <a:pt x="16" y="23"/>
                    <a:pt x="9" y="12"/>
                  </a:cubicBezTo>
                  <a:cubicBezTo>
                    <a:pt x="6" y="8"/>
                    <a:pt x="3" y="4"/>
                    <a:pt x="0" y="1"/>
                  </a:cubicBezTo>
                  <a:cubicBezTo>
                    <a:pt x="1" y="1"/>
                    <a:pt x="2" y="0"/>
                    <a:pt x="3" y="0"/>
                  </a:cubicBezTo>
                  <a:cubicBezTo>
                    <a:pt x="104" y="0"/>
                    <a:pt x="205" y="0"/>
                    <a:pt x="307" y="0"/>
                  </a:cubicBezTo>
                  <a:cubicBezTo>
                    <a:pt x="322" y="0"/>
                    <a:pt x="334" y="10"/>
                    <a:pt x="339" y="25"/>
                  </a:cubicBezTo>
                  <a:cubicBezTo>
                    <a:pt x="342" y="33"/>
                    <a:pt x="343" y="41"/>
                    <a:pt x="343" y="49"/>
                  </a:cubicBezTo>
                  <a:cubicBezTo>
                    <a:pt x="343" y="78"/>
                    <a:pt x="343" y="108"/>
                    <a:pt x="343" y="137"/>
                  </a:cubicBezTo>
                  <a:cubicBezTo>
                    <a:pt x="343" y="139"/>
                    <a:pt x="343" y="141"/>
                    <a:pt x="341" y="143"/>
                  </a:cubicBezTo>
                  <a:cubicBezTo>
                    <a:pt x="320" y="170"/>
                    <a:pt x="299" y="197"/>
                    <a:pt x="278" y="224"/>
                  </a:cubicBezTo>
                  <a:cubicBezTo>
                    <a:pt x="278" y="224"/>
                    <a:pt x="277" y="225"/>
                    <a:pt x="277" y="226"/>
                  </a:cubicBezTo>
                  <a:cubicBezTo>
                    <a:pt x="285" y="233"/>
                    <a:pt x="294" y="239"/>
                    <a:pt x="303" y="246"/>
                  </a:cubicBezTo>
                  <a:cubicBezTo>
                    <a:pt x="335" y="205"/>
                    <a:pt x="368" y="164"/>
                    <a:pt x="400" y="124"/>
                  </a:cubicBezTo>
                  <a:cubicBezTo>
                    <a:pt x="403" y="127"/>
                    <a:pt x="405" y="133"/>
                    <a:pt x="403" y="139"/>
                  </a:cubicBezTo>
                  <a:cubicBezTo>
                    <a:pt x="402" y="141"/>
                    <a:pt x="401" y="143"/>
                    <a:pt x="400" y="145"/>
                  </a:cubicBezTo>
                  <a:cubicBezTo>
                    <a:pt x="382" y="168"/>
                    <a:pt x="364" y="191"/>
                    <a:pt x="345" y="214"/>
                  </a:cubicBezTo>
                  <a:cubicBezTo>
                    <a:pt x="344" y="216"/>
                    <a:pt x="343" y="218"/>
                    <a:pt x="343" y="220"/>
                  </a:cubicBezTo>
                  <a:cubicBezTo>
                    <a:pt x="343" y="274"/>
                    <a:pt x="343" y="329"/>
                    <a:pt x="343" y="383"/>
                  </a:cubicBezTo>
                  <a:cubicBezTo>
                    <a:pt x="343" y="384"/>
                    <a:pt x="343" y="385"/>
                    <a:pt x="343" y="387"/>
                  </a:cubicBezTo>
                  <a:cubicBezTo>
                    <a:pt x="258" y="387"/>
                    <a:pt x="173" y="387"/>
                    <a:pt x="87" y="387"/>
                  </a:cubicBezTo>
                  <a:close/>
                  <a:moveTo>
                    <a:pt x="280" y="99"/>
                  </a:moveTo>
                  <a:cubicBezTo>
                    <a:pt x="214" y="99"/>
                    <a:pt x="149" y="99"/>
                    <a:pt x="84" y="99"/>
                  </a:cubicBezTo>
                  <a:cubicBezTo>
                    <a:pt x="84" y="106"/>
                    <a:pt x="84" y="113"/>
                    <a:pt x="84" y="119"/>
                  </a:cubicBezTo>
                  <a:cubicBezTo>
                    <a:pt x="149" y="119"/>
                    <a:pt x="214" y="119"/>
                    <a:pt x="280" y="119"/>
                  </a:cubicBezTo>
                  <a:cubicBezTo>
                    <a:pt x="280" y="113"/>
                    <a:pt x="280" y="106"/>
                    <a:pt x="280" y="99"/>
                  </a:cubicBezTo>
                  <a:close/>
                  <a:moveTo>
                    <a:pt x="249" y="184"/>
                  </a:moveTo>
                  <a:cubicBezTo>
                    <a:pt x="194" y="184"/>
                    <a:pt x="139" y="184"/>
                    <a:pt x="84" y="184"/>
                  </a:cubicBezTo>
                  <a:cubicBezTo>
                    <a:pt x="84" y="190"/>
                    <a:pt x="84" y="195"/>
                    <a:pt x="84" y="201"/>
                  </a:cubicBezTo>
                  <a:cubicBezTo>
                    <a:pt x="84" y="204"/>
                    <a:pt x="84" y="204"/>
                    <a:pt x="87" y="204"/>
                  </a:cubicBezTo>
                  <a:cubicBezTo>
                    <a:pt x="140" y="204"/>
                    <a:pt x="193" y="204"/>
                    <a:pt x="246" y="204"/>
                  </a:cubicBezTo>
                  <a:cubicBezTo>
                    <a:pt x="247" y="204"/>
                    <a:pt x="248" y="204"/>
                    <a:pt x="249" y="204"/>
                  </a:cubicBezTo>
                  <a:cubicBezTo>
                    <a:pt x="249" y="198"/>
                    <a:pt x="249" y="191"/>
                    <a:pt x="249" y="184"/>
                  </a:cubicBezTo>
                  <a:close/>
                  <a:moveTo>
                    <a:pt x="196" y="269"/>
                  </a:moveTo>
                  <a:cubicBezTo>
                    <a:pt x="158" y="269"/>
                    <a:pt x="121" y="269"/>
                    <a:pt x="84" y="269"/>
                  </a:cubicBezTo>
                  <a:cubicBezTo>
                    <a:pt x="84" y="275"/>
                    <a:pt x="84" y="280"/>
                    <a:pt x="84" y="286"/>
                  </a:cubicBezTo>
                  <a:cubicBezTo>
                    <a:pt x="83" y="289"/>
                    <a:pt x="84" y="289"/>
                    <a:pt x="87" y="289"/>
                  </a:cubicBezTo>
                  <a:cubicBezTo>
                    <a:pt x="122" y="289"/>
                    <a:pt x="157" y="289"/>
                    <a:pt x="192" y="289"/>
                  </a:cubicBezTo>
                  <a:cubicBezTo>
                    <a:pt x="192" y="289"/>
                    <a:pt x="193" y="289"/>
                    <a:pt x="194" y="289"/>
                  </a:cubicBezTo>
                  <a:cubicBezTo>
                    <a:pt x="194" y="289"/>
                    <a:pt x="195" y="288"/>
                    <a:pt x="195" y="288"/>
                  </a:cubicBezTo>
                  <a:cubicBezTo>
                    <a:pt x="196" y="282"/>
                    <a:pt x="196" y="276"/>
                    <a:pt x="196" y="269"/>
                  </a:cubicBezTo>
                  <a:close/>
                  <a:moveTo>
                    <a:pt x="228" y="310"/>
                  </a:moveTo>
                  <a:cubicBezTo>
                    <a:pt x="234" y="302"/>
                    <a:pt x="240" y="294"/>
                    <a:pt x="246" y="286"/>
                  </a:cubicBezTo>
                  <a:cubicBezTo>
                    <a:pt x="246" y="286"/>
                    <a:pt x="246" y="284"/>
                    <a:pt x="246" y="283"/>
                  </a:cubicBezTo>
                  <a:cubicBezTo>
                    <a:pt x="246" y="279"/>
                    <a:pt x="248" y="275"/>
                    <a:pt x="253" y="274"/>
                  </a:cubicBezTo>
                  <a:cubicBezTo>
                    <a:pt x="257" y="274"/>
                    <a:pt x="261" y="276"/>
                    <a:pt x="262" y="281"/>
                  </a:cubicBezTo>
                  <a:cubicBezTo>
                    <a:pt x="262" y="285"/>
                    <a:pt x="259" y="289"/>
                    <a:pt x="254" y="290"/>
                  </a:cubicBezTo>
                  <a:cubicBezTo>
                    <a:pt x="253" y="290"/>
                    <a:pt x="252" y="291"/>
                    <a:pt x="251" y="291"/>
                  </a:cubicBezTo>
                  <a:cubicBezTo>
                    <a:pt x="248" y="296"/>
                    <a:pt x="244" y="300"/>
                    <a:pt x="241" y="304"/>
                  </a:cubicBezTo>
                  <a:cubicBezTo>
                    <a:pt x="239" y="307"/>
                    <a:pt x="236" y="311"/>
                    <a:pt x="233" y="314"/>
                  </a:cubicBezTo>
                  <a:cubicBezTo>
                    <a:pt x="235" y="315"/>
                    <a:pt x="236" y="316"/>
                    <a:pt x="237" y="317"/>
                  </a:cubicBezTo>
                  <a:cubicBezTo>
                    <a:pt x="249" y="305"/>
                    <a:pt x="263" y="295"/>
                    <a:pt x="279" y="290"/>
                  </a:cubicBezTo>
                  <a:cubicBezTo>
                    <a:pt x="278" y="277"/>
                    <a:pt x="282" y="265"/>
                    <a:pt x="291" y="255"/>
                  </a:cubicBezTo>
                  <a:cubicBezTo>
                    <a:pt x="284" y="250"/>
                    <a:pt x="278" y="245"/>
                    <a:pt x="272" y="240"/>
                  </a:cubicBezTo>
                  <a:cubicBezTo>
                    <a:pt x="264" y="251"/>
                    <a:pt x="253" y="257"/>
                    <a:pt x="240" y="259"/>
                  </a:cubicBezTo>
                  <a:cubicBezTo>
                    <a:pt x="239" y="277"/>
                    <a:pt x="233" y="292"/>
                    <a:pt x="224" y="306"/>
                  </a:cubicBezTo>
                  <a:cubicBezTo>
                    <a:pt x="225" y="307"/>
                    <a:pt x="226" y="308"/>
                    <a:pt x="228"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897">
              <a:extLst>
                <a:ext uri="{FF2B5EF4-FFF2-40B4-BE49-F238E27FC236}">
                  <a16:creationId xmlns:a16="http://schemas.microsoft.com/office/drawing/2014/main" xmlns="" id="{6D65FBCE-563E-448A-B6FE-0873950BCF4F}"/>
                </a:ext>
              </a:extLst>
            </p:cNvPr>
            <p:cNvSpPr>
              <a:spLocks/>
            </p:cNvSpPr>
            <p:nvPr/>
          </p:nvSpPr>
          <p:spPr bwMode="auto">
            <a:xfrm>
              <a:off x="4124826" y="6067085"/>
              <a:ext cx="609335" cy="89443"/>
            </a:xfrm>
            <a:custGeom>
              <a:avLst/>
              <a:gdLst/>
              <a:ahLst/>
              <a:cxnLst>
                <a:cxn ang="0">
                  <a:pos x="0" y="47"/>
                </a:cxn>
                <a:cxn ang="0">
                  <a:pos x="16" y="21"/>
                </a:cxn>
                <a:cxn ang="0">
                  <a:pos x="18" y="0"/>
                </a:cxn>
                <a:cxn ang="0">
                  <a:pos x="325" y="0"/>
                </a:cxn>
                <a:cxn ang="0">
                  <a:pos x="322" y="18"/>
                </a:cxn>
                <a:cxn ang="0">
                  <a:pos x="313" y="39"/>
                </a:cxn>
                <a:cxn ang="0">
                  <a:pos x="297" y="47"/>
                </a:cxn>
                <a:cxn ang="0">
                  <a:pos x="3" y="47"/>
                </a:cxn>
                <a:cxn ang="0">
                  <a:pos x="0" y="47"/>
                </a:cxn>
              </a:cxnLst>
              <a:rect l="0" t="0" r="r" b="b"/>
              <a:pathLst>
                <a:path w="325" h="47">
                  <a:moveTo>
                    <a:pt x="0" y="47"/>
                  </a:moveTo>
                  <a:cubicBezTo>
                    <a:pt x="10" y="41"/>
                    <a:pt x="14" y="31"/>
                    <a:pt x="16" y="21"/>
                  </a:cubicBezTo>
                  <a:cubicBezTo>
                    <a:pt x="17" y="14"/>
                    <a:pt x="17" y="7"/>
                    <a:pt x="18" y="0"/>
                  </a:cubicBezTo>
                  <a:cubicBezTo>
                    <a:pt x="120" y="0"/>
                    <a:pt x="222" y="0"/>
                    <a:pt x="325" y="0"/>
                  </a:cubicBezTo>
                  <a:cubicBezTo>
                    <a:pt x="324" y="6"/>
                    <a:pt x="323" y="12"/>
                    <a:pt x="322" y="18"/>
                  </a:cubicBezTo>
                  <a:cubicBezTo>
                    <a:pt x="321" y="25"/>
                    <a:pt x="318" y="33"/>
                    <a:pt x="313" y="39"/>
                  </a:cubicBezTo>
                  <a:cubicBezTo>
                    <a:pt x="309" y="44"/>
                    <a:pt x="304" y="47"/>
                    <a:pt x="297" y="47"/>
                  </a:cubicBezTo>
                  <a:cubicBezTo>
                    <a:pt x="199" y="47"/>
                    <a:pt x="101" y="47"/>
                    <a:pt x="3" y="47"/>
                  </a:cubicBezTo>
                  <a:cubicBezTo>
                    <a:pt x="2" y="47"/>
                    <a:pt x="1"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898">
              <a:extLst>
                <a:ext uri="{FF2B5EF4-FFF2-40B4-BE49-F238E27FC236}">
                  <a16:creationId xmlns:a16="http://schemas.microsoft.com/office/drawing/2014/main" xmlns="" id="{0118ABC9-BDB5-45E2-B297-0A61B4B11A66}"/>
                </a:ext>
              </a:extLst>
            </p:cNvPr>
            <p:cNvSpPr>
              <a:spLocks/>
            </p:cNvSpPr>
            <p:nvPr/>
          </p:nvSpPr>
          <p:spPr bwMode="auto">
            <a:xfrm>
              <a:off x="3862084" y="5323592"/>
              <a:ext cx="128575" cy="95035"/>
            </a:xfrm>
            <a:custGeom>
              <a:avLst/>
              <a:gdLst/>
              <a:ahLst/>
              <a:cxnLst>
                <a:cxn ang="0">
                  <a:pos x="0" y="53"/>
                </a:cxn>
                <a:cxn ang="0">
                  <a:pos x="16" y="10"/>
                </a:cxn>
                <a:cxn ang="0">
                  <a:pos x="52" y="9"/>
                </a:cxn>
                <a:cxn ang="0">
                  <a:pos x="68" y="40"/>
                </a:cxn>
                <a:cxn ang="0">
                  <a:pos x="69" y="53"/>
                </a:cxn>
                <a:cxn ang="0">
                  <a:pos x="0" y="53"/>
                </a:cxn>
              </a:cxnLst>
              <a:rect l="0" t="0" r="r" b="b"/>
              <a:pathLst>
                <a:path w="69" h="53">
                  <a:moveTo>
                    <a:pt x="0" y="53"/>
                  </a:moveTo>
                  <a:cubicBezTo>
                    <a:pt x="0" y="36"/>
                    <a:pt x="3" y="21"/>
                    <a:pt x="16" y="10"/>
                  </a:cubicBezTo>
                  <a:cubicBezTo>
                    <a:pt x="27" y="0"/>
                    <a:pt x="41" y="0"/>
                    <a:pt x="52" y="9"/>
                  </a:cubicBezTo>
                  <a:cubicBezTo>
                    <a:pt x="61" y="18"/>
                    <a:pt x="66" y="28"/>
                    <a:pt x="68" y="40"/>
                  </a:cubicBezTo>
                  <a:cubicBezTo>
                    <a:pt x="68" y="45"/>
                    <a:pt x="68" y="49"/>
                    <a:pt x="69" y="53"/>
                  </a:cubicBezTo>
                  <a:cubicBezTo>
                    <a:pt x="46" y="53"/>
                    <a:pt x="23" y="53"/>
                    <a:pt x="0"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7" name="Footer Placeholder 4">
            <a:extLst>
              <a:ext uri="{FF2B5EF4-FFF2-40B4-BE49-F238E27FC236}">
                <a16:creationId xmlns:a16="http://schemas.microsoft.com/office/drawing/2014/main" xmlns="" id="{47426941-B05D-4215-8BEF-AF7F76CB7F7D}"/>
              </a:ext>
            </a:extLst>
          </p:cNvPr>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409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051B1FA-8375-BB4E-80E7-0B5B8619D128}"/>
              </a:ext>
            </a:extLst>
          </p:cNvPr>
          <p:cNvSpPr>
            <a:spLocks noGrp="1"/>
          </p:cNvSpPr>
          <p:nvPr>
            <p:ph type="title"/>
          </p:nvPr>
        </p:nvSpPr>
        <p:spPr/>
        <p:txBody>
          <a:bodyPr vert="horz" lIns="0" tIns="0" rIns="0" bIns="0" rtlCol="0">
            <a:noAutofit/>
          </a:bodyPr>
          <a:lstStyle/>
          <a:p>
            <a:pPr>
              <a:lnSpc>
                <a:spcPct val="90000"/>
              </a:lnSpc>
              <a:spcBef>
                <a:spcPts val="1200"/>
              </a:spcBef>
              <a:buClr>
                <a:schemeClr val="tx1">
                  <a:lumMod val="60000"/>
                  <a:lumOff val="40000"/>
                </a:schemeClr>
              </a:buClr>
              <a:buFont typeface="Arial" panose="020B0604020202020204" pitchFamily="34" charset="0"/>
            </a:pPr>
            <a:r>
              <a:rPr lang="en-US" sz="4000" dirty="0">
                <a:solidFill>
                  <a:schemeClr val="bg1"/>
                </a:solidFill>
                <a:latin typeface="+mn-lt"/>
                <a:ea typeface="+mn-ea"/>
                <a:cs typeface="+mn-cs"/>
              </a:rPr>
              <a:t>Oracle Blockchain Cloud Platform</a:t>
            </a:r>
          </a:p>
        </p:txBody>
      </p:sp>
      <p:sp>
        <p:nvSpPr>
          <p:cNvPr id="159" name="Slide Number Placeholder 4">
            <a:extLst>
              <a:ext uri="{FF2B5EF4-FFF2-40B4-BE49-F238E27FC236}">
                <a16:creationId xmlns:a16="http://schemas.microsoft.com/office/drawing/2014/main" xmlns="" id="{03DC5C57-12CD-4541-B7AD-0742F19E9103}"/>
              </a:ext>
            </a:extLst>
          </p:cNvPr>
          <p:cNvSpPr txBox="1">
            <a:spLocks/>
          </p:cNvSpPr>
          <p:nvPr/>
        </p:nvSpPr>
        <p:spPr>
          <a:xfrm>
            <a:off x="11323638" y="6556375"/>
            <a:ext cx="33337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60" name="Group 159">
            <a:extLst>
              <a:ext uri="{FF2B5EF4-FFF2-40B4-BE49-F238E27FC236}">
                <a16:creationId xmlns:a16="http://schemas.microsoft.com/office/drawing/2014/main" xmlns="" id="{D62E7F51-88B2-43BA-B0BF-6136C54FC39A}"/>
              </a:ext>
            </a:extLst>
          </p:cNvPr>
          <p:cNvGrpSpPr/>
          <p:nvPr/>
        </p:nvGrpSpPr>
        <p:grpSpPr>
          <a:xfrm>
            <a:off x="2376104" y="4409386"/>
            <a:ext cx="6818862" cy="942744"/>
            <a:chOff x="2017279" y="4409386"/>
            <a:chExt cx="6818862" cy="942744"/>
          </a:xfrm>
        </p:grpSpPr>
        <p:cxnSp>
          <p:nvCxnSpPr>
            <p:cNvPr id="161" name="Straight Arrow Connector 160">
              <a:extLst>
                <a:ext uri="{FF2B5EF4-FFF2-40B4-BE49-F238E27FC236}">
                  <a16:creationId xmlns:a16="http://schemas.microsoft.com/office/drawing/2014/main" xmlns="" id="{837B808E-325E-4BDF-9867-7B46DCC49DDD}"/>
                </a:ext>
              </a:extLst>
            </p:cNvPr>
            <p:cNvCxnSpPr/>
            <p:nvPr/>
          </p:nvCxnSpPr>
          <p:spPr>
            <a:xfrm>
              <a:off x="5338301" y="4409386"/>
              <a:ext cx="0" cy="231314"/>
            </a:xfrm>
            <a:prstGeom prst="straightConnector1">
              <a:avLst/>
            </a:prstGeom>
            <a:noFill/>
            <a:ln w="19050" cap="flat" cmpd="sng" algn="ctr">
              <a:solidFill>
                <a:srgbClr val="58595B">
                  <a:lumMod val="50000"/>
                </a:srgbClr>
              </a:solidFill>
              <a:prstDash val="solid"/>
              <a:miter lim="800000"/>
              <a:headEnd type="triangle"/>
              <a:tailEnd type="triangle"/>
            </a:ln>
            <a:effectLst/>
          </p:spPr>
        </p:cxnSp>
        <p:grpSp>
          <p:nvGrpSpPr>
            <p:cNvPr id="162" name="Group 161">
              <a:extLst>
                <a:ext uri="{FF2B5EF4-FFF2-40B4-BE49-F238E27FC236}">
                  <a16:creationId xmlns:a16="http://schemas.microsoft.com/office/drawing/2014/main" xmlns="" id="{F9D78D0F-3A71-48C5-898F-53CF88C48299}"/>
                </a:ext>
              </a:extLst>
            </p:cNvPr>
            <p:cNvGrpSpPr/>
            <p:nvPr/>
          </p:nvGrpSpPr>
          <p:grpSpPr>
            <a:xfrm>
              <a:off x="2017279" y="4493927"/>
              <a:ext cx="6818862" cy="858203"/>
              <a:chOff x="2017279" y="4493927"/>
              <a:chExt cx="6818862" cy="858203"/>
            </a:xfrm>
          </p:grpSpPr>
          <p:sp>
            <p:nvSpPr>
              <p:cNvPr id="163" name="Rectangle 162">
                <a:extLst>
                  <a:ext uri="{FF2B5EF4-FFF2-40B4-BE49-F238E27FC236}">
                    <a16:creationId xmlns:a16="http://schemas.microsoft.com/office/drawing/2014/main" xmlns="" id="{7E5F443C-40B8-48C4-B4E9-92AD0A56A5EF}"/>
                  </a:ext>
                </a:extLst>
              </p:cNvPr>
              <p:cNvSpPr/>
              <p:nvPr/>
            </p:nvSpPr>
            <p:spPr bwMode="gray">
              <a:xfrm>
                <a:off x="2017279" y="4642384"/>
                <a:ext cx="6818862" cy="709746"/>
              </a:xfrm>
              <a:prstGeom prst="rect">
                <a:avLst/>
              </a:prstGeom>
              <a:solidFill>
                <a:srgbClr val="A52641">
                  <a:lumMod val="40000"/>
                  <a:lumOff val="6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164" name="Straight Connector 163">
                <a:extLst>
                  <a:ext uri="{FF2B5EF4-FFF2-40B4-BE49-F238E27FC236}">
                    <a16:creationId xmlns:a16="http://schemas.microsoft.com/office/drawing/2014/main" xmlns="" id="{39CA9EDE-FFDF-47A0-8B43-5365AA0294F2}"/>
                  </a:ext>
                </a:extLst>
              </p:cNvPr>
              <p:cNvCxnSpPr/>
              <p:nvPr/>
            </p:nvCxnSpPr>
            <p:spPr>
              <a:xfrm>
                <a:off x="7604293" y="4790532"/>
                <a:ext cx="0" cy="209512"/>
              </a:xfrm>
              <a:prstGeom prst="line">
                <a:avLst/>
              </a:prstGeom>
              <a:noFill/>
              <a:ln w="19050" cap="flat" cmpd="sng" algn="ctr">
                <a:solidFill>
                  <a:srgbClr val="FFFFFF"/>
                </a:solidFill>
                <a:prstDash val="solid"/>
                <a:miter lim="800000"/>
                <a:tailEnd type="none"/>
              </a:ln>
              <a:effectLst/>
            </p:spPr>
          </p:cxnSp>
          <p:sp>
            <p:nvSpPr>
              <p:cNvPr id="165" name="Rectangle 164">
                <a:extLst>
                  <a:ext uri="{FF2B5EF4-FFF2-40B4-BE49-F238E27FC236}">
                    <a16:creationId xmlns:a16="http://schemas.microsoft.com/office/drawing/2014/main" xmlns="" id="{3FF23169-A91A-40CA-B2E0-B39E42928232}"/>
                  </a:ext>
                </a:extLst>
              </p:cNvPr>
              <p:cNvSpPr/>
              <p:nvPr/>
            </p:nvSpPr>
            <p:spPr bwMode="gray">
              <a:xfrm>
                <a:off x="2617063" y="4719084"/>
                <a:ext cx="790821" cy="354820"/>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Container services</a:t>
                </a:r>
              </a:p>
            </p:txBody>
          </p:sp>
          <p:sp>
            <p:nvSpPr>
              <p:cNvPr id="166" name="Rectangle 165">
                <a:extLst>
                  <a:ext uri="{FF2B5EF4-FFF2-40B4-BE49-F238E27FC236}">
                    <a16:creationId xmlns:a16="http://schemas.microsoft.com/office/drawing/2014/main" xmlns="" id="{DDEFC9A3-5EE2-4D0E-8CA5-78757E6A4F20}"/>
                  </a:ext>
                </a:extLst>
              </p:cNvPr>
              <p:cNvSpPr/>
              <p:nvPr/>
            </p:nvSpPr>
            <p:spPr bwMode="gray">
              <a:xfrm>
                <a:off x="3794199" y="4719084"/>
                <a:ext cx="1011242" cy="436773"/>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Identity Management Services</a:t>
                </a:r>
              </a:p>
            </p:txBody>
          </p:sp>
          <p:sp>
            <p:nvSpPr>
              <p:cNvPr id="167" name="Rectangle 166">
                <a:extLst>
                  <a:ext uri="{FF2B5EF4-FFF2-40B4-BE49-F238E27FC236}">
                    <a16:creationId xmlns:a16="http://schemas.microsoft.com/office/drawing/2014/main" xmlns="" id="{4B91B8C3-7DF0-4530-886C-6B7B2B09127F}"/>
                  </a:ext>
                </a:extLst>
              </p:cNvPr>
              <p:cNvSpPr/>
              <p:nvPr/>
            </p:nvSpPr>
            <p:spPr bwMode="gray">
              <a:xfrm>
                <a:off x="5185675" y="4730043"/>
                <a:ext cx="975641" cy="193616"/>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Events</a:t>
                </a:r>
              </a:p>
            </p:txBody>
          </p:sp>
          <p:sp>
            <p:nvSpPr>
              <p:cNvPr id="168" name="Rectangle 167">
                <a:extLst>
                  <a:ext uri="{FF2B5EF4-FFF2-40B4-BE49-F238E27FC236}">
                    <a16:creationId xmlns:a16="http://schemas.microsoft.com/office/drawing/2014/main" xmlns="" id="{CD227A61-38DB-4E69-85FA-8D0768251754}"/>
                  </a:ext>
                </a:extLst>
              </p:cNvPr>
              <p:cNvSpPr/>
              <p:nvPr/>
            </p:nvSpPr>
            <p:spPr bwMode="gray">
              <a:xfrm>
                <a:off x="6490284" y="4719084"/>
                <a:ext cx="1100009" cy="354819"/>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Management Services</a:t>
                </a:r>
              </a:p>
            </p:txBody>
          </p:sp>
          <p:sp>
            <p:nvSpPr>
              <p:cNvPr id="169" name="Freeform 9">
                <a:extLst>
                  <a:ext uri="{FF2B5EF4-FFF2-40B4-BE49-F238E27FC236}">
                    <a16:creationId xmlns:a16="http://schemas.microsoft.com/office/drawing/2014/main" xmlns="" id="{FB2F60CB-DDD1-4AA6-A442-CCE45AA8C5FD}"/>
                  </a:ext>
                </a:extLst>
              </p:cNvPr>
              <p:cNvSpPr>
                <a:spLocks noChangeAspect="1" noChangeArrowheads="1"/>
              </p:cNvSpPr>
              <p:nvPr/>
            </p:nvSpPr>
            <p:spPr bwMode="auto">
              <a:xfrm>
                <a:off x="6247104" y="4783133"/>
                <a:ext cx="275114" cy="209100"/>
              </a:xfrm>
              <a:custGeom>
                <a:avLst/>
                <a:gdLst>
                  <a:gd name="T0" fmla="*/ 1181 w 2964"/>
                  <a:gd name="T1" fmla="*/ 278 h 2224"/>
                  <a:gd name="T2" fmla="*/ 972 w 2964"/>
                  <a:gd name="T3" fmla="*/ 105 h 2224"/>
                  <a:gd name="T4" fmla="*/ 0 w 2964"/>
                  <a:gd name="T5" fmla="*/ 0 h 2224"/>
                  <a:gd name="T6" fmla="*/ 428 w 2964"/>
                  <a:gd name="T7" fmla="*/ 2223 h 2224"/>
                  <a:gd name="T8" fmla="*/ 185 w 2964"/>
                  <a:gd name="T9" fmla="*/ 2038 h 2224"/>
                  <a:gd name="T10" fmla="*/ 405 w 2964"/>
                  <a:gd name="T11" fmla="*/ 1945 h 2224"/>
                  <a:gd name="T12" fmla="*/ 648 w 2964"/>
                  <a:gd name="T13" fmla="*/ 1343 h 2224"/>
                  <a:gd name="T14" fmla="*/ 1007 w 2964"/>
                  <a:gd name="T15" fmla="*/ 1575 h 2224"/>
                  <a:gd name="T16" fmla="*/ 1077 w 2964"/>
                  <a:gd name="T17" fmla="*/ 2223 h 2224"/>
                  <a:gd name="T18" fmla="*/ 2963 w 2964"/>
                  <a:gd name="T19" fmla="*/ 556 h 2224"/>
                  <a:gd name="T20" fmla="*/ 1100 w 2964"/>
                  <a:gd name="T21" fmla="*/ 892 h 2224"/>
                  <a:gd name="T22" fmla="*/ 1135 w 2964"/>
                  <a:gd name="T23" fmla="*/ 1112 h 2224"/>
                  <a:gd name="T24" fmla="*/ 1088 w 2964"/>
                  <a:gd name="T25" fmla="*/ 1147 h 2224"/>
                  <a:gd name="T26" fmla="*/ 961 w 2964"/>
                  <a:gd name="T27" fmla="*/ 1332 h 2224"/>
                  <a:gd name="T28" fmla="*/ 672 w 2964"/>
                  <a:gd name="T29" fmla="*/ 1204 h 2224"/>
                  <a:gd name="T30" fmla="*/ 996 w 2964"/>
                  <a:gd name="T31" fmla="*/ 695 h 2224"/>
                  <a:gd name="T32" fmla="*/ 1077 w 2964"/>
                  <a:gd name="T33" fmla="*/ 695 h 2224"/>
                  <a:gd name="T34" fmla="*/ 1088 w 2964"/>
                  <a:gd name="T35" fmla="*/ 857 h 2224"/>
                  <a:gd name="T36" fmla="*/ 1725 w 2964"/>
                  <a:gd name="T37" fmla="*/ 845 h 2224"/>
                  <a:gd name="T38" fmla="*/ 1968 w 2964"/>
                  <a:gd name="T39" fmla="*/ 602 h 2224"/>
                  <a:gd name="T40" fmla="*/ 2176 w 2964"/>
                  <a:gd name="T41" fmla="*/ 834 h 2224"/>
                  <a:gd name="T42" fmla="*/ 2188 w 2964"/>
                  <a:gd name="T43" fmla="*/ 1019 h 2224"/>
                  <a:gd name="T44" fmla="*/ 2130 w 2964"/>
                  <a:gd name="T45" fmla="*/ 1123 h 2224"/>
                  <a:gd name="T46" fmla="*/ 1945 w 2964"/>
                  <a:gd name="T47" fmla="*/ 1309 h 2224"/>
                  <a:gd name="T48" fmla="*/ 1725 w 2964"/>
                  <a:gd name="T49" fmla="*/ 1089 h 2224"/>
                  <a:gd name="T50" fmla="*/ 1737 w 2964"/>
                  <a:gd name="T51" fmla="*/ 961 h 2224"/>
                  <a:gd name="T52" fmla="*/ 2777 w 2964"/>
                  <a:gd name="T53" fmla="*/ 2038 h 2224"/>
                  <a:gd name="T54" fmla="*/ 1181 w 2964"/>
                  <a:gd name="T55" fmla="*/ 1945 h 2224"/>
                  <a:gd name="T56" fmla="*/ 1343 w 2964"/>
                  <a:gd name="T57" fmla="*/ 1656 h 2224"/>
                  <a:gd name="T58" fmla="*/ 1794 w 2964"/>
                  <a:gd name="T59" fmla="*/ 1343 h 2224"/>
                  <a:gd name="T60" fmla="*/ 1922 w 2964"/>
                  <a:gd name="T61" fmla="*/ 1529 h 2224"/>
                  <a:gd name="T62" fmla="*/ 1945 w 2964"/>
                  <a:gd name="T63" fmla="*/ 1390 h 2224"/>
                  <a:gd name="T64" fmla="*/ 1968 w 2964"/>
                  <a:gd name="T65" fmla="*/ 1529 h 2224"/>
                  <a:gd name="T66" fmla="*/ 2107 w 2964"/>
                  <a:gd name="T67" fmla="*/ 1343 h 2224"/>
                  <a:gd name="T68" fmla="*/ 2557 w 2964"/>
                  <a:gd name="T69" fmla="*/ 1656 h 2224"/>
                  <a:gd name="T70" fmla="*/ 2777 w 2964"/>
                  <a:gd name="T71" fmla="*/ 1945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224">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428" y="2223"/>
                      <a:pt x="428" y="2223"/>
                      <a:pt x="428" y="2223"/>
                    </a:cubicBezTo>
                    <a:cubicBezTo>
                      <a:pt x="417" y="2154"/>
                      <a:pt x="417" y="2096"/>
                      <a:pt x="405" y="2038"/>
                    </a:cubicBezTo>
                    <a:cubicBezTo>
                      <a:pt x="185" y="2038"/>
                      <a:pt x="185" y="2038"/>
                      <a:pt x="185" y="2038"/>
                    </a:cubicBezTo>
                    <a:cubicBezTo>
                      <a:pt x="185" y="1945"/>
                      <a:pt x="185" y="1945"/>
                      <a:pt x="185" y="1945"/>
                    </a:cubicBezTo>
                    <a:cubicBezTo>
                      <a:pt x="405" y="1945"/>
                      <a:pt x="405" y="1945"/>
                      <a:pt x="405" y="1945"/>
                    </a:cubicBezTo>
                    <a:cubicBezTo>
                      <a:pt x="394" y="1876"/>
                      <a:pt x="394" y="1818"/>
                      <a:pt x="394" y="1760"/>
                    </a:cubicBezTo>
                    <a:cubicBezTo>
                      <a:pt x="417" y="1575"/>
                      <a:pt x="590" y="1436"/>
                      <a:pt x="648" y="1343"/>
                    </a:cubicBezTo>
                    <a:cubicBezTo>
                      <a:pt x="648" y="1343"/>
                      <a:pt x="776" y="1436"/>
                      <a:pt x="926" y="1436"/>
                    </a:cubicBezTo>
                    <a:cubicBezTo>
                      <a:pt x="1007" y="1575"/>
                      <a:pt x="1007" y="1575"/>
                      <a:pt x="1007" y="1575"/>
                    </a:cubicBezTo>
                    <a:cubicBezTo>
                      <a:pt x="1077" y="1725"/>
                      <a:pt x="1100" y="1830"/>
                      <a:pt x="1088" y="2038"/>
                    </a:cubicBezTo>
                    <a:cubicBezTo>
                      <a:pt x="1077" y="2222"/>
                      <a:pt x="1077" y="2223"/>
                      <a:pt x="1077" y="2223"/>
                    </a:cubicBezTo>
                    <a:cubicBezTo>
                      <a:pt x="2963" y="2223"/>
                      <a:pt x="2963" y="2223"/>
                      <a:pt x="2963" y="2223"/>
                    </a:cubicBezTo>
                    <a:cubicBezTo>
                      <a:pt x="2963" y="556"/>
                      <a:pt x="2963" y="556"/>
                      <a:pt x="2963" y="556"/>
                    </a:cubicBezTo>
                    <a:cubicBezTo>
                      <a:pt x="2963" y="406"/>
                      <a:pt x="2835" y="278"/>
                      <a:pt x="2685" y="278"/>
                    </a:cubicBezTo>
                    <a:close/>
                    <a:moveTo>
                      <a:pt x="1100" y="892"/>
                    </a:moveTo>
                    <a:cubicBezTo>
                      <a:pt x="1100" y="950"/>
                      <a:pt x="1088" y="961"/>
                      <a:pt x="1088" y="984"/>
                    </a:cubicBezTo>
                    <a:cubicBezTo>
                      <a:pt x="1088" y="1008"/>
                      <a:pt x="1135" y="1112"/>
                      <a:pt x="1135" y="1112"/>
                    </a:cubicBezTo>
                    <a:cubicBezTo>
                      <a:pt x="1135" y="1112"/>
                      <a:pt x="1135" y="1123"/>
                      <a:pt x="1123" y="1123"/>
                    </a:cubicBezTo>
                    <a:cubicBezTo>
                      <a:pt x="1123" y="1135"/>
                      <a:pt x="1111" y="1147"/>
                      <a:pt x="1088" y="1147"/>
                    </a:cubicBezTo>
                    <a:cubicBezTo>
                      <a:pt x="1088" y="1147"/>
                      <a:pt x="1065" y="1228"/>
                      <a:pt x="1054" y="1274"/>
                    </a:cubicBezTo>
                    <a:cubicBezTo>
                      <a:pt x="1042" y="1320"/>
                      <a:pt x="1007" y="1332"/>
                      <a:pt x="961" y="1332"/>
                    </a:cubicBezTo>
                    <a:cubicBezTo>
                      <a:pt x="891" y="1320"/>
                      <a:pt x="799" y="1320"/>
                      <a:pt x="741" y="1239"/>
                    </a:cubicBezTo>
                    <a:cubicBezTo>
                      <a:pt x="672" y="1204"/>
                      <a:pt x="672" y="1204"/>
                      <a:pt x="672" y="1204"/>
                    </a:cubicBezTo>
                    <a:cubicBezTo>
                      <a:pt x="672" y="1204"/>
                      <a:pt x="579" y="1043"/>
                      <a:pt x="579" y="950"/>
                    </a:cubicBezTo>
                    <a:cubicBezTo>
                      <a:pt x="579" y="718"/>
                      <a:pt x="764" y="626"/>
                      <a:pt x="996" y="695"/>
                    </a:cubicBezTo>
                    <a:cubicBezTo>
                      <a:pt x="1019" y="649"/>
                      <a:pt x="1019" y="649"/>
                      <a:pt x="1019" y="649"/>
                    </a:cubicBezTo>
                    <a:cubicBezTo>
                      <a:pt x="1077" y="695"/>
                      <a:pt x="1077" y="695"/>
                      <a:pt x="1077" y="695"/>
                    </a:cubicBezTo>
                    <a:cubicBezTo>
                      <a:pt x="1111" y="718"/>
                      <a:pt x="1135" y="753"/>
                      <a:pt x="1135" y="776"/>
                    </a:cubicBezTo>
                    <a:cubicBezTo>
                      <a:pt x="1135" y="799"/>
                      <a:pt x="1123" y="834"/>
                      <a:pt x="1088" y="857"/>
                    </a:cubicBezTo>
                    <a:cubicBezTo>
                      <a:pt x="1100" y="857"/>
                      <a:pt x="1100" y="880"/>
                      <a:pt x="1100" y="892"/>
                    </a:cubicBezTo>
                    <a:close/>
                    <a:moveTo>
                      <a:pt x="1725" y="845"/>
                    </a:moveTo>
                    <a:cubicBezTo>
                      <a:pt x="1725" y="811"/>
                      <a:pt x="1725" y="811"/>
                      <a:pt x="1725" y="811"/>
                    </a:cubicBezTo>
                    <a:cubicBezTo>
                      <a:pt x="1725" y="811"/>
                      <a:pt x="1713" y="614"/>
                      <a:pt x="1968" y="602"/>
                    </a:cubicBezTo>
                    <a:cubicBezTo>
                      <a:pt x="2003" y="649"/>
                      <a:pt x="2003" y="649"/>
                      <a:pt x="2003" y="649"/>
                    </a:cubicBezTo>
                    <a:cubicBezTo>
                      <a:pt x="2107" y="660"/>
                      <a:pt x="2176" y="741"/>
                      <a:pt x="2176" y="834"/>
                    </a:cubicBezTo>
                    <a:cubicBezTo>
                      <a:pt x="2176" y="880"/>
                      <a:pt x="2165" y="938"/>
                      <a:pt x="2165" y="961"/>
                    </a:cubicBezTo>
                    <a:cubicBezTo>
                      <a:pt x="2176" y="973"/>
                      <a:pt x="2188" y="996"/>
                      <a:pt x="2188" y="1019"/>
                    </a:cubicBezTo>
                    <a:cubicBezTo>
                      <a:pt x="2176" y="1089"/>
                      <a:pt x="2176" y="1089"/>
                      <a:pt x="2176" y="1089"/>
                    </a:cubicBezTo>
                    <a:cubicBezTo>
                      <a:pt x="2176" y="1112"/>
                      <a:pt x="2153" y="1123"/>
                      <a:pt x="2130" y="1123"/>
                    </a:cubicBezTo>
                    <a:cubicBezTo>
                      <a:pt x="2107" y="1297"/>
                      <a:pt x="1968" y="1309"/>
                      <a:pt x="1956" y="1309"/>
                    </a:cubicBezTo>
                    <a:lnTo>
                      <a:pt x="1945" y="1309"/>
                    </a:lnTo>
                    <a:cubicBezTo>
                      <a:pt x="1922" y="1309"/>
                      <a:pt x="1794" y="1297"/>
                      <a:pt x="1771" y="1123"/>
                    </a:cubicBezTo>
                    <a:cubicBezTo>
                      <a:pt x="1748" y="1123"/>
                      <a:pt x="1725" y="1112"/>
                      <a:pt x="1725" y="1089"/>
                    </a:cubicBezTo>
                    <a:cubicBezTo>
                      <a:pt x="1713" y="1019"/>
                      <a:pt x="1713" y="1019"/>
                      <a:pt x="1713" y="1019"/>
                    </a:cubicBezTo>
                    <a:cubicBezTo>
                      <a:pt x="1713" y="996"/>
                      <a:pt x="1713" y="973"/>
                      <a:pt x="1737" y="961"/>
                    </a:cubicBezTo>
                    <a:cubicBezTo>
                      <a:pt x="1725" y="938"/>
                      <a:pt x="1725" y="892"/>
                      <a:pt x="1725" y="845"/>
                    </a:cubicBezTo>
                    <a:close/>
                    <a:moveTo>
                      <a:pt x="2777" y="2038"/>
                    </a:moveTo>
                    <a:cubicBezTo>
                      <a:pt x="1181" y="2038"/>
                      <a:pt x="1181" y="2038"/>
                      <a:pt x="1181" y="2038"/>
                    </a:cubicBezTo>
                    <a:cubicBezTo>
                      <a:pt x="1181" y="2003"/>
                      <a:pt x="1181" y="1969"/>
                      <a:pt x="1181" y="1945"/>
                    </a:cubicBezTo>
                    <a:cubicBezTo>
                      <a:pt x="1297" y="1945"/>
                      <a:pt x="1297" y="1945"/>
                      <a:pt x="1297" y="1945"/>
                    </a:cubicBezTo>
                    <a:cubicBezTo>
                      <a:pt x="1343" y="1656"/>
                      <a:pt x="1343" y="1656"/>
                      <a:pt x="1343" y="1656"/>
                    </a:cubicBezTo>
                    <a:cubicBezTo>
                      <a:pt x="1343" y="1598"/>
                      <a:pt x="1389" y="1540"/>
                      <a:pt x="1447" y="1506"/>
                    </a:cubicBezTo>
                    <a:cubicBezTo>
                      <a:pt x="1794" y="1343"/>
                      <a:pt x="1794" y="1343"/>
                      <a:pt x="1794" y="1343"/>
                    </a:cubicBezTo>
                    <a:cubicBezTo>
                      <a:pt x="1876" y="1760"/>
                      <a:pt x="1876" y="1760"/>
                      <a:pt x="1876" y="1760"/>
                    </a:cubicBezTo>
                    <a:cubicBezTo>
                      <a:pt x="1922" y="1529"/>
                      <a:pt x="1922" y="1529"/>
                      <a:pt x="1922" y="1529"/>
                    </a:cubicBezTo>
                    <a:cubicBezTo>
                      <a:pt x="1899" y="1471"/>
                      <a:pt x="1899" y="1471"/>
                      <a:pt x="1899" y="1471"/>
                    </a:cubicBezTo>
                    <a:cubicBezTo>
                      <a:pt x="1945" y="1390"/>
                      <a:pt x="1945" y="1390"/>
                      <a:pt x="1945" y="1390"/>
                    </a:cubicBezTo>
                    <a:cubicBezTo>
                      <a:pt x="1991" y="1471"/>
                      <a:pt x="1991" y="1471"/>
                      <a:pt x="1991" y="1471"/>
                    </a:cubicBezTo>
                    <a:cubicBezTo>
                      <a:pt x="1968" y="1529"/>
                      <a:pt x="1968" y="1529"/>
                      <a:pt x="1968" y="1529"/>
                    </a:cubicBezTo>
                    <a:cubicBezTo>
                      <a:pt x="2026" y="1760"/>
                      <a:pt x="2026" y="1760"/>
                      <a:pt x="2026" y="1760"/>
                    </a:cubicBezTo>
                    <a:cubicBezTo>
                      <a:pt x="2107" y="1343"/>
                      <a:pt x="2107" y="1343"/>
                      <a:pt x="2107" y="1343"/>
                    </a:cubicBezTo>
                    <a:cubicBezTo>
                      <a:pt x="2453" y="1506"/>
                      <a:pt x="2453" y="1506"/>
                      <a:pt x="2453" y="1506"/>
                    </a:cubicBezTo>
                    <a:cubicBezTo>
                      <a:pt x="2511" y="1540"/>
                      <a:pt x="2546" y="1598"/>
                      <a:pt x="2557" y="1656"/>
                    </a:cubicBezTo>
                    <a:cubicBezTo>
                      <a:pt x="2592" y="1945"/>
                      <a:pt x="2592" y="1945"/>
                      <a:pt x="2592" y="1945"/>
                    </a:cubicBezTo>
                    <a:cubicBezTo>
                      <a:pt x="2777" y="1945"/>
                      <a:pt x="2777" y="1945"/>
                      <a:pt x="2777" y="1945"/>
                    </a:cubicBezTo>
                    <a:lnTo>
                      <a:pt x="2777" y="2038"/>
                    </a:lnTo>
                    <a:close/>
                  </a:path>
                </a:pathLst>
              </a:custGeom>
              <a:solidFill>
                <a:srgbClr val="A5264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170" name="Freeform 20">
                <a:extLst>
                  <a:ext uri="{FF2B5EF4-FFF2-40B4-BE49-F238E27FC236}">
                    <a16:creationId xmlns:a16="http://schemas.microsoft.com/office/drawing/2014/main" xmlns="" id="{6C1A5112-EA06-41FE-948C-54844E831609}"/>
                  </a:ext>
                </a:extLst>
              </p:cNvPr>
              <p:cNvSpPr>
                <a:spLocks noChangeAspect="1" noChangeArrowheads="1"/>
              </p:cNvSpPr>
              <p:nvPr/>
            </p:nvSpPr>
            <p:spPr bwMode="auto">
              <a:xfrm>
                <a:off x="3625863" y="4804207"/>
                <a:ext cx="198301" cy="174832"/>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 name="connsiteX0" fmla="*/ 4297 w 9997"/>
                  <a:gd name="connsiteY0" fmla="*/ 9372 h 9995"/>
                  <a:gd name="connsiteX1" fmla="*/ 4297 w 9997"/>
                  <a:gd name="connsiteY1" fmla="*/ 9372 h 9995"/>
                  <a:gd name="connsiteX2" fmla="*/ 3907 w 9997"/>
                  <a:gd name="connsiteY2" fmla="*/ 9995 h 9995"/>
                  <a:gd name="connsiteX3" fmla="*/ 3517 w 9997"/>
                  <a:gd name="connsiteY3" fmla="*/ 9372 h 9995"/>
                  <a:gd name="connsiteX4" fmla="*/ 3907 w 9997"/>
                  <a:gd name="connsiteY4" fmla="*/ 8738 h 9995"/>
                  <a:gd name="connsiteX5" fmla="*/ 4297 w 9997"/>
                  <a:gd name="connsiteY5" fmla="*/ 9372 h 9995"/>
                  <a:gd name="connsiteX6" fmla="*/ 4997 w 9997"/>
                  <a:gd name="connsiteY6" fmla="*/ 8994 h 9995"/>
                  <a:gd name="connsiteX7" fmla="*/ 4997 w 9997"/>
                  <a:gd name="connsiteY7" fmla="*/ 8994 h 9995"/>
                  <a:gd name="connsiteX8" fmla="*/ 4767 w 9997"/>
                  <a:gd name="connsiteY8" fmla="*/ 9372 h 9995"/>
                  <a:gd name="connsiteX9" fmla="*/ 4997 w 9997"/>
                  <a:gd name="connsiteY9" fmla="*/ 9740 h 9995"/>
                  <a:gd name="connsiteX10" fmla="*/ 5233 w 9997"/>
                  <a:gd name="connsiteY10" fmla="*/ 9372 h 9995"/>
                  <a:gd name="connsiteX11" fmla="*/ 4997 w 9997"/>
                  <a:gd name="connsiteY11" fmla="*/ 8994 h 9995"/>
                  <a:gd name="connsiteX12" fmla="*/ 4997 w 9997"/>
                  <a:gd name="connsiteY12" fmla="*/ 8738 h 9995"/>
                  <a:gd name="connsiteX13" fmla="*/ 4997 w 9997"/>
                  <a:gd name="connsiteY13" fmla="*/ 8738 h 9995"/>
                  <a:gd name="connsiteX14" fmla="*/ 5387 w 9997"/>
                  <a:gd name="connsiteY14" fmla="*/ 9372 h 9995"/>
                  <a:gd name="connsiteX15" fmla="*/ 4997 w 9997"/>
                  <a:gd name="connsiteY15" fmla="*/ 9995 h 9995"/>
                  <a:gd name="connsiteX16" fmla="*/ 4610 w 9997"/>
                  <a:gd name="connsiteY16" fmla="*/ 9372 h 9995"/>
                  <a:gd name="connsiteX17" fmla="*/ 4997 w 9997"/>
                  <a:gd name="connsiteY17" fmla="*/ 8738 h 9995"/>
                  <a:gd name="connsiteX18" fmla="*/ 4997 w 9997"/>
                  <a:gd name="connsiteY18" fmla="*/ 8994 h 9995"/>
                  <a:gd name="connsiteX19" fmla="*/ 6096 w 9997"/>
                  <a:gd name="connsiteY19" fmla="*/ 8994 h 9995"/>
                  <a:gd name="connsiteX20" fmla="*/ 6096 w 9997"/>
                  <a:gd name="connsiteY20" fmla="*/ 8994 h 9995"/>
                  <a:gd name="connsiteX21" fmla="*/ 5860 w 9997"/>
                  <a:gd name="connsiteY21" fmla="*/ 9372 h 9995"/>
                  <a:gd name="connsiteX22" fmla="*/ 6096 w 9997"/>
                  <a:gd name="connsiteY22" fmla="*/ 9740 h 9995"/>
                  <a:gd name="connsiteX23" fmla="*/ 6327 w 9997"/>
                  <a:gd name="connsiteY23" fmla="*/ 9372 h 9995"/>
                  <a:gd name="connsiteX24" fmla="*/ 6096 w 9997"/>
                  <a:gd name="connsiteY24" fmla="*/ 8994 h 9995"/>
                  <a:gd name="connsiteX25" fmla="*/ 6096 w 9997"/>
                  <a:gd name="connsiteY25" fmla="*/ 8738 h 9995"/>
                  <a:gd name="connsiteX26" fmla="*/ 6096 w 9997"/>
                  <a:gd name="connsiteY26" fmla="*/ 8738 h 9995"/>
                  <a:gd name="connsiteX27" fmla="*/ 6486 w 9997"/>
                  <a:gd name="connsiteY27" fmla="*/ 9372 h 9995"/>
                  <a:gd name="connsiteX28" fmla="*/ 6096 w 9997"/>
                  <a:gd name="connsiteY28" fmla="*/ 9995 h 9995"/>
                  <a:gd name="connsiteX29" fmla="*/ 5700 w 9997"/>
                  <a:gd name="connsiteY29" fmla="*/ 9372 h 9995"/>
                  <a:gd name="connsiteX30" fmla="*/ 6096 w 9997"/>
                  <a:gd name="connsiteY30" fmla="*/ 8738 h 9995"/>
                  <a:gd name="connsiteX31" fmla="*/ 6096 w 9997"/>
                  <a:gd name="connsiteY31" fmla="*/ 8994 h 9995"/>
                  <a:gd name="connsiteX32" fmla="*/ 9767 w 9997"/>
                  <a:gd name="connsiteY32" fmla="*/ 3746 h 9995"/>
                  <a:gd name="connsiteX33" fmla="*/ 9767 w 9997"/>
                  <a:gd name="connsiteY33" fmla="*/ 3746 h 9995"/>
                  <a:gd name="connsiteX34" fmla="*/ 9294 w 9997"/>
                  <a:gd name="connsiteY34" fmla="*/ 3004 h 9995"/>
                  <a:gd name="connsiteX35" fmla="*/ 9140 w 9997"/>
                  <a:gd name="connsiteY35" fmla="*/ 3004 h 9995"/>
                  <a:gd name="connsiteX36" fmla="*/ 9063 w 9997"/>
                  <a:gd name="connsiteY36" fmla="*/ 3127 h 9995"/>
                  <a:gd name="connsiteX37" fmla="*/ 9063 w 9997"/>
                  <a:gd name="connsiteY37" fmla="*/ 3373 h 9995"/>
                  <a:gd name="connsiteX38" fmla="*/ 9530 w 9997"/>
                  <a:gd name="connsiteY38" fmla="*/ 4124 h 9995"/>
                  <a:gd name="connsiteX39" fmla="*/ 9063 w 9997"/>
                  <a:gd name="connsiteY39" fmla="*/ 4870 h 9995"/>
                  <a:gd name="connsiteX40" fmla="*/ 9063 w 9997"/>
                  <a:gd name="connsiteY40" fmla="*/ 5125 h 9995"/>
                  <a:gd name="connsiteX41" fmla="*/ 9140 w 9997"/>
                  <a:gd name="connsiteY41" fmla="*/ 5248 h 9995"/>
                  <a:gd name="connsiteX42" fmla="*/ 9294 w 9997"/>
                  <a:gd name="connsiteY42" fmla="*/ 5248 h 9995"/>
                  <a:gd name="connsiteX43" fmla="*/ 9767 w 9997"/>
                  <a:gd name="connsiteY43" fmla="*/ 4492 h 9995"/>
                  <a:gd name="connsiteX44" fmla="*/ 9997 w 9997"/>
                  <a:gd name="connsiteY44" fmla="*/ 4124 h 9995"/>
                  <a:gd name="connsiteX45" fmla="*/ 9767 w 9997"/>
                  <a:gd name="connsiteY45" fmla="*/ 3746 h 9995"/>
                  <a:gd name="connsiteX46" fmla="*/ 193 w 9997"/>
                  <a:gd name="connsiteY46" fmla="*/ 4492 h 9995"/>
                  <a:gd name="connsiteX47" fmla="*/ 193 w 9997"/>
                  <a:gd name="connsiteY47" fmla="*/ 4492 h 9995"/>
                  <a:gd name="connsiteX48" fmla="*/ 700 w 9997"/>
                  <a:gd name="connsiteY48" fmla="*/ 5248 h 9995"/>
                  <a:gd name="connsiteX49" fmla="*/ 820 w 9997"/>
                  <a:gd name="connsiteY49" fmla="*/ 5248 h 9995"/>
                  <a:gd name="connsiteX50" fmla="*/ 903 w 9997"/>
                  <a:gd name="connsiteY50" fmla="*/ 5125 h 9995"/>
                  <a:gd name="connsiteX51" fmla="*/ 903 w 9997"/>
                  <a:gd name="connsiteY51" fmla="*/ 4870 h 9995"/>
                  <a:gd name="connsiteX52" fmla="*/ 430 w 9997"/>
                  <a:gd name="connsiteY52" fmla="*/ 4124 h 9995"/>
                  <a:gd name="connsiteX53" fmla="*/ 903 w 9997"/>
                  <a:gd name="connsiteY53" fmla="*/ 3127 h 9995"/>
                  <a:gd name="connsiteX54" fmla="*/ 820 w 9997"/>
                  <a:gd name="connsiteY54" fmla="*/ 3004 h 9995"/>
                  <a:gd name="connsiteX55" fmla="*/ 700 w 9997"/>
                  <a:gd name="connsiteY55" fmla="*/ 3004 h 9995"/>
                  <a:gd name="connsiteX56" fmla="*/ 193 w 9997"/>
                  <a:gd name="connsiteY56" fmla="*/ 3746 h 9995"/>
                  <a:gd name="connsiteX57" fmla="*/ 0 w 9997"/>
                  <a:gd name="connsiteY57" fmla="*/ 4124 h 9995"/>
                  <a:gd name="connsiteX58" fmla="*/ 193 w 9997"/>
                  <a:gd name="connsiteY58" fmla="*/ 4492 h 9995"/>
                  <a:gd name="connsiteX59" fmla="*/ 3044 w 9997"/>
                  <a:gd name="connsiteY59" fmla="*/ 3682 h 9995"/>
                  <a:gd name="connsiteX60" fmla="*/ 3044 w 9997"/>
                  <a:gd name="connsiteY60" fmla="*/ 3682 h 9995"/>
                  <a:gd name="connsiteX61" fmla="*/ 2967 w 9997"/>
                  <a:gd name="connsiteY61" fmla="*/ 3373 h 9995"/>
                  <a:gd name="connsiteX62" fmla="*/ 2850 w 9997"/>
                  <a:gd name="connsiteY62" fmla="*/ 3250 h 9995"/>
                  <a:gd name="connsiteX63" fmla="*/ 2850 w 9997"/>
                  <a:gd name="connsiteY63" fmla="*/ 3058 h 9995"/>
                  <a:gd name="connsiteX64" fmla="*/ 2933 w 9997"/>
                  <a:gd name="connsiteY64" fmla="*/ 2882 h 9995"/>
                  <a:gd name="connsiteX65" fmla="*/ 2933 w 9997"/>
                  <a:gd name="connsiteY65" fmla="*/ 2749 h 9995"/>
                  <a:gd name="connsiteX66" fmla="*/ 3087 w 9997"/>
                  <a:gd name="connsiteY66" fmla="*/ 2312 h 9995"/>
                  <a:gd name="connsiteX67" fmla="*/ 3477 w 9997"/>
                  <a:gd name="connsiteY67" fmla="*/ 2882 h 9995"/>
                  <a:gd name="connsiteX68" fmla="*/ 3557 w 9997"/>
                  <a:gd name="connsiteY68" fmla="*/ 2882 h 9995"/>
                  <a:gd name="connsiteX69" fmla="*/ 3633 w 9997"/>
                  <a:gd name="connsiteY69" fmla="*/ 3004 h 9995"/>
                  <a:gd name="connsiteX70" fmla="*/ 3440 w 9997"/>
                  <a:gd name="connsiteY70" fmla="*/ 3814 h 9995"/>
                  <a:gd name="connsiteX71" fmla="*/ 3710 w 9997"/>
                  <a:gd name="connsiteY71" fmla="*/ 3814 h 9995"/>
                  <a:gd name="connsiteX72" fmla="*/ 3870 w 9997"/>
                  <a:gd name="connsiteY72" fmla="*/ 2936 h 9995"/>
                  <a:gd name="connsiteX73" fmla="*/ 3870 w 9997"/>
                  <a:gd name="connsiteY73" fmla="*/ 2936 h 9995"/>
                  <a:gd name="connsiteX74" fmla="*/ 3870 w 9997"/>
                  <a:gd name="connsiteY74" fmla="*/ 2936 h 9995"/>
                  <a:gd name="connsiteX75" fmla="*/ 3870 w 9997"/>
                  <a:gd name="connsiteY75" fmla="*/ 2882 h 9995"/>
                  <a:gd name="connsiteX76" fmla="*/ 3357 w 9997"/>
                  <a:gd name="connsiteY76" fmla="*/ 1934 h 9995"/>
                  <a:gd name="connsiteX77" fmla="*/ 3280 w 9997"/>
                  <a:gd name="connsiteY77" fmla="*/ 1811 h 9995"/>
                  <a:gd name="connsiteX78" fmla="*/ 2697 w 9997"/>
                  <a:gd name="connsiteY78" fmla="*/ 2813 h 9995"/>
                  <a:gd name="connsiteX79" fmla="*/ 3044 w 9997"/>
                  <a:gd name="connsiteY79" fmla="*/ 3682 h 9995"/>
                  <a:gd name="connsiteX80" fmla="*/ 8517 w 9997"/>
                  <a:gd name="connsiteY80" fmla="*/ 0 h 9995"/>
                  <a:gd name="connsiteX81" fmla="*/ 8517 w 9997"/>
                  <a:gd name="connsiteY81" fmla="*/ 0 h 9995"/>
                  <a:gd name="connsiteX82" fmla="*/ 1447 w 9997"/>
                  <a:gd name="connsiteY82" fmla="*/ 0 h 9995"/>
                  <a:gd name="connsiteX83" fmla="*/ 1250 w 9997"/>
                  <a:gd name="connsiteY83" fmla="*/ 314 h 9995"/>
                  <a:gd name="connsiteX84" fmla="*/ 1250 w 9997"/>
                  <a:gd name="connsiteY84" fmla="*/ 7928 h 9995"/>
                  <a:gd name="connsiteX85" fmla="*/ 1447 w 9997"/>
                  <a:gd name="connsiteY85" fmla="*/ 8238 h 9995"/>
                  <a:gd name="connsiteX86" fmla="*/ 8517 w 9997"/>
                  <a:gd name="connsiteY86" fmla="*/ 8238 h 9995"/>
                  <a:gd name="connsiteX87" fmla="*/ 8753 w 9997"/>
                  <a:gd name="connsiteY87" fmla="*/ 7928 h 9995"/>
                  <a:gd name="connsiteX88" fmla="*/ 8753 w 9997"/>
                  <a:gd name="connsiteY88" fmla="*/ 314 h 9995"/>
                  <a:gd name="connsiteX89" fmla="*/ 8517 w 9997"/>
                  <a:gd name="connsiteY89" fmla="*/ 0 h 9995"/>
                  <a:gd name="connsiteX90" fmla="*/ 2190 w 9997"/>
                  <a:gd name="connsiteY90" fmla="*/ 1502 h 9995"/>
                  <a:gd name="connsiteX91" fmla="*/ 2190 w 9997"/>
                  <a:gd name="connsiteY91" fmla="*/ 1502 h 9995"/>
                  <a:gd name="connsiteX92" fmla="*/ 4380 w 9997"/>
                  <a:gd name="connsiteY92" fmla="*/ 1502 h 9995"/>
                  <a:gd name="connsiteX93" fmla="*/ 4380 w 9997"/>
                  <a:gd name="connsiteY93" fmla="*/ 4993 h 9995"/>
                  <a:gd name="connsiteX94" fmla="*/ 4220 w 9997"/>
                  <a:gd name="connsiteY94" fmla="*/ 4993 h 9995"/>
                  <a:gd name="connsiteX95" fmla="*/ 4220 w 9997"/>
                  <a:gd name="connsiteY95" fmla="*/ 4870 h 9995"/>
                  <a:gd name="connsiteX96" fmla="*/ 3947 w 9997"/>
                  <a:gd name="connsiteY96" fmla="*/ 4315 h 9995"/>
                  <a:gd name="connsiteX97" fmla="*/ 3557 w 9997"/>
                  <a:gd name="connsiteY97" fmla="*/ 4060 h 9995"/>
                  <a:gd name="connsiteX98" fmla="*/ 3280 w 9997"/>
                  <a:gd name="connsiteY98" fmla="*/ 4747 h 9995"/>
                  <a:gd name="connsiteX99" fmla="*/ 2967 w 9997"/>
                  <a:gd name="connsiteY99" fmla="*/ 4060 h 9995"/>
                  <a:gd name="connsiteX100" fmla="*/ 2620 w 9997"/>
                  <a:gd name="connsiteY100" fmla="*/ 4315 h 9995"/>
                  <a:gd name="connsiteX101" fmla="*/ 2307 w 9997"/>
                  <a:gd name="connsiteY101" fmla="*/ 4870 h 9995"/>
                  <a:gd name="connsiteX102" fmla="*/ 2307 w 9997"/>
                  <a:gd name="connsiteY102" fmla="*/ 4993 h 9995"/>
                  <a:gd name="connsiteX103" fmla="*/ 2190 w 9997"/>
                  <a:gd name="connsiteY103" fmla="*/ 4993 h 9995"/>
                  <a:gd name="connsiteX104" fmla="*/ 2190 w 9997"/>
                  <a:gd name="connsiteY104" fmla="*/ 1502 h 9995"/>
                  <a:gd name="connsiteX105" fmla="*/ 7813 w 9997"/>
                  <a:gd name="connsiteY105" fmla="*/ 6495 h 9995"/>
                  <a:gd name="connsiteX106" fmla="*/ 7813 w 9997"/>
                  <a:gd name="connsiteY106" fmla="*/ 6495 h 9995"/>
                  <a:gd name="connsiteX107" fmla="*/ 2190 w 9997"/>
                  <a:gd name="connsiteY107" fmla="*/ 6495 h 9995"/>
                  <a:gd name="connsiteX108" fmla="*/ 2190 w 9997"/>
                  <a:gd name="connsiteY108" fmla="*/ 5994 h 9995"/>
                  <a:gd name="connsiteX109" fmla="*/ 7813 w 9997"/>
                  <a:gd name="connsiteY109" fmla="*/ 5994 h 9995"/>
                  <a:gd name="connsiteX110" fmla="*/ 7813 w 9997"/>
                  <a:gd name="connsiteY110" fmla="*/ 6495 h 9995"/>
                  <a:gd name="connsiteX111" fmla="*/ 7813 w 9997"/>
                  <a:gd name="connsiteY111" fmla="*/ 4993 h 9995"/>
                  <a:gd name="connsiteX112" fmla="*/ 7813 w 9997"/>
                  <a:gd name="connsiteY112" fmla="*/ 4993 h 9995"/>
                  <a:gd name="connsiteX113" fmla="*/ 5157 w 9997"/>
                  <a:gd name="connsiteY113" fmla="*/ 4993 h 9995"/>
                  <a:gd name="connsiteX114" fmla="*/ 5157 w 9997"/>
                  <a:gd name="connsiteY114" fmla="*/ 4492 h 9995"/>
                  <a:gd name="connsiteX115" fmla="*/ 7813 w 9997"/>
                  <a:gd name="connsiteY115" fmla="*/ 4492 h 9995"/>
                  <a:gd name="connsiteX116" fmla="*/ 7813 w 9997"/>
                  <a:gd name="connsiteY116" fmla="*/ 4993 h 9995"/>
                  <a:gd name="connsiteX117" fmla="*/ 7813 w 9997"/>
                  <a:gd name="connsiteY117" fmla="*/ 3500 h 9995"/>
                  <a:gd name="connsiteX118" fmla="*/ 7813 w 9997"/>
                  <a:gd name="connsiteY118" fmla="*/ 3500 h 9995"/>
                  <a:gd name="connsiteX119" fmla="*/ 5157 w 9997"/>
                  <a:gd name="connsiteY119" fmla="*/ 3500 h 9995"/>
                  <a:gd name="connsiteX120" fmla="*/ 5157 w 9997"/>
                  <a:gd name="connsiteY120" fmla="*/ 3004 h 9995"/>
                  <a:gd name="connsiteX121" fmla="*/ 7813 w 9997"/>
                  <a:gd name="connsiteY121" fmla="*/ 3004 h 9995"/>
                  <a:gd name="connsiteX122" fmla="*/ 7813 w 9997"/>
                  <a:gd name="connsiteY122" fmla="*/ 3500 h 9995"/>
                  <a:gd name="connsiteX123" fmla="*/ 7813 w 9997"/>
                  <a:gd name="connsiteY123" fmla="*/ 2003 h 9995"/>
                  <a:gd name="connsiteX124" fmla="*/ 7813 w 9997"/>
                  <a:gd name="connsiteY124" fmla="*/ 2003 h 9995"/>
                  <a:gd name="connsiteX125" fmla="*/ 5157 w 9997"/>
                  <a:gd name="connsiteY125" fmla="*/ 2003 h 9995"/>
                  <a:gd name="connsiteX126" fmla="*/ 5157 w 9997"/>
                  <a:gd name="connsiteY126" fmla="*/ 1502 h 9995"/>
                  <a:gd name="connsiteX127" fmla="*/ 7813 w 9997"/>
                  <a:gd name="connsiteY127" fmla="*/ 1502 h 9995"/>
                  <a:gd name="connsiteX128" fmla="*/ 7813 w 9997"/>
                  <a:gd name="connsiteY128" fmla="*/ 2003 h 9995"/>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700 w 10000"/>
                  <a:gd name="connsiteY54" fmla="*/ 3006 h 10000"/>
                  <a:gd name="connsiteX55" fmla="*/ 193 w 10000"/>
                  <a:gd name="connsiteY55" fmla="*/ 3748 h 10000"/>
                  <a:gd name="connsiteX56" fmla="*/ 0 w 10000"/>
                  <a:gd name="connsiteY56" fmla="*/ 4126 h 10000"/>
                  <a:gd name="connsiteX57" fmla="*/ 193 w 10000"/>
                  <a:gd name="connsiteY57" fmla="*/ 4494 h 10000"/>
                  <a:gd name="connsiteX58" fmla="*/ 3045 w 10000"/>
                  <a:gd name="connsiteY58" fmla="*/ 3684 h 10000"/>
                  <a:gd name="connsiteX59" fmla="*/ 3045 w 10000"/>
                  <a:gd name="connsiteY59" fmla="*/ 3684 h 10000"/>
                  <a:gd name="connsiteX60" fmla="*/ 2968 w 10000"/>
                  <a:gd name="connsiteY60" fmla="*/ 3375 h 10000"/>
                  <a:gd name="connsiteX61" fmla="*/ 2851 w 10000"/>
                  <a:gd name="connsiteY61" fmla="*/ 3252 h 10000"/>
                  <a:gd name="connsiteX62" fmla="*/ 2851 w 10000"/>
                  <a:gd name="connsiteY62" fmla="*/ 3060 h 10000"/>
                  <a:gd name="connsiteX63" fmla="*/ 2934 w 10000"/>
                  <a:gd name="connsiteY63" fmla="*/ 2883 h 10000"/>
                  <a:gd name="connsiteX64" fmla="*/ 2934 w 10000"/>
                  <a:gd name="connsiteY64" fmla="*/ 2750 h 10000"/>
                  <a:gd name="connsiteX65" fmla="*/ 3088 w 10000"/>
                  <a:gd name="connsiteY65" fmla="*/ 2313 h 10000"/>
                  <a:gd name="connsiteX66" fmla="*/ 3478 w 10000"/>
                  <a:gd name="connsiteY66" fmla="*/ 2883 h 10000"/>
                  <a:gd name="connsiteX67" fmla="*/ 3558 w 10000"/>
                  <a:gd name="connsiteY67" fmla="*/ 2883 h 10000"/>
                  <a:gd name="connsiteX68" fmla="*/ 3634 w 10000"/>
                  <a:gd name="connsiteY68" fmla="*/ 3006 h 10000"/>
                  <a:gd name="connsiteX69" fmla="*/ 3441 w 10000"/>
                  <a:gd name="connsiteY69" fmla="*/ 3816 h 10000"/>
                  <a:gd name="connsiteX70" fmla="*/ 3711 w 10000"/>
                  <a:gd name="connsiteY70" fmla="*/ 3816 h 10000"/>
                  <a:gd name="connsiteX71" fmla="*/ 3871 w 10000"/>
                  <a:gd name="connsiteY71" fmla="*/ 2937 h 10000"/>
                  <a:gd name="connsiteX72" fmla="*/ 3871 w 10000"/>
                  <a:gd name="connsiteY72" fmla="*/ 2937 h 10000"/>
                  <a:gd name="connsiteX73" fmla="*/ 3871 w 10000"/>
                  <a:gd name="connsiteY73" fmla="*/ 2937 h 10000"/>
                  <a:gd name="connsiteX74" fmla="*/ 3871 w 10000"/>
                  <a:gd name="connsiteY74" fmla="*/ 2883 h 10000"/>
                  <a:gd name="connsiteX75" fmla="*/ 3358 w 10000"/>
                  <a:gd name="connsiteY75" fmla="*/ 1935 h 10000"/>
                  <a:gd name="connsiteX76" fmla="*/ 3281 w 10000"/>
                  <a:gd name="connsiteY76" fmla="*/ 1812 h 10000"/>
                  <a:gd name="connsiteX77" fmla="*/ 2698 w 10000"/>
                  <a:gd name="connsiteY77" fmla="*/ 2814 h 10000"/>
                  <a:gd name="connsiteX78" fmla="*/ 3045 w 10000"/>
                  <a:gd name="connsiteY78" fmla="*/ 3684 h 10000"/>
                  <a:gd name="connsiteX79" fmla="*/ 8520 w 10000"/>
                  <a:gd name="connsiteY79" fmla="*/ 0 h 10000"/>
                  <a:gd name="connsiteX80" fmla="*/ 8520 w 10000"/>
                  <a:gd name="connsiteY80" fmla="*/ 0 h 10000"/>
                  <a:gd name="connsiteX81" fmla="*/ 1447 w 10000"/>
                  <a:gd name="connsiteY81" fmla="*/ 0 h 10000"/>
                  <a:gd name="connsiteX82" fmla="*/ 1250 w 10000"/>
                  <a:gd name="connsiteY82" fmla="*/ 314 h 10000"/>
                  <a:gd name="connsiteX83" fmla="*/ 1250 w 10000"/>
                  <a:gd name="connsiteY83" fmla="*/ 7932 h 10000"/>
                  <a:gd name="connsiteX84" fmla="*/ 1447 w 10000"/>
                  <a:gd name="connsiteY84" fmla="*/ 8242 h 10000"/>
                  <a:gd name="connsiteX85" fmla="*/ 8520 w 10000"/>
                  <a:gd name="connsiteY85" fmla="*/ 8242 h 10000"/>
                  <a:gd name="connsiteX86" fmla="*/ 8756 w 10000"/>
                  <a:gd name="connsiteY86" fmla="*/ 7932 h 10000"/>
                  <a:gd name="connsiteX87" fmla="*/ 8756 w 10000"/>
                  <a:gd name="connsiteY87" fmla="*/ 314 h 10000"/>
                  <a:gd name="connsiteX88" fmla="*/ 8520 w 10000"/>
                  <a:gd name="connsiteY88" fmla="*/ 0 h 10000"/>
                  <a:gd name="connsiteX89" fmla="*/ 2191 w 10000"/>
                  <a:gd name="connsiteY89" fmla="*/ 1503 h 10000"/>
                  <a:gd name="connsiteX90" fmla="*/ 2191 w 10000"/>
                  <a:gd name="connsiteY90" fmla="*/ 1503 h 10000"/>
                  <a:gd name="connsiteX91" fmla="*/ 4381 w 10000"/>
                  <a:gd name="connsiteY91" fmla="*/ 1503 h 10000"/>
                  <a:gd name="connsiteX92" fmla="*/ 4381 w 10000"/>
                  <a:gd name="connsiteY92" fmla="*/ 4995 h 10000"/>
                  <a:gd name="connsiteX93" fmla="*/ 4221 w 10000"/>
                  <a:gd name="connsiteY93" fmla="*/ 4995 h 10000"/>
                  <a:gd name="connsiteX94" fmla="*/ 4221 w 10000"/>
                  <a:gd name="connsiteY94" fmla="*/ 4872 h 10000"/>
                  <a:gd name="connsiteX95" fmla="*/ 3948 w 10000"/>
                  <a:gd name="connsiteY95" fmla="*/ 4317 h 10000"/>
                  <a:gd name="connsiteX96" fmla="*/ 3558 w 10000"/>
                  <a:gd name="connsiteY96" fmla="*/ 4062 h 10000"/>
                  <a:gd name="connsiteX97" fmla="*/ 3281 w 10000"/>
                  <a:gd name="connsiteY97" fmla="*/ 4749 h 10000"/>
                  <a:gd name="connsiteX98" fmla="*/ 2968 w 10000"/>
                  <a:gd name="connsiteY98" fmla="*/ 4062 h 10000"/>
                  <a:gd name="connsiteX99" fmla="*/ 2621 w 10000"/>
                  <a:gd name="connsiteY99" fmla="*/ 4317 h 10000"/>
                  <a:gd name="connsiteX100" fmla="*/ 2308 w 10000"/>
                  <a:gd name="connsiteY100" fmla="*/ 4872 h 10000"/>
                  <a:gd name="connsiteX101" fmla="*/ 2308 w 10000"/>
                  <a:gd name="connsiteY101" fmla="*/ 4995 h 10000"/>
                  <a:gd name="connsiteX102" fmla="*/ 2191 w 10000"/>
                  <a:gd name="connsiteY102" fmla="*/ 4995 h 10000"/>
                  <a:gd name="connsiteX103" fmla="*/ 2191 w 10000"/>
                  <a:gd name="connsiteY103" fmla="*/ 1503 h 10000"/>
                  <a:gd name="connsiteX104" fmla="*/ 7815 w 10000"/>
                  <a:gd name="connsiteY104" fmla="*/ 6498 h 10000"/>
                  <a:gd name="connsiteX105" fmla="*/ 7815 w 10000"/>
                  <a:gd name="connsiteY105" fmla="*/ 6498 h 10000"/>
                  <a:gd name="connsiteX106" fmla="*/ 2191 w 10000"/>
                  <a:gd name="connsiteY106" fmla="*/ 6498 h 10000"/>
                  <a:gd name="connsiteX107" fmla="*/ 2191 w 10000"/>
                  <a:gd name="connsiteY107" fmla="*/ 5997 h 10000"/>
                  <a:gd name="connsiteX108" fmla="*/ 7815 w 10000"/>
                  <a:gd name="connsiteY108" fmla="*/ 5997 h 10000"/>
                  <a:gd name="connsiteX109" fmla="*/ 7815 w 10000"/>
                  <a:gd name="connsiteY109" fmla="*/ 6498 h 10000"/>
                  <a:gd name="connsiteX110" fmla="*/ 7815 w 10000"/>
                  <a:gd name="connsiteY110" fmla="*/ 4995 h 10000"/>
                  <a:gd name="connsiteX111" fmla="*/ 7815 w 10000"/>
                  <a:gd name="connsiteY111" fmla="*/ 4995 h 10000"/>
                  <a:gd name="connsiteX112" fmla="*/ 5159 w 10000"/>
                  <a:gd name="connsiteY112" fmla="*/ 4995 h 10000"/>
                  <a:gd name="connsiteX113" fmla="*/ 5159 w 10000"/>
                  <a:gd name="connsiteY113" fmla="*/ 4494 h 10000"/>
                  <a:gd name="connsiteX114" fmla="*/ 7815 w 10000"/>
                  <a:gd name="connsiteY114" fmla="*/ 4494 h 10000"/>
                  <a:gd name="connsiteX115" fmla="*/ 7815 w 10000"/>
                  <a:gd name="connsiteY115" fmla="*/ 4995 h 10000"/>
                  <a:gd name="connsiteX116" fmla="*/ 7815 w 10000"/>
                  <a:gd name="connsiteY116" fmla="*/ 3502 h 10000"/>
                  <a:gd name="connsiteX117" fmla="*/ 7815 w 10000"/>
                  <a:gd name="connsiteY117" fmla="*/ 3502 h 10000"/>
                  <a:gd name="connsiteX118" fmla="*/ 5159 w 10000"/>
                  <a:gd name="connsiteY118" fmla="*/ 3502 h 10000"/>
                  <a:gd name="connsiteX119" fmla="*/ 5159 w 10000"/>
                  <a:gd name="connsiteY119" fmla="*/ 3006 h 10000"/>
                  <a:gd name="connsiteX120" fmla="*/ 7815 w 10000"/>
                  <a:gd name="connsiteY120" fmla="*/ 3006 h 10000"/>
                  <a:gd name="connsiteX121" fmla="*/ 7815 w 10000"/>
                  <a:gd name="connsiteY121" fmla="*/ 3502 h 10000"/>
                  <a:gd name="connsiteX122" fmla="*/ 7815 w 10000"/>
                  <a:gd name="connsiteY122" fmla="*/ 2004 h 10000"/>
                  <a:gd name="connsiteX123" fmla="*/ 7815 w 10000"/>
                  <a:gd name="connsiteY123" fmla="*/ 2004 h 10000"/>
                  <a:gd name="connsiteX124" fmla="*/ 5159 w 10000"/>
                  <a:gd name="connsiteY124" fmla="*/ 2004 h 10000"/>
                  <a:gd name="connsiteX125" fmla="*/ 5159 w 10000"/>
                  <a:gd name="connsiteY125" fmla="*/ 1503 h 10000"/>
                  <a:gd name="connsiteX126" fmla="*/ 7815 w 10000"/>
                  <a:gd name="connsiteY126" fmla="*/ 1503 h 10000"/>
                  <a:gd name="connsiteX127" fmla="*/ 7815 w 10000"/>
                  <a:gd name="connsiteY127"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903 w 10000"/>
                  <a:gd name="connsiteY53" fmla="*/ 3129 h 10000"/>
                  <a:gd name="connsiteX54" fmla="*/ 193 w 10000"/>
                  <a:gd name="connsiteY54" fmla="*/ 3748 h 10000"/>
                  <a:gd name="connsiteX55" fmla="*/ 0 w 10000"/>
                  <a:gd name="connsiteY55" fmla="*/ 4126 h 10000"/>
                  <a:gd name="connsiteX56" fmla="*/ 193 w 10000"/>
                  <a:gd name="connsiteY56" fmla="*/ 4494 h 10000"/>
                  <a:gd name="connsiteX57" fmla="*/ 3045 w 10000"/>
                  <a:gd name="connsiteY57" fmla="*/ 3684 h 10000"/>
                  <a:gd name="connsiteX58" fmla="*/ 3045 w 10000"/>
                  <a:gd name="connsiteY58" fmla="*/ 3684 h 10000"/>
                  <a:gd name="connsiteX59" fmla="*/ 2968 w 10000"/>
                  <a:gd name="connsiteY59" fmla="*/ 3375 h 10000"/>
                  <a:gd name="connsiteX60" fmla="*/ 2851 w 10000"/>
                  <a:gd name="connsiteY60" fmla="*/ 3252 h 10000"/>
                  <a:gd name="connsiteX61" fmla="*/ 2851 w 10000"/>
                  <a:gd name="connsiteY61" fmla="*/ 3060 h 10000"/>
                  <a:gd name="connsiteX62" fmla="*/ 2934 w 10000"/>
                  <a:gd name="connsiteY62" fmla="*/ 2883 h 10000"/>
                  <a:gd name="connsiteX63" fmla="*/ 2934 w 10000"/>
                  <a:gd name="connsiteY63" fmla="*/ 2750 h 10000"/>
                  <a:gd name="connsiteX64" fmla="*/ 3088 w 10000"/>
                  <a:gd name="connsiteY64" fmla="*/ 2313 h 10000"/>
                  <a:gd name="connsiteX65" fmla="*/ 3478 w 10000"/>
                  <a:gd name="connsiteY65" fmla="*/ 2883 h 10000"/>
                  <a:gd name="connsiteX66" fmla="*/ 3558 w 10000"/>
                  <a:gd name="connsiteY66" fmla="*/ 2883 h 10000"/>
                  <a:gd name="connsiteX67" fmla="*/ 3634 w 10000"/>
                  <a:gd name="connsiteY67" fmla="*/ 3006 h 10000"/>
                  <a:gd name="connsiteX68" fmla="*/ 3441 w 10000"/>
                  <a:gd name="connsiteY68" fmla="*/ 3816 h 10000"/>
                  <a:gd name="connsiteX69" fmla="*/ 3711 w 10000"/>
                  <a:gd name="connsiteY69" fmla="*/ 3816 h 10000"/>
                  <a:gd name="connsiteX70" fmla="*/ 3871 w 10000"/>
                  <a:gd name="connsiteY70" fmla="*/ 2937 h 10000"/>
                  <a:gd name="connsiteX71" fmla="*/ 3871 w 10000"/>
                  <a:gd name="connsiteY71" fmla="*/ 2937 h 10000"/>
                  <a:gd name="connsiteX72" fmla="*/ 3871 w 10000"/>
                  <a:gd name="connsiteY72" fmla="*/ 2937 h 10000"/>
                  <a:gd name="connsiteX73" fmla="*/ 3871 w 10000"/>
                  <a:gd name="connsiteY73" fmla="*/ 2883 h 10000"/>
                  <a:gd name="connsiteX74" fmla="*/ 3358 w 10000"/>
                  <a:gd name="connsiteY74" fmla="*/ 1935 h 10000"/>
                  <a:gd name="connsiteX75" fmla="*/ 3281 w 10000"/>
                  <a:gd name="connsiteY75" fmla="*/ 1812 h 10000"/>
                  <a:gd name="connsiteX76" fmla="*/ 2698 w 10000"/>
                  <a:gd name="connsiteY76" fmla="*/ 2814 h 10000"/>
                  <a:gd name="connsiteX77" fmla="*/ 3045 w 10000"/>
                  <a:gd name="connsiteY77" fmla="*/ 3684 h 10000"/>
                  <a:gd name="connsiteX78" fmla="*/ 8520 w 10000"/>
                  <a:gd name="connsiteY78" fmla="*/ 0 h 10000"/>
                  <a:gd name="connsiteX79" fmla="*/ 8520 w 10000"/>
                  <a:gd name="connsiteY79" fmla="*/ 0 h 10000"/>
                  <a:gd name="connsiteX80" fmla="*/ 1447 w 10000"/>
                  <a:gd name="connsiteY80" fmla="*/ 0 h 10000"/>
                  <a:gd name="connsiteX81" fmla="*/ 1250 w 10000"/>
                  <a:gd name="connsiteY81" fmla="*/ 314 h 10000"/>
                  <a:gd name="connsiteX82" fmla="*/ 1250 w 10000"/>
                  <a:gd name="connsiteY82" fmla="*/ 7932 h 10000"/>
                  <a:gd name="connsiteX83" fmla="*/ 1447 w 10000"/>
                  <a:gd name="connsiteY83" fmla="*/ 8242 h 10000"/>
                  <a:gd name="connsiteX84" fmla="*/ 8520 w 10000"/>
                  <a:gd name="connsiteY84" fmla="*/ 8242 h 10000"/>
                  <a:gd name="connsiteX85" fmla="*/ 8756 w 10000"/>
                  <a:gd name="connsiteY85" fmla="*/ 7932 h 10000"/>
                  <a:gd name="connsiteX86" fmla="*/ 8756 w 10000"/>
                  <a:gd name="connsiteY86" fmla="*/ 314 h 10000"/>
                  <a:gd name="connsiteX87" fmla="*/ 8520 w 10000"/>
                  <a:gd name="connsiteY87" fmla="*/ 0 h 10000"/>
                  <a:gd name="connsiteX88" fmla="*/ 2191 w 10000"/>
                  <a:gd name="connsiteY88" fmla="*/ 1503 h 10000"/>
                  <a:gd name="connsiteX89" fmla="*/ 2191 w 10000"/>
                  <a:gd name="connsiteY89" fmla="*/ 1503 h 10000"/>
                  <a:gd name="connsiteX90" fmla="*/ 4381 w 10000"/>
                  <a:gd name="connsiteY90" fmla="*/ 1503 h 10000"/>
                  <a:gd name="connsiteX91" fmla="*/ 4381 w 10000"/>
                  <a:gd name="connsiteY91" fmla="*/ 4995 h 10000"/>
                  <a:gd name="connsiteX92" fmla="*/ 4221 w 10000"/>
                  <a:gd name="connsiteY92" fmla="*/ 4995 h 10000"/>
                  <a:gd name="connsiteX93" fmla="*/ 4221 w 10000"/>
                  <a:gd name="connsiteY93" fmla="*/ 4872 h 10000"/>
                  <a:gd name="connsiteX94" fmla="*/ 3948 w 10000"/>
                  <a:gd name="connsiteY94" fmla="*/ 4317 h 10000"/>
                  <a:gd name="connsiteX95" fmla="*/ 3558 w 10000"/>
                  <a:gd name="connsiteY95" fmla="*/ 4062 h 10000"/>
                  <a:gd name="connsiteX96" fmla="*/ 3281 w 10000"/>
                  <a:gd name="connsiteY96" fmla="*/ 4749 h 10000"/>
                  <a:gd name="connsiteX97" fmla="*/ 2968 w 10000"/>
                  <a:gd name="connsiteY97" fmla="*/ 4062 h 10000"/>
                  <a:gd name="connsiteX98" fmla="*/ 2621 w 10000"/>
                  <a:gd name="connsiteY98" fmla="*/ 4317 h 10000"/>
                  <a:gd name="connsiteX99" fmla="*/ 2308 w 10000"/>
                  <a:gd name="connsiteY99" fmla="*/ 4872 h 10000"/>
                  <a:gd name="connsiteX100" fmla="*/ 2308 w 10000"/>
                  <a:gd name="connsiteY100" fmla="*/ 4995 h 10000"/>
                  <a:gd name="connsiteX101" fmla="*/ 2191 w 10000"/>
                  <a:gd name="connsiteY101" fmla="*/ 4995 h 10000"/>
                  <a:gd name="connsiteX102" fmla="*/ 2191 w 10000"/>
                  <a:gd name="connsiteY102" fmla="*/ 1503 h 10000"/>
                  <a:gd name="connsiteX103" fmla="*/ 7815 w 10000"/>
                  <a:gd name="connsiteY103" fmla="*/ 6498 h 10000"/>
                  <a:gd name="connsiteX104" fmla="*/ 7815 w 10000"/>
                  <a:gd name="connsiteY104" fmla="*/ 6498 h 10000"/>
                  <a:gd name="connsiteX105" fmla="*/ 2191 w 10000"/>
                  <a:gd name="connsiteY105" fmla="*/ 6498 h 10000"/>
                  <a:gd name="connsiteX106" fmla="*/ 2191 w 10000"/>
                  <a:gd name="connsiteY106" fmla="*/ 5997 h 10000"/>
                  <a:gd name="connsiteX107" fmla="*/ 7815 w 10000"/>
                  <a:gd name="connsiteY107" fmla="*/ 5997 h 10000"/>
                  <a:gd name="connsiteX108" fmla="*/ 7815 w 10000"/>
                  <a:gd name="connsiteY108" fmla="*/ 6498 h 10000"/>
                  <a:gd name="connsiteX109" fmla="*/ 7815 w 10000"/>
                  <a:gd name="connsiteY109" fmla="*/ 4995 h 10000"/>
                  <a:gd name="connsiteX110" fmla="*/ 7815 w 10000"/>
                  <a:gd name="connsiteY110" fmla="*/ 4995 h 10000"/>
                  <a:gd name="connsiteX111" fmla="*/ 5159 w 10000"/>
                  <a:gd name="connsiteY111" fmla="*/ 4995 h 10000"/>
                  <a:gd name="connsiteX112" fmla="*/ 5159 w 10000"/>
                  <a:gd name="connsiteY112" fmla="*/ 4494 h 10000"/>
                  <a:gd name="connsiteX113" fmla="*/ 7815 w 10000"/>
                  <a:gd name="connsiteY113" fmla="*/ 4494 h 10000"/>
                  <a:gd name="connsiteX114" fmla="*/ 7815 w 10000"/>
                  <a:gd name="connsiteY114" fmla="*/ 4995 h 10000"/>
                  <a:gd name="connsiteX115" fmla="*/ 7815 w 10000"/>
                  <a:gd name="connsiteY115" fmla="*/ 3502 h 10000"/>
                  <a:gd name="connsiteX116" fmla="*/ 7815 w 10000"/>
                  <a:gd name="connsiteY116" fmla="*/ 3502 h 10000"/>
                  <a:gd name="connsiteX117" fmla="*/ 5159 w 10000"/>
                  <a:gd name="connsiteY117" fmla="*/ 3502 h 10000"/>
                  <a:gd name="connsiteX118" fmla="*/ 5159 w 10000"/>
                  <a:gd name="connsiteY118" fmla="*/ 3006 h 10000"/>
                  <a:gd name="connsiteX119" fmla="*/ 7815 w 10000"/>
                  <a:gd name="connsiteY119" fmla="*/ 3006 h 10000"/>
                  <a:gd name="connsiteX120" fmla="*/ 7815 w 10000"/>
                  <a:gd name="connsiteY120" fmla="*/ 3502 h 10000"/>
                  <a:gd name="connsiteX121" fmla="*/ 7815 w 10000"/>
                  <a:gd name="connsiteY121" fmla="*/ 2004 h 10000"/>
                  <a:gd name="connsiteX122" fmla="*/ 7815 w 10000"/>
                  <a:gd name="connsiteY122" fmla="*/ 2004 h 10000"/>
                  <a:gd name="connsiteX123" fmla="*/ 5159 w 10000"/>
                  <a:gd name="connsiteY123" fmla="*/ 2004 h 10000"/>
                  <a:gd name="connsiteX124" fmla="*/ 5159 w 10000"/>
                  <a:gd name="connsiteY124" fmla="*/ 1503 h 10000"/>
                  <a:gd name="connsiteX125" fmla="*/ 7815 w 10000"/>
                  <a:gd name="connsiteY125" fmla="*/ 1503 h 10000"/>
                  <a:gd name="connsiteX126" fmla="*/ 7815 w 10000"/>
                  <a:gd name="connsiteY126"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430 w 10000"/>
                  <a:gd name="connsiteY52" fmla="*/ 4126 h 10000"/>
                  <a:gd name="connsiteX53" fmla="*/ 193 w 10000"/>
                  <a:gd name="connsiteY53" fmla="*/ 3748 h 10000"/>
                  <a:gd name="connsiteX54" fmla="*/ 0 w 10000"/>
                  <a:gd name="connsiteY54" fmla="*/ 4126 h 10000"/>
                  <a:gd name="connsiteX55" fmla="*/ 193 w 10000"/>
                  <a:gd name="connsiteY55" fmla="*/ 4494 h 10000"/>
                  <a:gd name="connsiteX56" fmla="*/ 3045 w 10000"/>
                  <a:gd name="connsiteY56" fmla="*/ 3684 h 10000"/>
                  <a:gd name="connsiteX57" fmla="*/ 3045 w 10000"/>
                  <a:gd name="connsiteY57" fmla="*/ 3684 h 10000"/>
                  <a:gd name="connsiteX58" fmla="*/ 2968 w 10000"/>
                  <a:gd name="connsiteY58" fmla="*/ 3375 h 10000"/>
                  <a:gd name="connsiteX59" fmla="*/ 2851 w 10000"/>
                  <a:gd name="connsiteY59" fmla="*/ 3252 h 10000"/>
                  <a:gd name="connsiteX60" fmla="*/ 2851 w 10000"/>
                  <a:gd name="connsiteY60" fmla="*/ 3060 h 10000"/>
                  <a:gd name="connsiteX61" fmla="*/ 2934 w 10000"/>
                  <a:gd name="connsiteY61" fmla="*/ 2883 h 10000"/>
                  <a:gd name="connsiteX62" fmla="*/ 2934 w 10000"/>
                  <a:gd name="connsiteY62" fmla="*/ 2750 h 10000"/>
                  <a:gd name="connsiteX63" fmla="*/ 3088 w 10000"/>
                  <a:gd name="connsiteY63" fmla="*/ 2313 h 10000"/>
                  <a:gd name="connsiteX64" fmla="*/ 3478 w 10000"/>
                  <a:gd name="connsiteY64" fmla="*/ 2883 h 10000"/>
                  <a:gd name="connsiteX65" fmla="*/ 3558 w 10000"/>
                  <a:gd name="connsiteY65" fmla="*/ 2883 h 10000"/>
                  <a:gd name="connsiteX66" fmla="*/ 3634 w 10000"/>
                  <a:gd name="connsiteY66" fmla="*/ 3006 h 10000"/>
                  <a:gd name="connsiteX67" fmla="*/ 3441 w 10000"/>
                  <a:gd name="connsiteY67" fmla="*/ 3816 h 10000"/>
                  <a:gd name="connsiteX68" fmla="*/ 3711 w 10000"/>
                  <a:gd name="connsiteY68" fmla="*/ 3816 h 10000"/>
                  <a:gd name="connsiteX69" fmla="*/ 3871 w 10000"/>
                  <a:gd name="connsiteY69" fmla="*/ 2937 h 10000"/>
                  <a:gd name="connsiteX70" fmla="*/ 3871 w 10000"/>
                  <a:gd name="connsiteY70" fmla="*/ 2937 h 10000"/>
                  <a:gd name="connsiteX71" fmla="*/ 3871 w 10000"/>
                  <a:gd name="connsiteY71" fmla="*/ 2937 h 10000"/>
                  <a:gd name="connsiteX72" fmla="*/ 3871 w 10000"/>
                  <a:gd name="connsiteY72" fmla="*/ 2883 h 10000"/>
                  <a:gd name="connsiteX73" fmla="*/ 3358 w 10000"/>
                  <a:gd name="connsiteY73" fmla="*/ 1935 h 10000"/>
                  <a:gd name="connsiteX74" fmla="*/ 3281 w 10000"/>
                  <a:gd name="connsiteY74" fmla="*/ 1812 h 10000"/>
                  <a:gd name="connsiteX75" fmla="*/ 2698 w 10000"/>
                  <a:gd name="connsiteY75" fmla="*/ 2814 h 10000"/>
                  <a:gd name="connsiteX76" fmla="*/ 3045 w 10000"/>
                  <a:gd name="connsiteY76" fmla="*/ 3684 h 10000"/>
                  <a:gd name="connsiteX77" fmla="*/ 8520 w 10000"/>
                  <a:gd name="connsiteY77" fmla="*/ 0 h 10000"/>
                  <a:gd name="connsiteX78" fmla="*/ 8520 w 10000"/>
                  <a:gd name="connsiteY78" fmla="*/ 0 h 10000"/>
                  <a:gd name="connsiteX79" fmla="*/ 1447 w 10000"/>
                  <a:gd name="connsiteY79" fmla="*/ 0 h 10000"/>
                  <a:gd name="connsiteX80" fmla="*/ 1250 w 10000"/>
                  <a:gd name="connsiteY80" fmla="*/ 314 h 10000"/>
                  <a:gd name="connsiteX81" fmla="*/ 1250 w 10000"/>
                  <a:gd name="connsiteY81" fmla="*/ 7932 h 10000"/>
                  <a:gd name="connsiteX82" fmla="*/ 1447 w 10000"/>
                  <a:gd name="connsiteY82" fmla="*/ 8242 h 10000"/>
                  <a:gd name="connsiteX83" fmla="*/ 8520 w 10000"/>
                  <a:gd name="connsiteY83" fmla="*/ 8242 h 10000"/>
                  <a:gd name="connsiteX84" fmla="*/ 8756 w 10000"/>
                  <a:gd name="connsiteY84" fmla="*/ 7932 h 10000"/>
                  <a:gd name="connsiteX85" fmla="*/ 8756 w 10000"/>
                  <a:gd name="connsiteY85" fmla="*/ 314 h 10000"/>
                  <a:gd name="connsiteX86" fmla="*/ 8520 w 10000"/>
                  <a:gd name="connsiteY86" fmla="*/ 0 h 10000"/>
                  <a:gd name="connsiteX87" fmla="*/ 2191 w 10000"/>
                  <a:gd name="connsiteY87" fmla="*/ 1503 h 10000"/>
                  <a:gd name="connsiteX88" fmla="*/ 2191 w 10000"/>
                  <a:gd name="connsiteY88" fmla="*/ 1503 h 10000"/>
                  <a:gd name="connsiteX89" fmla="*/ 4381 w 10000"/>
                  <a:gd name="connsiteY89" fmla="*/ 1503 h 10000"/>
                  <a:gd name="connsiteX90" fmla="*/ 4381 w 10000"/>
                  <a:gd name="connsiteY90" fmla="*/ 4995 h 10000"/>
                  <a:gd name="connsiteX91" fmla="*/ 4221 w 10000"/>
                  <a:gd name="connsiteY91" fmla="*/ 4995 h 10000"/>
                  <a:gd name="connsiteX92" fmla="*/ 4221 w 10000"/>
                  <a:gd name="connsiteY92" fmla="*/ 4872 h 10000"/>
                  <a:gd name="connsiteX93" fmla="*/ 3948 w 10000"/>
                  <a:gd name="connsiteY93" fmla="*/ 4317 h 10000"/>
                  <a:gd name="connsiteX94" fmla="*/ 3558 w 10000"/>
                  <a:gd name="connsiteY94" fmla="*/ 4062 h 10000"/>
                  <a:gd name="connsiteX95" fmla="*/ 3281 w 10000"/>
                  <a:gd name="connsiteY95" fmla="*/ 4749 h 10000"/>
                  <a:gd name="connsiteX96" fmla="*/ 2968 w 10000"/>
                  <a:gd name="connsiteY96" fmla="*/ 4062 h 10000"/>
                  <a:gd name="connsiteX97" fmla="*/ 2621 w 10000"/>
                  <a:gd name="connsiteY97" fmla="*/ 4317 h 10000"/>
                  <a:gd name="connsiteX98" fmla="*/ 2308 w 10000"/>
                  <a:gd name="connsiteY98" fmla="*/ 4872 h 10000"/>
                  <a:gd name="connsiteX99" fmla="*/ 2308 w 10000"/>
                  <a:gd name="connsiteY99" fmla="*/ 4995 h 10000"/>
                  <a:gd name="connsiteX100" fmla="*/ 2191 w 10000"/>
                  <a:gd name="connsiteY100" fmla="*/ 4995 h 10000"/>
                  <a:gd name="connsiteX101" fmla="*/ 2191 w 10000"/>
                  <a:gd name="connsiteY101" fmla="*/ 1503 h 10000"/>
                  <a:gd name="connsiteX102" fmla="*/ 7815 w 10000"/>
                  <a:gd name="connsiteY102" fmla="*/ 6498 h 10000"/>
                  <a:gd name="connsiteX103" fmla="*/ 7815 w 10000"/>
                  <a:gd name="connsiteY103" fmla="*/ 6498 h 10000"/>
                  <a:gd name="connsiteX104" fmla="*/ 2191 w 10000"/>
                  <a:gd name="connsiteY104" fmla="*/ 6498 h 10000"/>
                  <a:gd name="connsiteX105" fmla="*/ 2191 w 10000"/>
                  <a:gd name="connsiteY105" fmla="*/ 5997 h 10000"/>
                  <a:gd name="connsiteX106" fmla="*/ 7815 w 10000"/>
                  <a:gd name="connsiteY106" fmla="*/ 5997 h 10000"/>
                  <a:gd name="connsiteX107" fmla="*/ 7815 w 10000"/>
                  <a:gd name="connsiteY107" fmla="*/ 6498 h 10000"/>
                  <a:gd name="connsiteX108" fmla="*/ 7815 w 10000"/>
                  <a:gd name="connsiteY108" fmla="*/ 4995 h 10000"/>
                  <a:gd name="connsiteX109" fmla="*/ 7815 w 10000"/>
                  <a:gd name="connsiteY109" fmla="*/ 4995 h 10000"/>
                  <a:gd name="connsiteX110" fmla="*/ 5159 w 10000"/>
                  <a:gd name="connsiteY110" fmla="*/ 4995 h 10000"/>
                  <a:gd name="connsiteX111" fmla="*/ 5159 w 10000"/>
                  <a:gd name="connsiteY111" fmla="*/ 4494 h 10000"/>
                  <a:gd name="connsiteX112" fmla="*/ 7815 w 10000"/>
                  <a:gd name="connsiteY112" fmla="*/ 4494 h 10000"/>
                  <a:gd name="connsiteX113" fmla="*/ 7815 w 10000"/>
                  <a:gd name="connsiteY113" fmla="*/ 4995 h 10000"/>
                  <a:gd name="connsiteX114" fmla="*/ 7815 w 10000"/>
                  <a:gd name="connsiteY114" fmla="*/ 3502 h 10000"/>
                  <a:gd name="connsiteX115" fmla="*/ 7815 w 10000"/>
                  <a:gd name="connsiteY115" fmla="*/ 3502 h 10000"/>
                  <a:gd name="connsiteX116" fmla="*/ 5159 w 10000"/>
                  <a:gd name="connsiteY116" fmla="*/ 3502 h 10000"/>
                  <a:gd name="connsiteX117" fmla="*/ 5159 w 10000"/>
                  <a:gd name="connsiteY117" fmla="*/ 3006 h 10000"/>
                  <a:gd name="connsiteX118" fmla="*/ 7815 w 10000"/>
                  <a:gd name="connsiteY118" fmla="*/ 3006 h 10000"/>
                  <a:gd name="connsiteX119" fmla="*/ 7815 w 10000"/>
                  <a:gd name="connsiteY119" fmla="*/ 3502 h 10000"/>
                  <a:gd name="connsiteX120" fmla="*/ 7815 w 10000"/>
                  <a:gd name="connsiteY120" fmla="*/ 2004 h 10000"/>
                  <a:gd name="connsiteX121" fmla="*/ 7815 w 10000"/>
                  <a:gd name="connsiteY121" fmla="*/ 2004 h 10000"/>
                  <a:gd name="connsiteX122" fmla="*/ 5159 w 10000"/>
                  <a:gd name="connsiteY122" fmla="*/ 2004 h 10000"/>
                  <a:gd name="connsiteX123" fmla="*/ 5159 w 10000"/>
                  <a:gd name="connsiteY123" fmla="*/ 1503 h 10000"/>
                  <a:gd name="connsiteX124" fmla="*/ 7815 w 10000"/>
                  <a:gd name="connsiteY124" fmla="*/ 1503 h 10000"/>
                  <a:gd name="connsiteX125" fmla="*/ 7815 w 10000"/>
                  <a:gd name="connsiteY125"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193 w 10000"/>
                  <a:gd name="connsiteY46" fmla="*/ 4494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193 w 10000"/>
                  <a:gd name="connsiteY54" fmla="*/ 4494 h 10000"/>
                  <a:gd name="connsiteX55" fmla="*/ 3045 w 10000"/>
                  <a:gd name="connsiteY55" fmla="*/ 3684 h 10000"/>
                  <a:gd name="connsiteX56" fmla="*/ 3045 w 10000"/>
                  <a:gd name="connsiteY56" fmla="*/ 3684 h 10000"/>
                  <a:gd name="connsiteX57" fmla="*/ 2968 w 10000"/>
                  <a:gd name="connsiteY57" fmla="*/ 3375 h 10000"/>
                  <a:gd name="connsiteX58" fmla="*/ 2851 w 10000"/>
                  <a:gd name="connsiteY58" fmla="*/ 3252 h 10000"/>
                  <a:gd name="connsiteX59" fmla="*/ 2851 w 10000"/>
                  <a:gd name="connsiteY59" fmla="*/ 3060 h 10000"/>
                  <a:gd name="connsiteX60" fmla="*/ 2934 w 10000"/>
                  <a:gd name="connsiteY60" fmla="*/ 2883 h 10000"/>
                  <a:gd name="connsiteX61" fmla="*/ 2934 w 10000"/>
                  <a:gd name="connsiteY61" fmla="*/ 2750 h 10000"/>
                  <a:gd name="connsiteX62" fmla="*/ 3088 w 10000"/>
                  <a:gd name="connsiteY62" fmla="*/ 2313 h 10000"/>
                  <a:gd name="connsiteX63" fmla="*/ 3478 w 10000"/>
                  <a:gd name="connsiteY63" fmla="*/ 2883 h 10000"/>
                  <a:gd name="connsiteX64" fmla="*/ 3558 w 10000"/>
                  <a:gd name="connsiteY64" fmla="*/ 2883 h 10000"/>
                  <a:gd name="connsiteX65" fmla="*/ 3634 w 10000"/>
                  <a:gd name="connsiteY65" fmla="*/ 3006 h 10000"/>
                  <a:gd name="connsiteX66" fmla="*/ 3441 w 10000"/>
                  <a:gd name="connsiteY66" fmla="*/ 3816 h 10000"/>
                  <a:gd name="connsiteX67" fmla="*/ 3711 w 10000"/>
                  <a:gd name="connsiteY67" fmla="*/ 3816 h 10000"/>
                  <a:gd name="connsiteX68" fmla="*/ 3871 w 10000"/>
                  <a:gd name="connsiteY68" fmla="*/ 2937 h 10000"/>
                  <a:gd name="connsiteX69" fmla="*/ 3871 w 10000"/>
                  <a:gd name="connsiteY69" fmla="*/ 2937 h 10000"/>
                  <a:gd name="connsiteX70" fmla="*/ 3871 w 10000"/>
                  <a:gd name="connsiteY70" fmla="*/ 2937 h 10000"/>
                  <a:gd name="connsiteX71" fmla="*/ 3871 w 10000"/>
                  <a:gd name="connsiteY71" fmla="*/ 2883 h 10000"/>
                  <a:gd name="connsiteX72" fmla="*/ 3358 w 10000"/>
                  <a:gd name="connsiteY72" fmla="*/ 1935 h 10000"/>
                  <a:gd name="connsiteX73" fmla="*/ 3281 w 10000"/>
                  <a:gd name="connsiteY73" fmla="*/ 1812 h 10000"/>
                  <a:gd name="connsiteX74" fmla="*/ 2698 w 10000"/>
                  <a:gd name="connsiteY74" fmla="*/ 2814 h 10000"/>
                  <a:gd name="connsiteX75" fmla="*/ 3045 w 10000"/>
                  <a:gd name="connsiteY75" fmla="*/ 3684 h 10000"/>
                  <a:gd name="connsiteX76" fmla="*/ 8520 w 10000"/>
                  <a:gd name="connsiteY76" fmla="*/ 0 h 10000"/>
                  <a:gd name="connsiteX77" fmla="*/ 8520 w 10000"/>
                  <a:gd name="connsiteY77" fmla="*/ 0 h 10000"/>
                  <a:gd name="connsiteX78" fmla="*/ 1447 w 10000"/>
                  <a:gd name="connsiteY78" fmla="*/ 0 h 10000"/>
                  <a:gd name="connsiteX79" fmla="*/ 1250 w 10000"/>
                  <a:gd name="connsiteY79" fmla="*/ 314 h 10000"/>
                  <a:gd name="connsiteX80" fmla="*/ 1250 w 10000"/>
                  <a:gd name="connsiteY80" fmla="*/ 7932 h 10000"/>
                  <a:gd name="connsiteX81" fmla="*/ 1447 w 10000"/>
                  <a:gd name="connsiteY81" fmla="*/ 8242 h 10000"/>
                  <a:gd name="connsiteX82" fmla="*/ 8520 w 10000"/>
                  <a:gd name="connsiteY82" fmla="*/ 8242 h 10000"/>
                  <a:gd name="connsiteX83" fmla="*/ 8756 w 10000"/>
                  <a:gd name="connsiteY83" fmla="*/ 7932 h 10000"/>
                  <a:gd name="connsiteX84" fmla="*/ 8756 w 10000"/>
                  <a:gd name="connsiteY84" fmla="*/ 314 h 10000"/>
                  <a:gd name="connsiteX85" fmla="*/ 8520 w 10000"/>
                  <a:gd name="connsiteY85" fmla="*/ 0 h 10000"/>
                  <a:gd name="connsiteX86" fmla="*/ 2191 w 10000"/>
                  <a:gd name="connsiteY86" fmla="*/ 1503 h 10000"/>
                  <a:gd name="connsiteX87" fmla="*/ 2191 w 10000"/>
                  <a:gd name="connsiteY87" fmla="*/ 1503 h 10000"/>
                  <a:gd name="connsiteX88" fmla="*/ 4381 w 10000"/>
                  <a:gd name="connsiteY88" fmla="*/ 1503 h 10000"/>
                  <a:gd name="connsiteX89" fmla="*/ 4381 w 10000"/>
                  <a:gd name="connsiteY89" fmla="*/ 4995 h 10000"/>
                  <a:gd name="connsiteX90" fmla="*/ 4221 w 10000"/>
                  <a:gd name="connsiteY90" fmla="*/ 4995 h 10000"/>
                  <a:gd name="connsiteX91" fmla="*/ 4221 w 10000"/>
                  <a:gd name="connsiteY91" fmla="*/ 4872 h 10000"/>
                  <a:gd name="connsiteX92" fmla="*/ 3948 w 10000"/>
                  <a:gd name="connsiteY92" fmla="*/ 4317 h 10000"/>
                  <a:gd name="connsiteX93" fmla="*/ 3558 w 10000"/>
                  <a:gd name="connsiteY93" fmla="*/ 4062 h 10000"/>
                  <a:gd name="connsiteX94" fmla="*/ 3281 w 10000"/>
                  <a:gd name="connsiteY94" fmla="*/ 4749 h 10000"/>
                  <a:gd name="connsiteX95" fmla="*/ 2968 w 10000"/>
                  <a:gd name="connsiteY95" fmla="*/ 4062 h 10000"/>
                  <a:gd name="connsiteX96" fmla="*/ 2621 w 10000"/>
                  <a:gd name="connsiteY96" fmla="*/ 4317 h 10000"/>
                  <a:gd name="connsiteX97" fmla="*/ 2308 w 10000"/>
                  <a:gd name="connsiteY97" fmla="*/ 4872 h 10000"/>
                  <a:gd name="connsiteX98" fmla="*/ 2308 w 10000"/>
                  <a:gd name="connsiteY98" fmla="*/ 4995 h 10000"/>
                  <a:gd name="connsiteX99" fmla="*/ 2191 w 10000"/>
                  <a:gd name="connsiteY99" fmla="*/ 4995 h 10000"/>
                  <a:gd name="connsiteX100" fmla="*/ 2191 w 10000"/>
                  <a:gd name="connsiteY100" fmla="*/ 1503 h 10000"/>
                  <a:gd name="connsiteX101" fmla="*/ 7815 w 10000"/>
                  <a:gd name="connsiteY101" fmla="*/ 6498 h 10000"/>
                  <a:gd name="connsiteX102" fmla="*/ 7815 w 10000"/>
                  <a:gd name="connsiteY102" fmla="*/ 6498 h 10000"/>
                  <a:gd name="connsiteX103" fmla="*/ 2191 w 10000"/>
                  <a:gd name="connsiteY103" fmla="*/ 6498 h 10000"/>
                  <a:gd name="connsiteX104" fmla="*/ 2191 w 10000"/>
                  <a:gd name="connsiteY104" fmla="*/ 5997 h 10000"/>
                  <a:gd name="connsiteX105" fmla="*/ 7815 w 10000"/>
                  <a:gd name="connsiteY105" fmla="*/ 5997 h 10000"/>
                  <a:gd name="connsiteX106" fmla="*/ 7815 w 10000"/>
                  <a:gd name="connsiteY106" fmla="*/ 6498 h 10000"/>
                  <a:gd name="connsiteX107" fmla="*/ 7815 w 10000"/>
                  <a:gd name="connsiteY107" fmla="*/ 4995 h 10000"/>
                  <a:gd name="connsiteX108" fmla="*/ 7815 w 10000"/>
                  <a:gd name="connsiteY108" fmla="*/ 4995 h 10000"/>
                  <a:gd name="connsiteX109" fmla="*/ 5159 w 10000"/>
                  <a:gd name="connsiteY109" fmla="*/ 4995 h 10000"/>
                  <a:gd name="connsiteX110" fmla="*/ 5159 w 10000"/>
                  <a:gd name="connsiteY110" fmla="*/ 4494 h 10000"/>
                  <a:gd name="connsiteX111" fmla="*/ 7815 w 10000"/>
                  <a:gd name="connsiteY111" fmla="*/ 4494 h 10000"/>
                  <a:gd name="connsiteX112" fmla="*/ 7815 w 10000"/>
                  <a:gd name="connsiteY112" fmla="*/ 4995 h 10000"/>
                  <a:gd name="connsiteX113" fmla="*/ 7815 w 10000"/>
                  <a:gd name="connsiteY113" fmla="*/ 3502 h 10000"/>
                  <a:gd name="connsiteX114" fmla="*/ 7815 w 10000"/>
                  <a:gd name="connsiteY114" fmla="*/ 3502 h 10000"/>
                  <a:gd name="connsiteX115" fmla="*/ 5159 w 10000"/>
                  <a:gd name="connsiteY115" fmla="*/ 3502 h 10000"/>
                  <a:gd name="connsiteX116" fmla="*/ 5159 w 10000"/>
                  <a:gd name="connsiteY116" fmla="*/ 3006 h 10000"/>
                  <a:gd name="connsiteX117" fmla="*/ 7815 w 10000"/>
                  <a:gd name="connsiteY117" fmla="*/ 3006 h 10000"/>
                  <a:gd name="connsiteX118" fmla="*/ 7815 w 10000"/>
                  <a:gd name="connsiteY118" fmla="*/ 3502 h 10000"/>
                  <a:gd name="connsiteX119" fmla="*/ 7815 w 10000"/>
                  <a:gd name="connsiteY119" fmla="*/ 2004 h 10000"/>
                  <a:gd name="connsiteX120" fmla="*/ 7815 w 10000"/>
                  <a:gd name="connsiteY120" fmla="*/ 2004 h 10000"/>
                  <a:gd name="connsiteX121" fmla="*/ 5159 w 10000"/>
                  <a:gd name="connsiteY121" fmla="*/ 2004 h 10000"/>
                  <a:gd name="connsiteX122" fmla="*/ 5159 w 10000"/>
                  <a:gd name="connsiteY122" fmla="*/ 1503 h 10000"/>
                  <a:gd name="connsiteX123" fmla="*/ 7815 w 10000"/>
                  <a:gd name="connsiteY123" fmla="*/ 1503 h 10000"/>
                  <a:gd name="connsiteX124" fmla="*/ 7815 w 10000"/>
                  <a:gd name="connsiteY124"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820 w 10000"/>
                  <a:gd name="connsiteY49" fmla="*/ 5251 h 10000"/>
                  <a:gd name="connsiteX50" fmla="*/ 903 w 10000"/>
                  <a:gd name="connsiteY50" fmla="*/ 5128 h 10000"/>
                  <a:gd name="connsiteX51" fmla="*/ 903 w 10000"/>
                  <a:gd name="connsiteY51" fmla="*/ 4872 h 10000"/>
                  <a:gd name="connsiteX52" fmla="*/ 193 w 10000"/>
                  <a:gd name="connsiteY52" fmla="*/ 3748 h 10000"/>
                  <a:gd name="connsiteX53" fmla="*/ 0 w 10000"/>
                  <a:gd name="connsiteY53" fmla="*/ 4126 h 10000"/>
                  <a:gd name="connsiteX54" fmla="*/ 3045 w 10000"/>
                  <a:gd name="connsiteY54" fmla="*/ 3684 h 10000"/>
                  <a:gd name="connsiteX55" fmla="*/ 3045 w 10000"/>
                  <a:gd name="connsiteY55" fmla="*/ 3684 h 10000"/>
                  <a:gd name="connsiteX56" fmla="*/ 2968 w 10000"/>
                  <a:gd name="connsiteY56" fmla="*/ 3375 h 10000"/>
                  <a:gd name="connsiteX57" fmla="*/ 2851 w 10000"/>
                  <a:gd name="connsiteY57" fmla="*/ 3252 h 10000"/>
                  <a:gd name="connsiteX58" fmla="*/ 2851 w 10000"/>
                  <a:gd name="connsiteY58" fmla="*/ 3060 h 10000"/>
                  <a:gd name="connsiteX59" fmla="*/ 2934 w 10000"/>
                  <a:gd name="connsiteY59" fmla="*/ 2883 h 10000"/>
                  <a:gd name="connsiteX60" fmla="*/ 2934 w 10000"/>
                  <a:gd name="connsiteY60" fmla="*/ 2750 h 10000"/>
                  <a:gd name="connsiteX61" fmla="*/ 3088 w 10000"/>
                  <a:gd name="connsiteY61" fmla="*/ 2313 h 10000"/>
                  <a:gd name="connsiteX62" fmla="*/ 3478 w 10000"/>
                  <a:gd name="connsiteY62" fmla="*/ 2883 h 10000"/>
                  <a:gd name="connsiteX63" fmla="*/ 3558 w 10000"/>
                  <a:gd name="connsiteY63" fmla="*/ 2883 h 10000"/>
                  <a:gd name="connsiteX64" fmla="*/ 3634 w 10000"/>
                  <a:gd name="connsiteY64" fmla="*/ 3006 h 10000"/>
                  <a:gd name="connsiteX65" fmla="*/ 3441 w 10000"/>
                  <a:gd name="connsiteY65" fmla="*/ 3816 h 10000"/>
                  <a:gd name="connsiteX66" fmla="*/ 3711 w 10000"/>
                  <a:gd name="connsiteY66" fmla="*/ 3816 h 10000"/>
                  <a:gd name="connsiteX67" fmla="*/ 3871 w 10000"/>
                  <a:gd name="connsiteY67" fmla="*/ 2937 h 10000"/>
                  <a:gd name="connsiteX68" fmla="*/ 3871 w 10000"/>
                  <a:gd name="connsiteY68" fmla="*/ 2937 h 10000"/>
                  <a:gd name="connsiteX69" fmla="*/ 3871 w 10000"/>
                  <a:gd name="connsiteY69" fmla="*/ 2937 h 10000"/>
                  <a:gd name="connsiteX70" fmla="*/ 3871 w 10000"/>
                  <a:gd name="connsiteY70" fmla="*/ 2883 h 10000"/>
                  <a:gd name="connsiteX71" fmla="*/ 3358 w 10000"/>
                  <a:gd name="connsiteY71" fmla="*/ 1935 h 10000"/>
                  <a:gd name="connsiteX72" fmla="*/ 3281 w 10000"/>
                  <a:gd name="connsiteY72" fmla="*/ 1812 h 10000"/>
                  <a:gd name="connsiteX73" fmla="*/ 2698 w 10000"/>
                  <a:gd name="connsiteY73" fmla="*/ 2814 h 10000"/>
                  <a:gd name="connsiteX74" fmla="*/ 3045 w 10000"/>
                  <a:gd name="connsiteY74" fmla="*/ 3684 h 10000"/>
                  <a:gd name="connsiteX75" fmla="*/ 8520 w 10000"/>
                  <a:gd name="connsiteY75" fmla="*/ 0 h 10000"/>
                  <a:gd name="connsiteX76" fmla="*/ 8520 w 10000"/>
                  <a:gd name="connsiteY76" fmla="*/ 0 h 10000"/>
                  <a:gd name="connsiteX77" fmla="*/ 1447 w 10000"/>
                  <a:gd name="connsiteY77" fmla="*/ 0 h 10000"/>
                  <a:gd name="connsiteX78" fmla="*/ 1250 w 10000"/>
                  <a:gd name="connsiteY78" fmla="*/ 314 h 10000"/>
                  <a:gd name="connsiteX79" fmla="*/ 1250 w 10000"/>
                  <a:gd name="connsiteY79" fmla="*/ 7932 h 10000"/>
                  <a:gd name="connsiteX80" fmla="*/ 1447 w 10000"/>
                  <a:gd name="connsiteY80" fmla="*/ 8242 h 10000"/>
                  <a:gd name="connsiteX81" fmla="*/ 8520 w 10000"/>
                  <a:gd name="connsiteY81" fmla="*/ 8242 h 10000"/>
                  <a:gd name="connsiteX82" fmla="*/ 8756 w 10000"/>
                  <a:gd name="connsiteY82" fmla="*/ 7932 h 10000"/>
                  <a:gd name="connsiteX83" fmla="*/ 8756 w 10000"/>
                  <a:gd name="connsiteY83" fmla="*/ 314 h 10000"/>
                  <a:gd name="connsiteX84" fmla="*/ 8520 w 10000"/>
                  <a:gd name="connsiteY84" fmla="*/ 0 h 10000"/>
                  <a:gd name="connsiteX85" fmla="*/ 2191 w 10000"/>
                  <a:gd name="connsiteY85" fmla="*/ 1503 h 10000"/>
                  <a:gd name="connsiteX86" fmla="*/ 2191 w 10000"/>
                  <a:gd name="connsiteY86" fmla="*/ 1503 h 10000"/>
                  <a:gd name="connsiteX87" fmla="*/ 4381 w 10000"/>
                  <a:gd name="connsiteY87" fmla="*/ 1503 h 10000"/>
                  <a:gd name="connsiteX88" fmla="*/ 4381 w 10000"/>
                  <a:gd name="connsiteY88" fmla="*/ 4995 h 10000"/>
                  <a:gd name="connsiteX89" fmla="*/ 4221 w 10000"/>
                  <a:gd name="connsiteY89" fmla="*/ 4995 h 10000"/>
                  <a:gd name="connsiteX90" fmla="*/ 4221 w 10000"/>
                  <a:gd name="connsiteY90" fmla="*/ 4872 h 10000"/>
                  <a:gd name="connsiteX91" fmla="*/ 3948 w 10000"/>
                  <a:gd name="connsiteY91" fmla="*/ 4317 h 10000"/>
                  <a:gd name="connsiteX92" fmla="*/ 3558 w 10000"/>
                  <a:gd name="connsiteY92" fmla="*/ 4062 h 10000"/>
                  <a:gd name="connsiteX93" fmla="*/ 3281 w 10000"/>
                  <a:gd name="connsiteY93" fmla="*/ 4749 h 10000"/>
                  <a:gd name="connsiteX94" fmla="*/ 2968 w 10000"/>
                  <a:gd name="connsiteY94" fmla="*/ 4062 h 10000"/>
                  <a:gd name="connsiteX95" fmla="*/ 2621 w 10000"/>
                  <a:gd name="connsiteY95" fmla="*/ 4317 h 10000"/>
                  <a:gd name="connsiteX96" fmla="*/ 2308 w 10000"/>
                  <a:gd name="connsiteY96" fmla="*/ 4872 h 10000"/>
                  <a:gd name="connsiteX97" fmla="*/ 2308 w 10000"/>
                  <a:gd name="connsiteY97" fmla="*/ 4995 h 10000"/>
                  <a:gd name="connsiteX98" fmla="*/ 2191 w 10000"/>
                  <a:gd name="connsiteY98" fmla="*/ 4995 h 10000"/>
                  <a:gd name="connsiteX99" fmla="*/ 2191 w 10000"/>
                  <a:gd name="connsiteY99" fmla="*/ 1503 h 10000"/>
                  <a:gd name="connsiteX100" fmla="*/ 7815 w 10000"/>
                  <a:gd name="connsiteY100" fmla="*/ 6498 h 10000"/>
                  <a:gd name="connsiteX101" fmla="*/ 7815 w 10000"/>
                  <a:gd name="connsiteY101" fmla="*/ 6498 h 10000"/>
                  <a:gd name="connsiteX102" fmla="*/ 2191 w 10000"/>
                  <a:gd name="connsiteY102" fmla="*/ 6498 h 10000"/>
                  <a:gd name="connsiteX103" fmla="*/ 2191 w 10000"/>
                  <a:gd name="connsiteY103" fmla="*/ 5997 h 10000"/>
                  <a:gd name="connsiteX104" fmla="*/ 7815 w 10000"/>
                  <a:gd name="connsiteY104" fmla="*/ 5997 h 10000"/>
                  <a:gd name="connsiteX105" fmla="*/ 7815 w 10000"/>
                  <a:gd name="connsiteY105" fmla="*/ 6498 h 10000"/>
                  <a:gd name="connsiteX106" fmla="*/ 7815 w 10000"/>
                  <a:gd name="connsiteY106" fmla="*/ 4995 h 10000"/>
                  <a:gd name="connsiteX107" fmla="*/ 7815 w 10000"/>
                  <a:gd name="connsiteY107" fmla="*/ 4995 h 10000"/>
                  <a:gd name="connsiteX108" fmla="*/ 5159 w 10000"/>
                  <a:gd name="connsiteY108" fmla="*/ 4995 h 10000"/>
                  <a:gd name="connsiteX109" fmla="*/ 5159 w 10000"/>
                  <a:gd name="connsiteY109" fmla="*/ 4494 h 10000"/>
                  <a:gd name="connsiteX110" fmla="*/ 7815 w 10000"/>
                  <a:gd name="connsiteY110" fmla="*/ 4494 h 10000"/>
                  <a:gd name="connsiteX111" fmla="*/ 7815 w 10000"/>
                  <a:gd name="connsiteY111" fmla="*/ 4995 h 10000"/>
                  <a:gd name="connsiteX112" fmla="*/ 7815 w 10000"/>
                  <a:gd name="connsiteY112" fmla="*/ 3502 h 10000"/>
                  <a:gd name="connsiteX113" fmla="*/ 7815 w 10000"/>
                  <a:gd name="connsiteY113" fmla="*/ 3502 h 10000"/>
                  <a:gd name="connsiteX114" fmla="*/ 5159 w 10000"/>
                  <a:gd name="connsiteY114" fmla="*/ 3502 h 10000"/>
                  <a:gd name="connsiteX115" fmla="*/ 5159 w 10000"/>
                  <a:gd name="connsiteY115" fmla="*/ 3006 h 10000"/>
                  <a:gd name="connsiteX116" fmla="*/ 7815 w 10000"/>
                  <a:gd name="connsiteY116" fmla="*/ 3006 h 10000"/>
                  <a:gd name="connsiteX117" fmla="*/ 7815 w 10000"/>
                  <a:gd name="connsiteY117" fmla="*/ 3502 h 10000"/>
                  <a:gd name="connsiteX118" fmla="*/ 7815 w 10000"/>
                  <a:gd name="connsiteY118" fmla="*/ 2004 h 10000"/>
                  <a:gd name="connsiteX119" fmla="*/ 7815 w 10000"/>
                  <a:gd name="connsiteY119" fmla="*/ 2004 h 10000"/>
                  <a:gd name="connsiteX120" fmla="*/ 5159 w 10000"/>
                  <a:gd name="connsiteY120" fmla="*/ 2004 h 10000"/>
                  <a:gd name="connsiteX121" fmla="*/ 5159 w 10000"/>
                  <a:gd name="connsiteY121" fmla="*/ 1503 h 10000"/>
                  <a:gd name="connsiteX122" fmla="*/ 7815 w 10000"/>
                  <a:gd name="connsiteY122" fmla="*/ 1503 h 10000"/>
                  <a:gd name="connsiteX123" fmla="*/ 7815 w 10000"/>
                  <a:gd name="connsiteY123"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5128 h 10000"/>
                  <a:gd name="connsiteX50" fmla="*/ 903 w 10000"/>
                  <a:gd name="connsiteY50" fmla="*/ 4872 h 10000"/>
                  <a:gd name="connsiteX51" fmla="*/ 193 w 10000"/>
                  <a:gd name="connsiteY51" fmla="*/ 3748 h 10000"/>
                  <a:gd name="connsiteX52" fmla="*/ 0 w 10000"/>
                  <a:gd name="connsiteY52" fmla="*/ 4126 h 10000"/>
                  <a:gd name="connsiteX53" fmla="*/ 3045 w 10000"/>
                  <a:gd name="connsiteY53" fmla="*/ 3684 h 10000"/>
                  <a:gd name="connsiteX54" fmla="*/ 3045 w 10000"/>
                  <a:gd name="connsiteY54" fmla="*/ 3684 h 10000"/>
                  <a:gd name="connsiteX55" fmla="*/ 2968 w 10000"/>
                  <a:gd name="connsiteY55" fmla="*/ 3375 h 10000"/>
                  <a:gd name="connsiteX56" fmla="*/ 2851 w 10000"/>
                  <a:gd name="connsiteY56" fmla="*/ 3252 h 10000"/>
                  <a:gd name="connsiteX57" fmla="*/ 2851 w 10000"/>
                  <a:gd name="connsiteY57" fmla="*/ 3060 h 10000"/>
                  <a:gd name="connsiteX58" fmla="*/ 2934 w 10000"/>
                  <a:gd name="connsiteY58" fmla="*/ 2883 h 10000"/>
                  <a:gd name="connsiteX59" fmla="*/ 2934 w 10000"/>
                  <a:gd name="connsiteY59" fmla="*/ 2750 h 10000"/>
                  <a:gd name="connsiteX60" fmla="*/ 3088 w 10000"/>
                  <a:gd name="connsiteY60" fmla="*/ 2313 h 10000"/>
                  <a:gd name="connsiteX61" fmla="*/ 3478 w 10000"/>
                  <a:gd name="connsiteY61" fmla="*/ 2883 h 10000"/>
                  <a:gd name="connsiteX62" fmla="*/ 3558 w 10000"/>
                  <a:gd name="connsiteY62" fmla="*/ 2883 h 10000"/>
                  <a:gd name="connsiteX63" fmla="*/ 3634 w 10000"/>
                  <a:gd name="connsiteY63" fmla="*/ 3006 h 10000"/>
                  <a:gd name="connsiteX64" fmla="*/ 3441 w 10000"/>
                  <a:gd name="connsiteY64" fmla="*/ 3816 h 10000"/>
                  <a:gd name="connsiteX65" fmla="*/ 3711 w 10000"/>
                  <a:gd name="connsiteY65" fmla="*/ 3816 h 10000"/>
                  <a:gd name="connsiteX66" fmla="*/ 3871 w 10000"/>
                  <a:gd name="connsiteY66" fmla="*/ 2937 h 10000"/>
                  <a:gd name="connsiteX67" fmla="*/ 3871 w 10000"/>
                  <a:gd name="connsiteY67" fmla="*/ 2937 h 10000"/>
                  <a:gd name="connsiteX68" fmla="*/ 3871 w 10000"/>
                  <a:gd name="connsiteY68" fmla="*/ 2937 h 10000"/>
                  <a:gd name="connsiteX69" fmla="*/ 3871 w 10000"/>
                  <a:gd name="connsiteY69" fmla="*/ 2883 h 10000"/>
                  <a:gd name="connsiteX70" fmla="*/ 3358 w 10000"/>
                  <a:gd name="connsiteY70" fmla="*/ 1935 h 10000"/>
                  <a:gd name="connsiteX71" fmla="*/ 3281 w 10000"/>
                  <a:gd name="connsiteY71" fmla="*/ 1812 h 10000"/>
                  <a:gd name="connsiteX72" fmla="*/ 2698 w 10000"/>
                  <a:gd name="connsiteY72" fmla="*/ 2814 h 10000"/>
                  <a:gd name="connsiteX73" fmla="*/ 3045 w 10000"/>
                  <a:gd name="connsiteY73" fmla="*/ 3684 h 10000"/>
                  <a:gd name="connsiteX74" fmla="*/ 8520 w 10000"/>
                  <a:gd name="connsiteY74" fmla="*/ 0 h 10000"/>
                  <a:gd name="connsiteX75" fmla="*/ 8520 w 10000"/>
                  <a:gd name="connsiteY75" fmla="*/ 0 h 10000"/>
                  <a:gd name="connsiteX76" fmla="*/ 1447 w 10000"/>
                  <a:gd name="connsiteY76" fmla="*/ 0 h 10000"/>
                  <a:gd name="connsiteX77" fmla="*/ 1250 w 10000"/>
                  <a:gd name="connsiteY77" fmla="*/ 314 h 10000"/>
                  <a:gd name="connsiteX78" fmla="*/ 1250 w 10000"/>
                  <a:gd name="connsiteY78" fmla="*/ 7932 h 10000"/>
                  <a:gd name="connsiteX79" fmla="*/ 1447 w 10000"/>
                  <a:gd name="connsiteY79" fmla="*/ 8242 h 10000"/>
                  <a:gd name="connsiteX80" fmla="*/ 8520 w 10000"/>
                  <a:gd name="connsiteY80" fmla="*/ 8242 h 10000"/>
                  <a:gd name="connsiteX81" fmla="*/ 8756 w 10000"/>
                  <a:gd name="connsiteY81" fmla="*/ 7932 h 10000"/>
                  <a:gd name="connsiteX82" fmla="*/ 8756 w 10000"/>
                  <a:gd name="connsiteY82" fmla="*/ 314 h 10000"/>
                  <a:gd name="connsiteX83" fmla="*/ 8520 w 10000"/>
                  <a:gd name="connsiteY83" fmla="*/ 0 h 10000"/>
                  <a:gd name="connsiteX84" fmla="*/ 2191 w 10000"/>
                  <a:gd name="connsiteY84" fmla="*/ 1503 h 10000"/>
                  <a:gd name="connsiteX85" fmla="*/ 2191 w 10000"/>
                  <a:gd name="connsiteY85" fmla="*/ 1503 h 10000"/>
                  <a:gd name="connsiteX86" fmla="*/ 4381 w 10000"/>
                  <a:gd name="connsiteY86" fmla="*/ 1503 h 10000"/>
                  <a:gd name="connsiteX87" fmla="*/ 4381 w 10000"/>
                  <a:gd name="connsiteY87" fmla="*/ 4995 h 10000"/>
                  <a:gd name="connsiteX88" fmla="*/ 4221 w 10000"/>
                  <a:gd name="connsiteY88" fmla="*/ 4995 h 10000"/>
                  <a:gd name="connsiteX89" fmla="*/ 4221 w 10000"/>
                  <a:gd name="connsiteY89" fmla="*/ 4872 h 10000"/>
                  <a:gd name="connsiteX90" fmla="*/ 3948 w 10000"/>
                  <a:gd name="connsiteY90" fmla="*/ 4317 h 10000"/>
                  <a:gd name="connsiteX91" fmla="*/ 3558 w 10000"/>
                  <a:gd name="connsiteY91" fmla="*/ 4062 h 10000"/>
                  <a:gd name="connsiteX92" fmla="*/ 3281 w 10000"/>
                  <a:gd name="connsiteY92" fmla="*/ 4749 h 10000"/>
                  <a:gd name="connsiteX93" fmla="*/ 2968 w 10000"/>
                  <a:gd name="connsiteY93" fmla="*/ 4062 h 10000"/>
                  <a:gd name="connsiteX94" fmla="*/ 2621 w 10000"/>
                  <a:gd name="connsiteY94" fmla="*/ 4317 h 10000"/>
                  <a:gd name="connsiteX95" fmla="*/ 2308 w 10000"/>
                  <a:gd name="connsiteY95" fmla="*/ 4872 h 10000"/>
                  <a:gd name="connsiteX96" fmla="*/ 2308 w 10000"/>
                  <a:gd name="connsiteY96" fmla="*/ 4995 h 10000"/>
                  <a:gd name="connsiteX97" fmla="*/ 2191 w 10000"/>
                  <a:gd name="connsiteY97" fmla="*/ 4995 h 10000"/>
                  <a:gd name="connsiteX98" fmla="*/ 2191 w 10000"/>
                  <a:gd name="connsiteY98" fmla="*/ 1503 h 10000"/>
                  <a:gd name="connsiteX99" fmla="*/ 7815 w 10000"/>
                  <a:gd name="connsiteY99" fmla="*/ 6498 h 10000"/>
                  <a:gd name="connsiteX100" fmla="*/ 7815 w 10000"/>
                  <a:gd name="connsiteY100" fmla="*/ 6498 h 10000"/>
                  <a:gd name="connsiteX101" fmla="*/ 2191 w 10000"/>
                  <a:gd name="connsiteY101" fmla="*/ 6498 h 10000"/>
                  <a:gd name="connsiteX102" fmla="*/ 2191 w 10000"/>
                  <a:gd name="connsiteY102" fmla="*/ 5997 h 10000"/>
                  <a:gd name="connsiteX103" fmla="*/ 7815 w 10000"/>
                  <a:gd name="connsiteY103" fmla="*/ 5997 h 10000"/>
                  <a:gd name="connsiteX104" fmla="*/ 7815 w 10000"/>
                  <a:gd name="connsiteY104" fmla="*/ 6498 h 10000"/>
                  <a:gd name="connsiteX105" fmla="*/ 7815 w 10000"/>
                  <a:gd name="connsiteY105" fmla="*/ 4995 h 10000"/>
                  <a:gd name="connsiteX106" fmla="*/ 7815 w 10000"/>
                  <a:gd name="connsiteY106" fmla="*/ 4995 h 10000"/>
                  <a:gd name="connsiteX107" fmla="*/ 5159 w 10000"/>
                  <a:gd name="connsiteY107" fmla="*/ 4995 h 10000"/>
                  <a:gd name="connsiteX108" fmla="*/ 5159 w 10000"/>
                  <a:gd name="connsiteY108" fmla="*/ 4494 h 10000"/>
                  <a:gd name="connsiteX109" fmla="*/ 7815 w 10000"/>
                  <a:gd name="connsiteY109" fmla="*/ 4494 h 10000"/>
                  <a:gd name="connsiteX110" fmla="*/ 7815 w 10000"/>
                  <a:gd name="connsiteY110" fmla="*/ 4995 h 10000"/>
                  <a:gd name="connsiteX111" fmla="*/ 7815 w 10000"/>
                  <a:gd name="connsiteY111" fmla="*/ 3502 h 10000"/>
                  <a:gd name="connsiteX112" fmla="*/ 7815 w 10000"/>
                  <a:gd name="connsiteY112" fmla="*/ 3502 h 10000"/>
                  <a:gd name="connsiteX113" fmla="*/ 5159 w 10000"/>
                  <a:gd name="connsiteY113" fmla="*/ 3502 h 10000"/>
                  <a:gd name="connsiteX114" fmla="*/ 5159 w 10000"/>
                  <a:gd name="connsiteY114" fmla="*/ 3006 h 10000"/>
                  <a:gd name="connsiteX115" fmla="*/ 7815 w 10000"/>
                  <a:gd name="connsiteY115" fmla="*/ 3006 h 10000"/>
                  <a:gd name="connsiteX116" fmla="*/ 7815 w 10000"/>
                  <a:gd name="connsiteY116" fmla="*/ 3502 h 10000"/>
                  <a:gd name="connsiteX117" fmla="*/ 7815 w 10000"/>
                  <a:gd name="connsiteY117" fmla="*/ 2004 h 10000"/>
                  <a:gd name="connsiteX118" fmla="*/ 7815 w 10000"/>
                  <a:gd name="connsiteY118" fmla="*/ 2004 h 10000"/>
                  <a:gd name="connsiteX119" fmla="*/ 5159 w 10000"/>
                  <a:gd name="connsiteY119" fmla="*/ 2004 h 10000"/>
                  <a:gd name="connsiteX120" fmla="*/ 5159 w 10000"/>
                  <a:gd name="connsiteY120" fmla="*/ 1503 h 10000"/>
                  <a:gd name="connsiteX121" fmla="*/ 7815 w 10000"/>
                  <a:gd name="connsiteY121" fmla="*/ 1503 h 10000"/>
                  <a:gd name="connsiteX122" fmla="*/ 7815 w 10000"/>
                  <a:gd name="connsiteY122"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903 w 10000"/>
                  <a:gd name="connsiteY49" fmla="*/ 4872 h 10000"/>
                  <a:gd name="connsiteX50" fmla="*/ 193 w 10000"/>
                  <a:gd name="connsiteY50" fmla="*/ 3748 h 10000"/>
                  <a:gd name="connsiteX51" fmla="*/ 0 w 10000"/>
                  <a:gd name="connsiteY51" fmla="*/ 4126 h 10000"/>
                  <a:gd name="connsiteX52" fmla="*/ 3045 w 10000"/>
                  <a:gd name="connsiteY52" fmla="*/ 3684 h 10000"/>
                  <a:gd name="connsiteX53" fmla="*/ 3045 w 10000"/>
                  <a:gd name="connsiteY53" fmla="*/ 3684 h 10000"/>
                  <a:gd name="connsiteX54" fmla="*/ 2968 w 10000"/>
                  <a:gd name="connsiteY54" fmla="*/ 3375 h 10000"/>
                  <a:gd name="connsiteX55" fmla="*/ 2851 w 10000"/>
                  <a:gd name="connsiteY55" fmla="*/ 3252 h 10000"/>
                  <a:gd name="connsiteX56" fmla="*/ 2851 w 10000"/>
                  <a:gd name="connsiteY56" fmla="*/ 3060 h 10000"/>
                  <a:gd name="connsiteX57" fmla="*/ 2934 w 10000"/>
                  <a:gd name="connsiteY57" fmla="*/ 2883 h 10000"/>
                  <a:gd name="connsiteX58" fmla="*/ 2934 w 10000"/>
                  <a:gd name="connsiteY58" fmla="*/ 2750 h 10000"/>
                  <a:gd name="connsiteX59" fmla="*/ 3088 w 10000"/>
                  <a:gd name="connsiteY59" fmla="*/ 2313 h 10000"/>
                  <a:gd name="connsiteX60" fmla="*/ 3478 w 10000"/>
                  <a:gd name="connsiteY60" fmla="*/ 2883 h 10000"/>
                  <a:gd name="connsiteX61" fmla="*/ 3558 w 10000"/>
                  <a:gd name="connsiteY61" fmla="*/ 2883 h 10000"/>
                  <a:gd name="connsiteX62" fmla="*/ 3634 w 10000"/>
                  <a:gd name="connsiteY62" fmla="*/ 3006 h 10000"/>
                  <a:gd name="connsiteX63" fmla="*/ 3441 w 10000"/>
                  <a:gd name="connsiteY63" fmla="*/ 3816 h 10000"/>
                  <a:gd name="connsiteX64" fmla="*/ 3711 w 10000"/>
                  <a:gd name="connsiteY64" fmla="*/ 3816 h 10000"/>
                  <a:gd name="connsiteX65" fmla="*/ 3871 w 10000"/>
                  <a:gd name="connsiteY65" fmla="*/ 2937 h 10000"/>
                  <a:gd name="connsiteX66" fmla="*/ 3871 w 10000"/>
                  <a:gd name="connsiteY66" fmla="*/ 2937 h 10000"/>
                  <a:gd name="connsiteX67" fmla="*/ 3871 w 10000"/>
                  <a:gd name="connsiteY67" fmla="*/ 2937 h 10000"/>
                  <a:gd name="connsiteX68" fmla="*/ 3871 w 10000"/>
                  <a:gd name="connsiteY68" fmla="*/ 2883 h 10000"/>
                  <a:gd name="connsiteX69" fmla="*/ 3358 w 10000"/>
                  <a:gd name="connsiteY69" fmla="*/ 1935 h 10000"/>
                  <a:gd name="connsiteX70" fmla="*/ 3281 w 10000"/>
                  <a:gd name="connsiteY70" fmla="*/ 1812 h 10000"/>
                  <a:gd name="connsiteX71" fmla="*/ 2698 w 10000"/>
                  <a:gd name="connsiteY71" fmla="*/ 2814 h 10000"/>
                  <a:gd name="connsiteX72" fmla="*/ 3045 w 10000"/>
                  <a:gd name="connsiteY72" fmla="*/ 3684 h 10000"/>
                  <a:gd name="connsiteX73" fmla="*/ 8520 w 10000"/>
                  <a:gd name="connsiteY73" fmla="*/ 0 h 10000"/>
                  <a:gd name="connsiteX74" fmla="*/ 8520 w 10000"/>
                  <a:gd name="connsiteY74" fmla="*/ 0 h 10000"/>
                  <a:gd name="connsiteX75" fmla="*/ 1447 w 10000"/>
                  <a:gd name="connsiteY75" fmla="*/ 0 h 10000"/>
                  <a:gd name="connsiteX76" fmla="*/ 1250 w 10000"/>
                  <a:gd name="connsiteY76" fmla="*/ 314 h 10000"/>
                  <a:gd name="connsiteX77" fmla="*/ 1250 w 10000"/>
                  <a:gd name="connsiteY77" fmla="*/ 7932 h 10000"/>
                  <a:gd name="connsiteX78" fmla="*/ 1447 w 10000"/>
                  <a:gd name="connsiteY78" fmla="*/ 8242 h 10000"/>
                  <a:gd name="connsiteX79" fmla="*/ 8520 w 10000"/>
                  <a:gd name="connsiteY79" fmla="*/ 8242 h 10000"/>
                  <a:gd name="connsiteX80" fmla="*/ 8756 w 10000"/>
                  <a:gd name="connsiteY80" fmla="*/ 7932 h 10000"/>
                  <a:gd name="connsiteX81" fmla="*/ 8756 w 10000"/>
                  <a:gd name="connsiteY81" fmla="*/ 314 h 10000"/>
                  <a:gd name="connsiteX82" fmla="*/ 8520 w 10000"/>
                  <a:gd name="connsiteY82" fmla="*/ 0 h 10000"/>
                  <a:gd name="connsiteX83" fmla="*/ 2191 w 10000"/>
                  <a:gd name="connsiteY83" fmla="*/ 1503 h 10000"/>
                  <a:gd name="connsiteX84" fmla="*/ 2191 w 10000"/>
                  <a:gd name="connsiteY84" fmla="*/ 1503 h 10000"/>
                  <a:gd name="connsiteX85" fmla="*/ 4381 w 10000"/>
                  <a:gd name="connsiteY85" fmla="*/ 1503 h 10000"/>
                  <a:gd name="connsiteX86" fmla="*/ 4381 w 10000"/>
                  <a:gd name="connsiteY86" fmla="*/ 4995 h 10000"/>
                  <a:gd name="connsiteX87" fmla="*/ 4221 w 10000"/>
                  <a:gd name="connsiteY87" fmla="*/ 4995 h 10000"/>
                  <a:gd name="connsiteX88" fmla="*/ 4221 w 10000"/>
                  <a:gd name="connsiteY88" fmla="*/ 4872 h 10000"/>
                  <a:gd name="connsiteX89" fmla="*/ 3948 w 10000"/>
                  <a:gd name="connsiteY89" fmla="*/ 4317 h 10000"/>
                  <a:gd name="connsiteX90" fmla="*/ 3558 w 10000"/>
                  <a:gd name="connsiteY90" fmla="*/ 4062 h 10000"/>
                  <a:gd name="connsiteX91" fmla="*/ 3281 w 10000"/>
                  <a:gd name="connsiteY91" fmla="*/ 4749 h 10000"/>
                  <a:gd name="connsiteX92" fmla="*/ 2968 w 10000"/>
                  <a:gd name="connsiteY92" fmla="*/ 4062 h 10000"/>
                  <a:gd name="connsiteX93" fmla="*/ 2621 w 10000"/>
                  <a:gd name="connsiteY93" fmla="*/ 4317 h 10000"/>
                  <a:gd name="connsiteX94" fmla="*/ 2308 w 10000"/>
                  <a:gd name="connsiteY94" fmla="*/ 4872 h 10000"/>
                  <a:gd name="connsiteX95" fmla="*/ 2308 w 10000"/>
                  <a:gd name="connsiteY95" fmla="*/ 4995 h 10000"/>
                  <a:gd name="connsiteX96" fmla="*/ 2191 w 10000"/>
                  <a:gd name="connsiteY96" fmla="*/ 4995 h 10000"/>
                  <a:gd name="connsiteX97" fmla="*/ 2191 w 10000"/>
                  <a:gd name="connsiteY97" fmla="*/ 1503 h 10000"/>
                  <a:gd name="connsiteX98" fmla="*/ 7815 w 10000"/>
                  <a:gd name="connsiteY98" fmla="*/ 6498 h 10000"/>
                  <a:gd name="connsiteX99" fmla="*/ 7815 w 10000"/>
                  <a:gd name="connsiteY99" fmla="*/ 6498 h 10000"/>
                  <a:gd name="connsiteX100" fmla="*/ 2191 w 10000"/>
                  <a:gd name="connsiteY100" fmla="*/ 6498 h 10000"/>
                  <a:gd name="connsiteX101" fmla="*/ 2191 w 10000"/>
                  <a:gd name="connsiteY101" fmla="*/ 5997 h 10000"/>
                  <a:gd name="connsiteX102" fmla="*/ 7815 w 10000"/>
                  <a:gd name="connsiteY102" fmla="*/ 5997 h 10000"/>
                  <a:gd name="connsiteX103" fmla="*/ 7815 w 10000"/>
                  <a:gd name="connsiteY103" fmla="*/ 6498 h 10000"/>
                  <a:gd name="connsiteX104" fmla="*/ 7815 w 10000"/>
                  <a:gd name="connsiteY104" fmla="*/ 4995 h 10000"/>
                  <a:gd name="connsiteX105" fmla="*/ 7815 w 10000"/>
                  <a:gd name="connsiteY105" fmla="*/ 4995 h 10000"/>
                  <a:gd name="connsiteX106" fmla="*/ 5159 w 10000"/>
                  <a:gd name="connsiteY106" fmla="*/ 4995 h 10000"/>
                  <a:gd name="connsiteX107" fmla="*/ 5159 w 10000"/>
                  <a:gd name="connsiteY107" fmla="*/ 4494 h 10000"/>
                  <a:gd name="connsiteX108" fmla="*/ 7815 w 10000"/>
                  <a:gd name="connsiteY108" fmla="*/ 4494 h 10000"/>
                  <a:gd name="connsiteX109" fmla="*/ 7815 w 10000"/>
                  <a:gd name="connsiteY109" fmla="*/ 4995 h 10000"/>
                  <a:gd name="connsiteX110" fmla="*/ 7815 w 10000"/>
                  <a:gd name="connsiteY110" fmla="*/ 3502 h 10000"/>
                  <a:gd name="connsiteX111" fmla="*/ 7815 w 10000"/>
                  <a:gd name="connsiteY111" fmla="*/ 3502 h 10000"/>
                  <a:gd name="connsiteX112" fmla="*/ 5159 w 10000"/>
                  <a:gd name="connsiteY112" fmla="*/ 3502 h 10000"/>
                  <a:gd name="connsiteX113" fmla="*/ 5159 w 10000"/>
                  <a:gd name="connsiteY113" fmla="*/ 3006 h 10000"/>
                  <a:gd name="connsiteX114" fmla="*/ 7815 w 10000"/>
                  <a:gd name="connsiteY114" fmla="*/ 3006 h 10000"/>
                  <a:gd name="connsiteX115" fmla="*/ 7815 w 10000"/>
                  <a:gd name="connsiteY115" fmla="*/ 3502 h 10000"/>
                  <a:gd name="connsiteX116" fmla="*/ 7815 w 10000"/>
                  <a:gd name="connsiteY116" fmla="*/ 2004 h 10000"/>
                  <a:gd name="connsiteX117" fmla="*/ 7815 w 10000"/>
                  <a:gd name="connsiteY117" fmla="*/ 2004 h 10000"/>
                  <a:gd name="connsiteX118" fmla="*/ 5159 w 10000"/>
                  <a:gd name="connsiteY118" fmla="*/ 2004 h 10000"/>
                  <a:gd name="connsiteX119" fmla="*/ 5159 w 10000"/>
                  <a:gd name="connsiteY119" fmla="*/ 1503 h 10000"/>
                  <a:gd name="connsiteX120" fmla="*/ 7815 w 10000"/>
                  <a:gd name="connsiteY120" fmla="*/ 1503 h 10000"/>
                  <a:gd name="connsiteX121" fmla="*/ 7815 w 10000"/>
                  <a:gd name="connsiteY121"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700 w 10000"/>
                  <a:gd name="connsiteY48" fmla="*/ 5251 h 10000"/>
                  <a:gd name="connsiteX49" fmla="*/ 193 w 10000"/>
                  <a:gd name="connsiteY49" fmla="*/ 3748 h 10000"/>
                  <a:gd name="connsiteX50" fmla="*/ 0 w 10000"/>
                  <a:gd name="connsiteY50" fmla="*/ 4126 h 10000"/>
                  <a:gd name="connsiteX51" fmla="*/ 3045 w 10000"/>
                  <a:gd name="connsiteY51" fmla="*/ 3684 h 10000"/>
                  <a:gd name="connsiteX52" fmla="*/ 3045 w 10000"/>
                  <a:gd name="connsiteY52" fmla="*/ 3684 h 10000"/>
                  <a:gd name="connsiteX53" fmla="*/ 2968 w 10000"/>
                  <a:gd name="connsiteY53" fmla="*/ 3375 h 10000"/>
                  <a:gd name="connsiteX54" fmla="*/ 2851 w 10000"/>
                  <a:gd name="connsiteY54" fmla="*/ 3252 h 10000"/>
                  <a:gd name="connsiteX55" fmla="*/ 2851 w 10000"/>
                  <a:gd name="connsiteY55" fmla="*/ 3060 h 10000"/>
                  <a:gd name="connsiteX56" fmla="*/ 2934 w 10000"/>
                  <a:gd name="connsiteY56" fmla="*/ 2883 h 10000"/>
                  <a:gd name="connsiteX57" fmla="*/ 2934 w 10000"/>
                  <a:gd name="connsiteY57" fmla="*/ 2750 h 10000"/>
                  <a:gd name="connsiteX58" fmla="*/ 3088 w 10000"/>
                  <a:gd name="connsiteY58" fmla="*/ 2313 h 10000"/>
                  <a:gd name="connsiteX59" fmla="*/ 3478 w 10000"/>
                  <a:gd name="connsiteY59" fmla="*/ 2883 h 10000"/>
                  <a:gd name="connsiteX60" fmla="*/ 3558 w 10000"/>
                  <a:gd name="connsiteY60" fmla="*/ 2883 h 10000"/>
                  <a:gd name="connsiteX61" fmla="*/ 3634 w 10000"/>
                  <a:gd name="connsiteY61" fmla="*/ 3006 h 10000"/>
                  <a:gd name="connsiteX62" fmla="*/ 3441 w 10000"/>
                  <a:gd name="connsiteY62" fmla="*/ 3816 h 10000"/>
                  <a:gd name="connsiteX63" fmla="*/ 3711 w 10000"/>
                  <a:gd name="connsiteY63" fmla="*/ 3816 h 10000"/>
                  <a:gd name="connsiteX64" fmla="*/ 3871 w 10000"/>
                  <a:gd name="connsiteY64" fmla="*/ 2937 h 10000"/>
                  <a:gd name="connsiteX65" fmla="*/ 3871 w 10000"/>
                  <a:gd name="connsiteY65" fmla="*/ 2937 h 10000"/>
                  <a:gd name="connsiteX66" fmla="*/ 3871 w 10000"/>
                  <a:gd name="connsiteY66" fmla="*/ 2937 h 10000"/>
                  <a:gd name="connsiteX67" fmla="*/ 3871 w 10000"/>
                  <a:gd name="connsiteY67" fmla="*/ 2883 h 10000"/>
                  <a:gd name="connsiteX68" fmla="*/ 3358 w 10000"/>
                  <a:gd name="connsiteY68" fmla="*/ 1935 h 10000"/>
                  <a:gd name="connsiteX69" fmla="*/ 3281 w 10000"/>
                  <a:gd name="connsiteY69" fmla="*/ 1812 h 10000"/>
                  <a:gd name="connsiteX70" fmla="*/ 2698 w 10000"/>
                  <a:gd name="connsiteY70" fmla="*/ 2814 h 10000"/>
                  <a:gd name="connsiteX71" fmla="*/ 3045 w 10000"/>
                  <a:gd name="connsiteY71" fmla="*/ 3684 h 10000"/>
                  <a:gd name="connsiteX72" fmla="*/ 8520 w 10000"/>
                  <a:gd name="connsiteY72" fmla="*/ 0 h 10000"/>
                  <a:gd name="connsiteX73" fmla="*/ 8520 w 10000"/>
                  <a:gd name="connsiteY73" fmla="*/ 0 h 10000"/>
                  <a:gd name="connsiteX74" fmla="*/ 1447 w 10000"/>
                  <a:gd name="connsiteY74" fmla="*/ 0 h 10000"/>
                  <a:gd name="connsiteX75" fmla="*/ 1250 w 10000"/>
                  <a:gd name="connsiteY75" fmla="*/ 314 h 10000"/>
                  <a:gd name="connsiteX76" fmla="*/ 1250 w 10000"/>
                  <a:gd name="connsiteY76" fmla="*/ 7932 h 10000"/>
                  <a:gd name="connsiteX77" fmla="*/ 1447 w 10000"/>
                  <a:gd name="connsiteY77" fmla="*/ 8242 h 10000"/>
                  <a:gd name="connsiteX78" fmla="*/ 8520 w 10000"/>
                  <a:gd name="connsiteY78" fmla="*/ 8242 h 10000"/>
                  <a:gd name="connsiteX79" fmla="*/ 8756 w 10000"/>
                  <a:gd name="connsiteY79" fmla="*/ 7932 h 10000"/>
                  <a:gd name="connsiteX80" fmla="*/ 8756 w 10000"/>
                  <a:gd name="connsiteY80" fmla="*/ 314 h 10000"/>
                  <a:gd name="connsiteX81" fmla="*/ 8520 w 10000"/>
                  <a:gd name="connsiteY81" fmla="*/ 0 h 10000"/>
                  <a:gd name="connsiteX82" fmla="*/ 2191 w 10000"/>
                  <a:gd name="connsiteY82" fmla="*/ 1503 h 10000"/>
                  <a:gd name="connsiteX83" fmla="*/ 2191 w 10000"/>
                  <a:gd name="connsiteY83" fmla="*/ 1503 h 10000"/>
                  <a:gd name="connsiteX84" fmla="*/ 4381 w 10000"/>
                  <a:gd name="connsiteY84" fmla="*/ 1503 h 10000"/>
                  <a:gd name="connsiteX85" fmla="*/ 4381 w 10000"/>
                  <a:gd name="connsiteY85" fmla="*/ 4995 h 10000"/>
                  <a:gd name="connsiteX86" fmla="*/ 4221 w 10000"/>
                  <a:gd name="connsiteY86" fmla="*/ 4995 h 10000"/>
                  <a:gd name="connsiteX87" fmla="*/ 4221 w 10000"/>
                  <a:gd name="connsiteY87" fmla="*/ 4872 h 10000"/>
                  <a:gd name="connsiteX88" fmla="*/ 3948 w 10000"/>
                  <a:gd name="connsiteY88" fmla="*/ 4317 h 10000"/>
                  <a:gd name="connsiteX89" fmla="*/ 3558 w 10000"/>
                  <a:gd name="connsiteY89" fmla="*/ 4062 h 10000"/>
                  <a:gd name="connsiteX90" fmla="*/ 3281 w 10000"/>
                  <a:gd name="connsiteY90" fmla="*/ 4749 h 10000"/>
                  <a:gd name="connsiteX91" fmla="*/ 2968 w 10000"/>
                  <a:gd name="connsiteY91" fmla="*/ 4062 h 10000"/>
                  <a:gd name="connsiteX92" fmla="*/ 2621 w 10000"/>
                  <a:gd name="connsiteY92" fmla="*/ 4317 h 10000"/>
                  <a:gd name="connsiteX93" fmla="*/ 2308 w 10000"/>
                  <a:gd name="connsiteY93" fmla="*/ 4872 h 10000"/>
                  <a:gd name="connsiteX94" fmla="*/ 2308 w 10000"/>
                  <a:gd name="connsiteY94" fmla="*/ 4995 h 10000"/>
                  <a:gd name="connsiteX95" fmla="*/ 2191 w 10000"/>
                  <a:gd name="connsiteY95" fmla="*/ 4995 h 10000"/>
                  <a:gd name="connsiteX96" fmla="*/ 2191 w 10000"/>
                  <a:gd name="connsiteY96" fmla="*/ 1503 h 10000"/>
                  <a:gd name="connsiteX97" fmla="*/ 7815 w 10000"/>
                  <a:gd name="connsiteY97" fmla="*/ 6498 h 10000"/>
                  <a:gd name="connsiteX98" fmla="*/ 7815 w 10000"/>
                  <a:gd name="connsiteY98" fmla="*/ 6498 h 10000"/>
                  <a:gd name="connsiteX99" fmla="*/ 2191 w 10000"/>
                  <a:gd name="connsiteY99" fmla="*/ 6498 h 10000"/>
                  <a:gd name="connsiteX100" fmla="*/ 2191 w 10000"/>
                  <a:gd name="connsiteY100" fmla="*/ 5997 h 10000"/>
                  <a:gd name="connsiteX101" fmla="*/ 7815 w 10000"/>
                  <a:gd name="connsiteY101" fmla="*/ 5997 h 10000"/>
                  <a:gd name="connsiteX102" fmla="*/ 7815 w 10000"/>
                  <a:gd name="connsiteY102" fmla="*/ 6498 h 10000"/>
                  <a:gd name="connsiteX103" fmla="*/ 7815 w 10000"/>
                  <a:gd name="connsiteY103" fmla="*/ 4995 h 10000"/>
                  <a:gd name="connsiteX104" fmla="*/ 7815 w 10000"/>
                  <a:gd name="connsiteY104" fmla="*/ 4995 h 10000"/>
                  <a:gd name="connsiteX105" fmla="*/ 5159 w 10000"/>
                  <a:gd name="connsiteY105" fmla="*/ 4995 h 10000"/>
                  <a:gd name="connsiteX106" fmla="*/ 5159 w 10000"/>
                  <a:gd name="connsiteY106" fmla="*/ 4494 h 10000"/>
                  <a:gd name="connsiteX107" fmla="*/ 7815 w 10000"/>
                  <a:gd name="connsiteY107" fmla="*/ 4494 h 10000"/>
                  <a:gd name="connsiteX108" fmla="*/ 7815 w 10000"/>
                  <a:gd name="connsiteY108" fmla="*/ 4995 h 10000"/>
                  <a:gd name="connsiteX109" fmla="*/ 7815 w 10000"/>
                  <a:gd name="connsiteY109" fmla="*/ 3502 h 10000"/>
                  <a:gd name="connsiteX110" fmla="*/ 7815 w 10000"/>
                  <a:gd name="connsiteY110" fmla="*/ 3502 h 10000"/>
                  <a:gd name="connsiteX111" fmla="*/ 5159 w 10000"/>
                  <a:gd name="connsiteY111" fmla="*/ 3502 h 10000"/>
                  <a:gd name="connsiteX112" fmla="*/ 5159 w 10000"/>
                  <a:gd name="connsiteY112" fmla="*/ 3006 h 10000"/>
                  <a:gd name="connsiteX113" fmla="*/ 7815 w 10000"/>
                  <a:gd name="connsiteY113" fmla="*/ 3006 h 10000"/>
                  <a:gd name="connsiteX114" fmla="*/ 7815 w 10000"/>
                  <a:gd name="connsiteY114" fmla="*/ 3502 h 10000"/>
                  <a:gd name="connsiteX115" fmla="*/ 7815 w 10000"/>
                  <a:gd name="connsiteY115" fmla="*/ 2004 h 10000"/>
                  <a:gd name="connsiteX116" fmla="*/ 7815 w 10000"/>
                  <a:gd name="connsiteY116" fmla="*/ 2004 h 10000"/>
                  <a:gd name="connsiteX117" fmla="*/ 5159 w 10000"/>
                  <a:gd name="connsiteY117" fmla="*/ 2004 h 10000"/>
                  <a:gd name="connsiteX118" fmla="*/ 5159 w 10000"/>
                  <a:gd name="connsiteY118" fmla="*/ 1503 h 10000"/>
                  <a:gd name="connsiteX119" fmla="*/ 7815 w 10000"/>
                  <a:gd name="connsiteY119" fmla="*/ 1503 h 10000"/>
                  <a:gd name="connsiteX120" fmla="*/ 7815 w 10000"/>
                  <a:gd name="connsiteY120"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4494 h 10000"/>
                  <a:gd name="connsiteX48" fmla="*/ 193 w 10000"/>
                  <a:gd name="connsiteY48" fmla="*/ 3748 h 10000"/>
                  <a:gd name="connsiteX49" fmla="*/ 0 w 10000"/>
                  <a:gd name="connsiteY49" fmla="*/ 4126 h 10000"/>
                  <a:gd name="connsiteX50" fmla="*/ 3045 w 10000"/>
                  <a:gd name="connsiteY50" fmla="*/ 3684 h 10000"/>
                  <a:gd name="connsiteX51" fmla="*/ 3045 w 10000"/>
                  <a:gd name="connsiteY51" fmla="*/ 3684 h 10000"/>
                  <a:gd name="connsiteX52" fmla="*/ 2968 w 10000"/>
                  <a:gd name="connsiteY52" fmla="*/ 3375 h 10000"/>
                  <a:gd name="connsiteX53" fmla="*/ 2851 w 10000"/>
                  <a:gd name="connsiteY53" fmla="*/ 3252 h 10000"/>
                  <a:gd name="connsiteX54" fmla="*/ 2851 w 10000"/>
                  <a:gd name="connsiteY54" fmla="*/ 3060 h 10000"/>
                  <a:gd name="connsiteX55" fmla="*/ 2934 w 10000"/>
                  <a:gd name="connsiteY55" fmla="*/ 2883 h 10000"/>
                  <a:gd name="connsiteX56" fmla="*/ 2934 w 10000"/>
                  <a:gd name="connsiteY56" fmla="*/ 2750 h 10000"/>
                  <a:gd name="connsiteX57" fmla="*/ 3088 w 10000"/>
                  <a:gd name="connsiteY57" fmla="*/ 2313 h 10000"/>
                  <a:gd name="connsiteX58" fmla="*/ 3478 w 10000"/>
                  <a:gd name="connsiteY58" fmla="*/ 2883 h 10000"/>
                  <a:gd name="connsiteX59" fmla="*/ 3558 w 10000"/>
                  <a:gd name="connsiteY59" fmla="*/ 2883 h 10000"/>
                  <a:gd name="connsiteX60" fmla="*/ 3634 w 10000"/>
                  <a:gd name="connsiteY60" fmla="*/ 3006 h 10000"/>
                  <a:gd name="connsiteX61" fmla="*/ 3441 w 10000"/>
                  <a:gd name="connsiteY61" fmla="*/ 3816 h 10000"/>
                  <a:gd name="connsiteX62" fmla="*/ 3711 w 10000"/>
                  <a:gd name="connsiteY62" fmla="*/ 3816 h 10000"/>
                  <a:gd name="connsiteX63" fmla="*/ 3871 w 10000"/>
                  <a:gd name="connsiteY63" fmla="*/ 2937 h 10000"/>
                  <a:gd name="connsiteX64" fmla="*/ 3871 w 10000"/>
                  <a:gd name="connsiteY64" fmla="*/ 2937 h 10000"/>
                  <a:gd name="connsiteX65" fmla="*/ 3871 w 10000"/>
                  <a:gd name="connsiteY65" fmla="*/ 2937 h 10000"/>
                  <a:gd name="connsiteX66" fmla="*/ 3871 w 10000"/>
                  <a:gd name="connsiteY66" fmla="*/ 2883 h 10000"/>
                  <a:gd name="connsiteX67" fmla="*/ 3358 w 10000"/>
                  <a:gd name="connsiteY67" fmla="*/ 1935 h 10000"/>
                  <a:gd name="connsiteX68" fmla="*/ 3281 w 10000"/>
                  <a:gd name="connsiteY68" fmla="*/ 1812 h 10000"/>
                  <a:gd name="connsiteX69" fmla="*/ 2698 w 10000"/>
                  <a:gd name="connsiteY69" fmla="*/ 2814 h 10000"/>
                  <a:gd name="connsiteX70" fmla="*/ 3045 w 10000"/>
                  <a:gd name="connsiteY70" fmla="*/ 3684 h 10000"/>
                  <a:gd name="connsiteX71" fmla="*/ 8520 w 10000"/>
                  <a:gd name="connsiteY71" fmla="*/ 0 h 10000"/>
                  <a:gd name="connsiteX72" fmla="*/ 8520 w 10000"/>
                  <a:gd name="connsiteY72" fmla="*/ 0 h 10000"/>
                  <a:gd name="connsiteX73" fmla="*/ 1447 w 10000"/>
                  <a:gd name="connsiteY73" fmla="*/ 0 h 10000"/>
                  <a:gd name="connsiteX74" fmla="*/ 1250 w 10000"/>
                  <a:gd name="connsiteY74" fmla="*/ 314 h 10000"/>
                  <a:gd name="connsiteX75" fmla="*/ 1250 w 10000"/>
                  <a:gd name="connsiteY75" fmla="*/ 7932 h 10000"/>
                  <a:gd name="connsiteX76" fmla="*/ 1447 w 10000"/>
                  <a:gd name="connsiteY76" fmla="*/ 8242 h 10000"/>
                  <a:gd name="connsiteX77" fmla="*/ 8520 w 10000"/>
                  <a:gd name="connsiteY77" fmla="*/ 8242 h 10000"/>
                  <a:gd name="connsiteX78" fmla="*/ 8756 w 10000"/>
                  <a:gd name="connsiteY78" fmla="*/ 7932 h 10000"/>
                  <a:gd name="connsiteX79" fmla="*/ 8756 w 10000"/>
                  <a:gd name="connsiteY79" fmla="*/ 314 h 10000"/>
                  <a:gd name="connsiteX80" fmla="*/ 8520 w 10000"/>
                  <a:gd name="connsiteY80" fmla="*/ 0 h 10000"/>
                  <a:gd name="connsiteX81" fmla="*/ 2191 w 10000"/>
                  <a:gd name="connsiteY81" fmla="*/ 1503 h 10000"/>
                  <a:gd name="connsiteX82" fmla="*/ 2191 w 10000"/>
                  <a:gd name="connsiteY82" fmla="*/ 1503 h 10000"/>
                  <a:gd name="connsiteX83" fmla="*/ 4381 w 10000"/>
                  <a:gd name="connsiteY83" fmla="*/ 1503 h 10000"/>
                  <a:gd name="connsiteX84" fmla="*/ 4381 w 10000"/>
                  <a:gd name="connsiteY84" fmla="*/ 4995 h 10000"/>
                  <a:gd name="connsiteX85" fmla="*/ 4221 w 10000"/>
                  <a:gd name="connsiteY85" fmla="*/ 4995 h 10000"/>
                  <a:gd name="connsiteX86" fmla="*/ 4221 w 10000"/>
                  <a:gd name="connsiteY86" fmla="*/ 4872 h 10000"/>
                  <a:gd name="connsiteX87" fmla="*/ 3948 w 10000"/>
                  <a:gd name="connsiteY87" fmla="*/ 4317 h 10000"/>
                  <a:gd name="connsiteX88" fmla="*/ 3558 w 10000"/>
                  <a:gd name="connsiteY88" fmla="*/ 4062 h 10000"/>
                  <a:gd name="connsiteX89" fmla="*/ 3281 w 10000"/>
                  <a:gd name="connsiteY89" fmla="*/ 4749 h 10000"/>
                  <a:gd name="connsiteX90" fmla="*/ 2968 w 10000"/>
                  <a:gd name="connsiteY90" fmla="*/ 4062 h 10000"/>
                  <a:gd name="connsiteX91" fmla="*/ 2621 w 10000"/>
                  <a:gd name="connsiteY91" fmla="*/ 4317 h 10000"/>
                  <a:gd name="connsiteX92" fmla="*/ 2308 w 10000"/>
                  <a:gd name="connsiteY92" fmla="*/ 4872 h 10000"/>
                  <a:gd name="connsiteX93" fmla="*/ 2308 w 10000"/>
                  <a:gd name="connsiteY93" fmla="*/ 4995 h 10000"/>
                  <a:gd name="connsiteX94" fmla="*/ 2191 w 10000"/>
                  <a:gd name="connsiteY94" fmla="*/ 4995 h 10000"/>
                  <a:gd name="connsiteX95" fmla="*/ 2191 w 10000"/>
                  <a:gd name="connsiteY95" fmla="*/ 1503 h 10000"/>
                  <a:gd name="connsiteX96" fmla="*/ 7815 w 10000"/>
                  <a:gd name="connsiteY96" fmla="*/ 6498 h 10000"/>
                  <a:gd name="connsiteX97" fmla="*/ 7815 w 10000"/>
                  <a:gd name="connsiteY97" fmla="*/ 6498 h 10000"/>
                  <a:gd name="connsiteX98" fmla="*/ 2191 w 10000"/>
                  <a:gd name="connsiteY98" fmla="*/ 6498 h 10000"/>
                  <a:gd name="connsiteX99" fmla="*/ 2191 w 10000"/>
                  <a:gd name="connsiteY99" fmla="*/ 5997 h 10000"/>
                  <a:gd name="connsiteX100" fmla="*/ 7815 w 10000"/>
                  <a:gd name="connsiteY100" fmla="*/ 5997 h 10000"/>
                  <a:gd name="connsiteX101" fmla="*/ 7815 w 10000"/>
                  <a:gd name="connsiteY101" fmla="*/ 6498 h 10000"/>
                  <a:gd name="connsiteX102" fmla="*/ 7815 w 10000"/>
                  <a:gd name="connsiteY102" fmla="*/ 4995 h 10000"/>
                  <a:gd name="connsiteX103" fmla="*/ 7815 w 10000"/>
                  <a:gd name="connsiteY103" fmla="*/ 4995 h 10000"/>
                  <a:gd name="connsiteX104" fmla="*/ 5159 w 10000"/>
                  <a:gd name="connsiteY104" fmla="*/ 4995 h 10000"/>
                  <a:gd name="connsiteX105" fmla="*/ 5159 w 10000"/>
                  <a:gd name="connsiteY105" fmla="*/ 4494 h 10000"/>
                  <a:gd name="connsiteX106" fmla="*/ 7815 w 10000"/>
                  <a:gd name="connsiteY106" fmla="*/ 4494 h 10000"/>
                  <a:gd name="connsiteX107" fmla="*/ 7815 w 10000"/>
                  <a:gd name="connsiteY107" fmla="*/ 4995 h 10000"/>
                  <a:gd name="connsiteX108" fmla="*/ 7815 w 10000"/>
                  <a:gd name="connsiteY108" fmla="*/ 3502 h 10000"/>
                  <a:gd name="connsiteX109" fmla="*/ 7815 w 10000"/>
                  <a:gd name="connsiteY109" fmla="*/ 3502 h 10000"/>
                  <a:gd name="connsiteX110" fmla="*/ 5159 w 10000"/>
                  <a:gd name="connsiteY110" fmla="*/ 3502 h 10000"/>
                  <a:gd name="connsiteX111" fmla="*/ 5159 w 10000"/>
                  <a:gd name="connsiteY111" fmla="*/ 3006 h 10000"/>
                  <a:gd name="connsiteX112" fmla="*/ 7815 w 10000"/>
                  <a:gd name="connsiteY112" fmla="*/ 3006 h 10000"/>
                  <a:gd name="connsiteX113" fmla="*/ 7815 w 10000"/>
                  <a:gd name="connsiteY113" fmla="*/ 3502 h 10000"/>
                  <a:gd name="connsiteX114" fmla="*/ 7815 w 10000"/>
                  <a:gd name="connsiteY114" fmla="*/ 2004 h 10000"/>
                  <a:gd name="connsiteX115" fmla="*/ 7815 w 10000"/>
                  <a:gd name="connsiteY115" fmla="*/ 2004 h 10000"/>
                  <a:gd name="connsiteX116" fmla="*/ 5159 w 10000"/>
                  <a:gd name="connsiteY116" fmla="*/ 2004 h 10000"/>
                  <a:gd name="connsiteX117" fmla="*/ 5159 w 10000"/>
                  <a:gd name="connsiteY117" fmla="*/ 1503 h 10000"/>
                  <a:gd name="connsiteX118" fmla="*/ 7815 w 10000"/>
                  <a:gd name="connsiteY118" fmla="*/ 1503 h 10000"/>
                  <a:gd name="connsiteX119" fmla="*/ 7815 w 10000"/>
                  <a:gd name="connsiteY119" fmla="*/ 2004 h 10000"/>
                  <a:gd name="connsiteX0" fmla="*/ 4298 w 10000"/>
                  <a:gd name="connsiteY0" fmla="*/ 9377 h 10000"/>
                  <a:gd name="connsiteX1" fmla="*/ 4298 w 10000"/>
                  <a:gd name="connsiteY1" fmla="*/ 9377 h 10000"/>
                  <a:gd name="connsiteX2" fmla="*/ 3908 w 10000"/>
                  <a:gd name="connsiteY2" fmla="*/ 10000 h 10000"/>
                  <a:gd name="connsiteX3" fmla="*/ 3518 w 10000"/>
                  <a:gd name="connsiteY3" fmla="*/ 9377 h 10000"/>
                  <a:gd name="connsiteX4" fmla="*/ 3908 w 10000"/>
                  <a:gd name="connsiteY4" fmla="*/ 8742 h 10000"/>
                  <a:gd name="connsiteX5" fmla="*/ 4298 w 10000"/>
                  <a:gd name="connsiteY5" fmla="*/ 9377 h 10000"/>
                  <a:gd name="connsiteX6" fmla="*/ 4998 w 10000"/>
                  <a:gd name="connsiteY6" fmla="*/ 8998 h 10000"/>
                  <a:gd name="connsiteX7" fmla="*/ 4998 w 10000"/>
                  <a:gd name="connsiteY7" fmla="*/ 8998 h 10000"/>
                  <a:gd name="connsiteX8" fmla="*/ 4768 w 10000"/>
                  <a:gd name="connsiteY8" fmla="*/ 9377 h 10000"/>
                  <a:gd name="connsiteX9" fmla="*/ 4998 w 10000"/>
                  <a:gd name="connsiteY9" fmla="*/ 9745 h 10000"/>
                  <a:gd name="connsiteX10" fmla="*/ 5235 w 10000"/>
                  <a:gd name="connsiteY10" fmla="*/ 9377 h 10000"/>
                  <a:gd name="connsiteX11" fmla="*/ 4998 w 10000"/>
                  <a:gd name="connsiteY11" fmla="*/ 8998 h 10000"/>
                  <a:gd name="connsiteX12" fmla="*/ 4998 w 10000"/>
                  <a:gd name="connsiteY12" fmla="*/ 8742 h 10000"/>
                  <a:gd name="connsiteX13" fmla="*/ 4998 w 10000"/>
                  <a:gd name="connsiteY13" fmla="*/ 8742 h 10000"/>
                  <a:gd name="connsiteX14" fmla="*/ 5389 w 10000"/>
                  <a:gd name="connsiteY14" fmla="*/ 9377 h 10000"/>
                  <a:gd name="connsiteX15" fmla="*/ 4998 w 10000"/>
                  <a:gd name="connsiteY15" fmla="*/ 10000 h 10000"/>
                  <a:gd name="connsiteX16" fmla="*/ 4611 w 10000"/>
                  <a:gd name="connsiteY16" fmla="*/ 9377 h 10000"/>
                  <a:gd name="connsiteX17" fmla="*/ 4998 w 10000"/>
                  <a:gd name="connsiteY17" fmla="*/ 8742 h 10000"/>
                  <a:gd name="connsiteX18" fmla="*/ 4998 w 10000"/>
                  <a:gd name="connsiteY18" fmla="*/ 8998 h 10000"/>
                  <a:gd name="connsiteX19" fmla="*/ 6098 w 10000"/>
                  <a:gd name="connsiteY19" fmla="*/ 8998 h 10000"/>
                  <a:gd name="connsiteX20" fmla="*/ 6098 w 10000"/>
                  <a:gd name="connsiteY20" fmla="*/ 8998 h 10000"/>
                  <a:gd name="connsiteX21" fmla="*/ 5862 w 10000"/>
                  <a:gd name="connsiteY21" fmla="*/ 9377 h 10000"/>
                  <a:gd name="connsiteX22" fmla="*/ 6098 w 10000"/>
                  <a:gd name="connsiteY22" fmla="*/ 9745 h 10000"/>
                  <a:gd name="connsiteX23" fmla="*/ 6329 w 10000"/>
                  <a:gd name="connsiteY23" fmla="*/ 9377 h 10000"/>
                  <a:gd name="connsiteX24" fmla="*/ 6098 w 10000"/>
                  <a:gd name="connsiteY24" fmla="*/ 8998 h 10000"/>
                  <a:gd name="connsiteX25" fmla="*/ 6098 w 10000"/>
                  <a:gd name="connsiteY25" fmla="*/ 8742 h 10000"/>
                  <a:gd name="connsiteX26" fmla="*/ 6098 w 10000"/>
                  <a:gd name="connsiteY26" fmla="*/ 8742 h 10000"/>
                  <a:gd name="connsiteX27" fmla="*/ 6488 w 10000"/>
                  <a:gd name="connsiteY27" fmla="*/ 9377 h 10000"/>
                  <a:gd name="connsiteX28" fmla="*/ 6098 w 10000"/>
                  <a:gd name="connsiteY28" fmla="*/ 10000 h 10000"/>
                  <a:gd name="connsiteX29" fmla="*/ 5702 w 10000"/>
                  <a:gd name="connsiteY29" fmla="*/ 9377 h 10000"/>
                  <a:gd name="connsiteX30" fmla="*/ 6098 w 10000"/>
                  <a:gd name="connsiteY30" fmla="*/ 8742 h 10000"/>
                  <a:gd name="connsiteX31" fmla="*/ 6098 w 10000"/>
                  <a:gd name="connsiteY31" fmla="*/ 8998 h 10000"/>
                  <a:gd name="connsiteX32" fmla="*/ 9770 w 10000"/>
                  <a:gd name="connsiteY32" fmla="*/ 3748 h 10000"/>
                  <a:gd name="connsiteX33" fmla="*/ 9770 w 10000"/>
                  <a:gd name="connsiteY33" fmla="*/ 3748 h 10000"/>
                  <a:gd name="connsiteX34" fmla="*/ 9297 w 10000"/>
                  <a:gd name="connsiteY34" fmla="*/ 3006 h 10000"/>
                  <a:gd name="connsiteX35" fmla="*/ 9143 w 10000"/>
                  <a:gd name="connsiteY35" fmla="*/ 3006 h 10000"/>
                  <a:gd name="connsiteX36" fmla="*/ 9066 w 10000"/>
                  <a:gd name="connsiteY36" fmla="*/ 3129 h 10000"/>
                  <a:gd name="connsiteX37" fmla="*/ 9066 w 10000"/>
                  <a:gd name="connsiteY37" fmla="*/ 3375 h 10000"/>
                  <a:gd name="connsiteX38" fmla="*/ 9533 w 10000"/>
                  <a:gd name="connsiteY38" fmla="*/ 4126 h 10000"/>
                  <a:gd name="connsiteX39" fmla="*/ 9066 w 10000"/>
                  <a:gd name="connsiteY39" fmla="*/ 4872 h 10000"/>
                  <a:gd name="connsiteX40" fmla="*/ 9066 w 10000"/>
                  <a:gd name="connsiteY40" fmla="*/ 5128 h 10000"/>
                  <a:gd name="connsiteX41" fmla="*/ 9143 w 10000"/>
                  <a:gd name="connsiteY41" fmla="*/ 5251 h 10000"/>
                  <a:gd name="connsiteX42" fmla="*/ 9297 w 10000"/>
                  <a:gd name="connsiteY42" fmla="*/ 5251 h 10000"/>
                  <a:gd name="connsiteX43" fmla="*/ 9770 w 10000"/>
                  <a:gd name="connsiteY43" fmla="*/ 4494 h 10000"/>
                  <a:gd name="connsiteX44" fmla="*/ 10000 w 10000"/>
                  <a:gd name="connsiteY44" fmla="*/ 4126 h 10000"/>
                  <a:gd name="connsiteX45" fmla="*/ 9770 w 10000"/>
                  <a:gd name="connsiteY45" fmla="*/ 3748 h 10000"/>
                  <a:gd name="connsiteX46" fmla="*/ 0 w 10000"/>
                  <a:gd name="connsiteY46" fmla="*/ 4126 h 10000"/>
                  <a:gd name="connsiteX47" fmla="*/ 193 w 10000"/>
                  <a:gd name="connsiteY47" fmla="*/ 3748 h 10000"/>
                  <a:gd name="connsiteX48" fmla="*/ 0 w 10000"/>
                  <a:gd name="connsiteY48" fmla="*/ 4126 h 10000"/>
                  <a:gd name="connsiteX49" fmla="*/ 3045 w 10000"/>
                  <a:gd name="connsiteY49" fmla="*/ 3684 h 10000"/>
                  <a:gd name="connsiteX50" fmla="*/ 3045 w 10000"/>
                  <a:gd name="connsiteY50" fmla="*/ 3684 h 10000"/>
                  <a:gd name="connsiteX51" fmla="*/ 2968 w 10000"/>
                  <a:gd name="connsiteY51" fmla="*/ 3375 h 10000"/>
                  <a:gd name="connsiteX52" fmla="*/ 2851 w 10000"/>
                  <a:gd name="connsiteY52" fmla="*/ 3252 h 10000"/>
                  <a:gd name="connsiteX53" fmla="*/ 2851 w 10000"/>
                  <a:gd name="connsiteY53" fmla="*/ 3060 h 10000"/>
                  <a:gd name="connsiteX54" fmla="*/ 2934 w 10000"/>
                  <a:gd name="connsiteY54" fmla="*/ 2883 h 10000"/>
                  <a:gd name="connsiteX55" fmla="*/ 2934 w 10000"/>
                  <a:gd name="connsiteY55" fmla="*/ 2750 h 10000"/>
                  <a:gd name="connsiteX56" fmla="*/ 3088 w 10000"/>
                  <a:gd name="connsiteY56" fmla="*/ 2313 h 10000"/>
                  <a:gd name="connsiteX57" fmla="*/ 3478 w 10000"/>
                  <a:gd name="connsiteY57" fmla="*/ 2883 h 10000"/>
                  <a:gd name="connsiteX58" fmla="*/ 3558 w 10000"/>
                  <a:gd name="connsiteY58" fmla="*/ 2883 h 10000"/>
                  <a:gd name="connsiteX59" fmla="*/ 3634 w 10000"/>
                  <a:gd name="connsiteY59" fmla="*/ 3006 h 10000"/>
                  <a:gd name="connsiteX60" fmla="*/ 3441 w 10000"/>
                  <a:gd name="connsiteY60" fmla="*/ 3816 h 10000"/>
                  <a:gd name="connsiteX61" fmla="*/ 3711 w 10000"/>
                  <a:gd name="connsiteY61" fmla="*/ 3816 h 10000"/>
                  <a:gd name="connsiteX62" fmla="*/ 3871 w 10000"/>
                  <a:gd name="connsiteY62" fmla="*/ 2937 h 10000"/>
                  <a:gd name="connsiteX63" fmla="*/ 3871 w 10000"/>
                  <a:gd name="connsiteY63" fmla="*/ 2937 h 10000"/>
                  <a:gd name="connsiteX64" fmla="*/ 3871 w 10000"/>
                  <a:gd name="connsiteY64" fmla="*/ 2937 h 10000"/>
                  <a:gd name="connsiteX65" fmla="*/ 3871 w 10000"/>
                  <a:gd name="connsiteY65" fmla="*/ 2883 h 10000"/>
                  <a:gd name="connsiteX66" fmla="*/ 3358 w 10000"/>
                  <a:gd name="connsiteY66" fmla="*/ 1935 h 10000"/>
                  <a:gd name="connsiteX67" fmla="*/ 3281 w 10000"/>
                  <a:gd name="connsiteY67" fmla="*/ 1812 h 10000"/>
                  <a:gd name="connsiteX68" fmla="*/ 2698 w 10000"/>
                  <a:gd name="connsiteY68" fmla="*/ 2814 h 10000"/>
                  <a:gd name="connsiteX69" fmla="*/ 3045 w 10000"/>
                  <a:gd name="connsiteY69" fmla="*/ 3684 h 10000"/>
                  <a:gd name="connsiteX70" fmla="*/ 8520 w 10000"/>
                  <a:gd name="connsiteY70" fmla="*/ 0 h 10000"/>
                  <a:gd name="connsiteX71" fmla="*/ 8520 w 10000"/>
                  <a:gd name="connsiteY71" fmla="*/ 0 h 10000"/>
                  <a:gd name="connsiteX72" fmla="*/ 1447 w 10000"/>
                  <a:gd name="connsiteY72" fmla="*/ 0 h 10000"/>
                  <a:gd name="connsiteX73" fmla="*/ 1250 w 10000"/>
                  <a:gd name="connsiteY73" fmla="*/ 314 h 10000"/>
                  <a:gd name="connsiteX74" fmla="*/ 1250 w 10000"/>
                  <a:gd name="connsiteY74" fmla="*/ 7932 h 10000"/>
                  <a:gd name="connsiteX75" fmla="*/ 1447 w 10000"/>
                  <a:gd name="connsiteY75" fmla="*/ 8242 h 10000"/>
                  <a:gd name="connsiteX76" fmla="*/ 8520 w 10000"/>
                  <a:gd name="connsiteY76" fmla="*/ 8242 h 10000"/>
                  <a:gd name="connsiteX77" fmla="*/ 8756 w 10000"/>
                  <a:gd name="connsiteY77" fmla="*/ 7932 h 10000"/>
                  <a:gd name="connsiteX78" fmla="*/ 8756 w 10000"/>
                  <a:gd name="connsiteY78" fmla="*/ 314 h 10000"/>
                  <a:gd name="connsiteX79" fmla="*/ 8520 w 10000"/>
                  <a:gd name="connsiteY79" fmla="*/ 0 h 10000"/>
                  <a:gd name="connsiteX80" fmla="*/ 2191 w 10000"/>
                  <a:gd name="connsiteY80" fmla="*/ 1503 h 10000"/>
                  <a:gd name="connsiteX81" fmla="*/ 2191 w 10000"/>
                  <a:gd name="connsiteY81" fmla="*/ 1503 h 10000"/>
                  <a:gd name="connsiteX82" fmla="*/ 4381 w 10000"/>
                  <a:gd name="connsiteY82" fmla="*/ 1503 h 10000"/>
                  <a:gd name="connsiteX83" fmla="*/ 4381 w 10000"/>
                  <a:gd name="connsiteY83" fmla="*/ 4995 h 10000"/>
                  <a:gd name="connsiteX84" fmla="*/ 4221 w 10000"/>
                  <a:gd name="connsiteY84" fmla="*/ 4995 h 10000"/>
                  <a:gd name="connsiteX85" fmla="*/ 4221 w 10000"/>
                  <a:gd name="connsiteY85" fmla="*/ 4872 h 10000"/>
                  <a:gd name="connsiteX86" fmla="*/ 3948 w 10000"/>
                  <a:gd name="connsiteY86" fmla="*/ 4317 h 10000"/>
                  <a:gd name="connsiteX87" fmla="*/ 3558 w 10000"/>
                  <a:gd name="connsiteY87" fmla="*/ 4062 h 10000"/>
                  <a:gd name="connsiteX88" fmla="*/ 3281 w 10000"/>
                  <a:gd name="connsiteY88" fmla="*/ 4749 h 10000"/>
                  <a:gd name="connsiteX89" fmla="*/ 2968 w 10000"/>
                  <a:gd name="connsiteY89" fmla="*/ 4062 h 10000"/>
                  <a:gd name="connsiteX90" fmla="*/ 2621 w 10000"/>
                  <a:gd name="connsiteY90" fmla="*/ 4317 h 10000"/>
                  <a:gd name="connsiteX91" fmla="*/ 2308 w 10000"/>
                  <a:gd name="connsiteY91" fmla="*/ 4872 h 10000"/>
                  <a:gd name="connsiteX92" fmla="*/ 2308 w 10000"/>
                  <a:gd name="connsiteY92" fmla="*/ 4995 h 10000"/>
                  <a:gd name="connsiteX93" fmla="*/ 2191 w 10000"/>
                  <a:gd name="connsiteY93" fmla="*/ 4995 h 10000"/>
                  <a:gd name="connsiteX94" fmla="*/ 2191 w 10000"/>
                  <a:gd name="connsiteY94" fmla="*/ 1503 h 10000"/>
                  <a:gd name="connsiteX95" fmla="*/ 7815 w 10000"/>
                  <a:gd name="connsiteY95" fmla="*/ 6498 h 10000"/>
                  <a:gd name="connsiteX96" fmla="*/ 7815 w 10000"/>
                  <a:gd name="connsiteY96" fmla="*/ 6498 h 10000"/>
                  <a:gd name="connsiteX97" fmla="*/ 2191 w 10000"/>
                  <a:gd name="connsiteY97" fmla="*/ 6498 h 10000"/>
                  <a:gd name="connsiteX98" fmla="*/ 2191 w 10000"/>
                  <a:gd name="connsiteY98" fmla="*/ 5997 h 10000"/>
                  <a:gd name="connsiteX99" fmla="*/ 7815 w 10000"/>
                  <a:gd name="connsiteY99" fmla="*/ 5997 h 10000"/>
                  <a:gd name="connsiteX100" fmla="*/ 7815 w 10000"/>
                  <a:gd name="connsiteY100" fmla="*/ 6498 h 10000"/>
                  <a:gd name="connsiteX101" fmla="*/ 7815 w 10000"/>
                  <a:gd name="connsiteY101" fmla="*/ 4995 h 10000"/>
                  <a:gd name="connsiteX102" fmla="*/ 7815 w 10000"/>
                  <a:gd name="connsiteY102" fmla="*/ 4995 h 10000"/>
                  <a:gd name="connsiteX103" fmla="*/ 5159 w 10000"/>
                  <a:gd name="connsiteY103" fmla="*/ 4995 h 10000"/>
                  <a:gd name="connsiteX104" fmla="*/ 5159 w 10000"/>
                  <a:gd name="connsiteY104" fmla="*/ 4494 h 10000"/>
                  <a:gd name="connsiteX105" fmla="*/ 7815 w 10000"/>
                  <a:gd name="connsiteY105" fmla="*/ 4494 h 10000"/>
                  <a:gd name="connsiteX106" fmla="*/ 7815 w 10000"/>
                  <a:gd name="connsiteY106" fmla="*/ 4995 h 10000"/>
                  <a:gd name="connsiteX107" fmla="*/ 7815 w 10000"/>
                  <a:gd name="connsiteY107" fmla="*/ 3502 h 10000"/>
                  <a:gd name="connsiteX108" fmla="*/ 7815 w 10000"/>
                  <a:gd name="connsiteY108" fmla="*/ 3502 h 10000"/>
                  <a:gd name="connsiteX109" fmla="*/ 5159 w 10000"/>
                  <a:gd name="connsiteY109" fmla="*/ 3502 h 10000"/>
                  <a:gd name="connsiteX110" fmla="*/ 5159 w 10000"/>
                  <a:gd name="connsiteY110" fmla="*/ 3006 h 10000"/>
                  <a:gd name="connsiteX111" fmla="*/ 7815 w 10000"/>
                  <a:gd name="connsiteY111" fmla="*/ 3006 h 10000"/>
                  <a:gd name="connsiteX112" fmla="*/ 7815 w 10000"/>
                  <a:gd name="connsiteY112" fmla="*/ 3502 h 10000"/>
                  <a:gd name="connsiteX113" fmla="*/ 7815 w 10000"/>
                  <a:gd name="connsiteY113" fmla="*/ 2004 h 10000"/>
                  <a:gd name="connsiteX114" fmla="*/ 7815 w 10000"/>
                  <a:gd name="connsiteY114" fmla="*/ 2004 h 10000"/>
                  <a:gd name="connsiteX115" fmla="*/ 5159 w 10000"/>
                  <a:gd name="connsiteY115" fmla="*/ 2004 h 10000"/>
                  <a:gd name="connsiteX116" fmla="*/ 5159 w 10000"/>
                  <a:gd name="connsiteY116" fmla="*/ 1503 h 10000"/>
                  <a:gd name="connsiteX117" fmla="*/ 7815 w 10000"/>
                  <a:gd name="connsiteY117" fmla="*/ 1503 h 10000"/>
                  <a:gd name="connsiteX118" fmla="*/ 7815 w 10000"/>
                  <a:gd name="connsiteY118" fmla="*/ 2004 h 10000"/>
                  <a:gd name="connsiteX0" fmla="*/ 3048 w 8750"/>
                  <a:gd name="connsiteY0" fmla="*/ 9377 h 10000"/>
                  <a:gd name="connsiteX1" fmla="*/ 3048 w 8750"/>
                  <a:gd name="connsiteY1" fmla="*/ 9377 h 10000"/>
                  <a:gd name="connsiteX2" fmla="*/ 2658 w 8750"/>
                  <a:gd name="connsiteY2" fmla="*/ 10000 h 10000"/>
                  <a:gd name="connsiteX3" fmla="*/ 2268 w 8750"/>
                  <a:gd name="connsiteY3" fmla="*/ 9377 h 10000"/>
                  <a:gd name="connsiteX4" fmla="*/ 2658 w 8750"/>
                  <a:gd name="connsiteY4" fmla="*/ 8742 h 10000"/>
                  <a:gd name="connsiteX5" fmla="*/ 3048 w 8750"/>
                  <a:gd name="connsiteY5" fmla="*/ 9377 h 10000"/>
                  <a:gd name="connsiteX6" fmla="*/ 3748 w 8750"/>
                  <a:gd name="connsiteY6" fmla="*/ 8998 h 10000"/>
                  <a:gd name="connsiteX7" fmla="*/ 3748 w 8750"/>
                  <a:gd name="connsiteY7" fmla="*/ 8998 h 10000"/>
                  <a:gd name="connsiteX8" fmla="*/ 3518 w 8750"/>
                  <a:gd name="connsiteY8" fmla="*/ 9377 h 10000"/>
                  <a:gd name="connsiteX9" fmla="*/ 3748 w 8750"/>
                  <a:gd name="connsiteY9" fmla="*/ 9745 h 10000"/>
                  <a:gd name="connsiteX10" fmla="*/ 3985 w 8750"/>
                  <a:gd name="connsiteY10" fmla="*/ 9377 h 10000"/>
                  <a:gd name="connsiteX11" fmla="*/ 3748 w 8750"/>
                  <a:gd name="connsiteY11" fmla="*/ 8998 h 10000"/>
                  <a:gd name="connsiteX12" fmla="*/ 3748 w 8750"/>
                  <a:gd name="connsiteY12" fmla="*/ 8742 h 10000"/>
                  <a:gd name="connsiteX13" fmla="*/ 3748 w 8750"/>
                  <a:gd name="connsiteY13" fmla="*/ 8742 h 10000"/>
                  <a:gd name="connsiteX14" fmla="*/ 4139 w 8750"/>
                  <a:gd name="connsiteY14" fmla="*/ 9377 h 10000"/>
                  <a:gd name="connsiteX15" fmla="*/ 3748 w 8750"/>
                  <a:gd name="connsiteY15" fmla="*/ 10000 h 10000"/>
                  <a:gd name="connsiteX16" fmla="*/ 3361 w 8750"/>
                  <a:gd name="connsiteY16" fmla="*/ 9377 h 10000"/>
                  <a:gd name="connsiteX17" fmla="*/ 3748 w 8750"/>
                  <a:gd name="connsiteY17" fmla="*/ 8742 h 10000"/>
                  <a:gd name="connsiteX18" fmla="*/ 3748 w 8750"/>
                  <a:gd name="connsiteY18" fmla="*/ 8998 h 10000"/>
                  <a:gd name="connsiteX19" fmla="*/ 4848 w 8750"/>
                  <a:gd name="connsiteY19" fmla="*/ 8998 h 10000"/>
                  <a:gd name="connsiteX20" fmla="*/ 4848 w 8750"/>
                  <a:gd name="connsiteY20" fmla="*/ 8998 h 10000"/>
                  <a:gd name="connsiteX21" fmla="*/ 4612 w 8750"/>
                  <a:gd name="connsiteY21" fmla="*/ 9377 h 10000"/>
                  <a:gd name="connsiteX22" fmla="*/ 4848 w 8750"/>
                  <a:gd name="connsiteY22" fmla="*/ 9745 h 10000"/>
                  <a:gd name="connsiteX23" fmla="*/ 5079 w 8750"/>
                  <a:gd name="connsiteY23" fmla="*/ 9377 h 10000"/>
                  <a:gd name="connsiteX24" fmla="*/ 4848 w 8750"/>
                  <a:gd name="connsiteY24" fmla="*/ 8998 h 10000"/>
                  <a:gd name="connsiteX25" fmla="*/ 4848 w 8750"/>
                  <a:gd name="connsiteY25" fmla="*/ 8742 h 10000"/>
                  <a:gd name="connsiteX26" fmla="*/ 4848 w 8750"/>
                  <a:gd name="connsiteY26" fmla="*/ 8742 h 10000"/>
                  <a:gd name="connsiteX27" fmla="*/ 5238 w 8750"/>
                  <a:gd name="connsiteY27" fmla="*/ 9377 h 10000"/>
                  <a:gd name="connsiteX28" fmla="*/ 4848 w 8750"/>
                  <a:gd name="connsiteY28" fmla="*/ 10000 h 10000"/>
                  <a:gd name="connsiteX29" fmla="*/ 4452 w 8750"/>
                  <a:gd name="connsiteY29" fmla="*/ 9377 h 10000"/>
                  <a:gd name="connsiteX30" fmla="*/ 4848 w 8750"/>
                  <a:gd name="connsiteY30" fmla="*/ 8742 h 10000"/>
                  <a:gd name="connsiteX31" fmla="*/ 4848 w 8750"/>
                  <a:gd name="connsiteY31" fmla="*/ 8998 h 10000"/>
                  <a:gd name="connsiteX32" fmla="*/ 8520 w 8750"/>
                  <a:gd name="connsiteY32" fmla="*/ 3748 h 10000"/>
                  <a:gd name="connsiteX33" fmla="*/ 8520 w 8750"/>
                  <a:gd name="connsiteY33" fmla="*/ 3748 h 10000"/>
                  <a:gd name="connsiteX34" fmla="*/ 8047 w 8750"/>
                  <a:gd name="connsiteY34" fmla="*/ 3006 h 10000"/>
                  <a:gd name="connsiteX35" fmla="*/ 7893 w 8750"/>
                  <a:gd name="connsiteY35" fmla="*/ 3006 h 10000"/>
                  <a:gd name="connsiteX36" fmla="*/ 7816 w 8750"/>
                  <a:gd name="connsiteY36" fmla="*/ 3129 h 10000"/>
                  <a:gd name="connsiteX37" fmla="*/ 7816 w 8750"/>
                  <a:gd name="connsiteY37" fmla="*/ 3375 h 10000"/>
                  <a:gd name="connsiteX38" fmla="*/ 8283 w 8750"/>
                  <a:gd name="connsiteY38" fmla="*/ 4126 h 10000"/>
                  <a:gd name="connsiteX39" fmla="*/ 7816 w 8750"/>
                  <a:gd name="connsiteY39" fmla="*/ 4872 h 10000"/>
                  <a:gd name="connsiteX40" fmla="*/ 7816 w 8750"/>
                  <a:gd name="connsiteY40" fmla="*/ 5128 h 10000"/>
                  <a:gd name="connsiteX41" fmla="*/ 7893 w 8750"/>
                  <a:gd name="connsiteY41" fmla="*/ 5251 h 10000"/>
                  <a:gd name="connsiteX42" fmla="*/ 8047 w 8750"/>
                  <a:gd name="connsiteY42" fmla="*/ 5251 h 10000"/>
                  <a:gd name="connsiteX43" fmla="*/ 8520 w 8750"/>
                  <a:gd name="connsiteY43" fmla="*/ 4494 h 10000"/>
                  <a:gd name="connsiteX44" fmla="*/ 8750 w 8750"/>
                  <a:gd name="connsiteY44" fmla="*/ 4126 h 10000"/>
                  <a:gd name="connsiteX45" fmla="*/ 8520 w 8750"/>
                  <a:gd name="connsiteY45" fmla="*/ 3748 h 10000"/>
                  <a:gd name="connsiteX46" fmla="*/ 1795 w 8750"/>
                  <a:gd name="connsiteY46" fmla="*/ 3684 h 10000"/>
                  <a:gd name="connsiteX47" fmla="*/ 1795 w 8750"/>
                  <a:gd name="connsiteY47" fmla="*/ 3684 h 10000"/>
                  <a:gd name="connsiteX48" fmla="*/ 1718 w 8750"/>
                  <a:gd name="connsiteY48" fmla="*/ 3375 h 10000"/>
                  <a:gd name="connsiteX49" fmla="*/ 1601 w 8750"/>
                  <a:gd name="connsiteY49" fmla="*/ 3252 h 10000"/>
                  <a:gd name="connsiteX50" fmla="*/ 1601 w 8750"/>
                  <a:gd name="connsiteY50" fmla="*/ 3060 h 10000"/>
                  <a:gd name="connsiteX51" fmla="*/ 1684 w 8750"/>
                  <a:gd name="connsiteY51" fmla="*/ 2883 h 10000"/>
                  <a:gd name="connsiteX52" fmla="*/ 1684 w 8750"/>
                  <a:gd name="connsiteY52" fmla="*/ 2750 h 10000"/>
                  <a:gd name="connsiteX53" fmla="*/ 1838 w 8750"/>
                  <a:gd name="connsiteY53" fmla="*/ 2313 h 10000"/>
                  <a:gd name="connsiteX54" fmla="*/ 2228 w 8750"/>
                  <a:gd name="connsiteY54" fmla="*/ 2883 h 10000"/>
                  <a:gd name="connsiteX55" fmla="*/ 2308 w 8750"/>
                  <a:gd name="connsiteY55" fmla="*/ 2883 h 10000"/>
                  <a:gd name="connsiteX56" fmla="*/ 2384 w 8750"/>
                  <a:gd name="connsiteY56" fmla="*/ 3006 h 10000"/>
                  <a:gd name="connsiteX57" fmla="*/ 2191 w 8750"/>
                  <a:gd name="connsiteY57" fmla="*/ 3816 h 10000"/>
                  <a:gd name="connsiteX58" fmla="*/ 2461 w 8750"/>
                  <a:gd name="connsiteY58" fmla="*/ 3816 h 10000"/>
                  <a:gd name="connsiteX59" fmla="*/ 2621 w 8750"/>
                  <a:gd name="connsiteY59" fmla="*/ 2937 h 10000"/>
                  <a:gd name="connsiteX60" fmla="*/ 2621 w 8750"/>
                  <a:gd name="connsiteY60" fmla="*/ 2937 h 10000"/>
                  <a:gd name="connsiteX61" fmla="*/ 2621 w 8750"/>
                  <a:gd name="connsiteY61" fmla="*/ 2937 h 10000"/>
                  <a:gd name="connsiteX62" fmla="*/ 2621 w 8750"/>
                  <a:gd name="connsiteY62" fmla="*/ 2883 h 10000"/>
                  <a:gd name="connsiteX63" fmla="*/ 2108 w 8750"/>
                  <a:gd name="connsiteY63" fmla="*/ 1935 h 10000"/>
                  <a:gd name="connsiteX64" fmla="*/ 2031 w 8750"/>
                  <a:gd name="connsiteY64" fmla="*/ 1812 h 10000"/>
                  <a:gd name="connsiteX65" fmla="*/ 1448 w 8750"/>
                  <a:gd name="connsiteY65" fmla="*/ 2814 h 10000"/>
                  <a:gd name="connsiteX66" fmla="*/ 1795 w 8750"/>
                  <a:gd name="connsiteY66" fmla="*/ 3684 h 10000"/>
                  <a:gd name="connsiteX67" fmla="*/ 7270 w 8750"/>
                  <a:gd name="connsiteY67" fmla="*/ 0 h 10000"/>
                  <a:gd name="connsiteX68" fmla="*/ 7270 w 8750"/>
                  <a:gd name="connsiteY68" fmla="*/ 0 h 10000"/>
                  <a:gd name="connsiteX69" fmla="*/ 197 w 8750"/>
                  <a:gd name="connsiteY69" fmla="*/ 0 h 10000"/>
                  <a:gd name="connsiteX70" fmla="*/ 0 w 8750"/>
                  <a:gd name="connsiteY70" fmla="*/ 314 h 10000"/>
                  <a:gd name="connsiteX71" fmla="*/ 0 w 8750"/>
                  <a:gd name="connsiteY71" fmla="*/ 7932 h 10000"/>
                  <a:gd name="connsiteX72" fmla="*/ 197 w 8750"/>
                  <a:gd name="connsiteY72" fmla="*/ 8242 h 10000"/>
                  <a:gd name="connsiteX73" fmla="*/ 7270 w 8750"/>
                  <a:gd name="connsiteY73" fmla="*/ 8242 h 10000"/>
                  <a:gd name="connsiteX74" fmla="*/ 7506 w 8750"/>
                  <a:gd name="connsiteY74" fmla="*/ 7932 h 10000"/>
                  <a:gd name="connsiteX75" fmla="*/ 7506 w 8750"/>
                  <a:gd name="connsiteY75" fmla="*/ 314 h 10000"/>
                  <a:gd name="connsiteX76" fmla="*/ 7270 w 8750"/>
                  <a:gd name="connsiteY76" fmla="*/ 0 h 10000"/>
                  <a:gd name="connsiteX77" fmla="*/ 941 w 8750"/>
                  <a:gd name="connsiteY77" fmla="*/ 1503 h 10000"/>
                  <a:gd name="connsiteX78" fmla="*/ 941 w 8750"/>
                  <a:gd name="connsiteY78" fmla="*/ 1503 h 10000"/>
                  <a:gd name="connsiteX79" fmla="*/ 3131 w 8750"/>
                  <a:gd name="connsiteY79" fmla="*/ 1503 h 10000"/>
                  <a:gd name="connsiteX80" fmla="*/ 3131 w 8750"/>
                  <a:gd name="connsiteY80" fmla="*/ 4995 h 10000"/>
                  <a:gd name="connsiteX81" fmla="*/ 2971 w 8750"/>
                  <a:gd name="connsiteY81" fmla="*/ 4995 h 10000"/>
                  <a:gd name="connsiteX82" fmla="*/ 2971 w 8750"/>
                  <a:gd name="connsiteY82" fmla="*/ 4872 h 10000"/>
                  <a:gd name="connsiteX83" fmla="*/ 2698 w 8750"/>
                  <a:gd name="connsiteY83" fmla="*/ 4317 h 10000"/>
                  <a:gd name="connsiteX84" fmla="*/ 2308 w 8750"/>
                  <a:gd name="connsiteY84" fmla="*/ 4062 h 10000"/>
                  <a:gd name="connsiteX85" fmla="*/ 2031 w 8750"/>
                  <a:gd name="connsiteY85" fmla="*/ 4749 h 10000"/>
                  <a:gd name="connsiteX86" fmla="*/ 1718 w 8750"/>
                  <a:gd name="connsiteY86" fmla="*/ 4062 h 10000"/>
                  <a:gd name="connsiteX87" fmla="*/ 1371 w 8750"/>
                  <a:gd name="connsiteY87" fmla="*/ 4317 h 10000"/>
                  <a:gd name="connsiteX88" fmla="*/ 1058 w 8750"/>
                  <a:gd name="connsiteY88" fmla="*/ 4872 h 10000"/>
                  <a:gd name="connsiteX89" fmla="*/ 1058 w 8750"/>
                  <a:gd name="connsiteY89" fmla="*/ 4995 h 10000"/>
                  <a:gd name="connsiteX90" fmla="*/ 941 w 8750"/>
                  <a:gd name="connsiteY90" fmla="*/ 4995 h 10000"/>
                  <a:gd name="connsiteX91" fmla="*/ 941 w 8750"/>
                  <a:gd name="connsiteY91" fmla="*/ 1503 h 10000"/>
                  <a:gd name="connsiteX92" fmla="*/ 6565 w 8750"/>
                  <a:gd name="connsiteY92" fmla="*/ 6498 h 10000"/>
                  <a:gd name="connsiteX93" fmla="*/ 6565 w 8750"/>
                  <a:gd name="connsiteY93" fmla="*/ 6498 h 10000"/>
                  <a:gd name="connsiteX94" fmla="*/ 941 w 8750"/>
                  <a:gd name="connsiteY94" fmla="*/ 6498 h 10000"/>
                  <a:gd name="connsiteX95" fmla="*/ 941 w 8750"/>
                  <a:gd name="connsiteY95" fmla="*/ 5997 h 10000"/>
                  <a:gd name="connsiteX96" fmla="*/ 6565 w 8750"/>
                  <a:gd name="connsiteY96" fmla="*/ 5997 h 10000"/>
                  <a:gd name="connsiteX97" fmla="*/ 6565 w 8750"/>
                  <a:gd name="connsiteY97" fmla="*/ 6498 h 10000"/>
                  <a:gd name="connsiteX98" fmla="*/ 6565 w 8750"/>
                  <a:gd name="connsiteY98" fmla="*/ 4995 h 10000"/>
                  <a:gd name="connsiteX99" fmla="*/ 6565 w 8750"/>
                  <a:gd name="connsiteY99" fmla="*/ 4995 h 10000"/>
                  <a:gd name="connsiteX100" fmla="*/ 3909 w 8750"/>
                  <a:gd name="connsiteY100" fmla="*/ 4995 h 10000"/>
                  <a:gd name="connsiteX101" fmla="*/ 3909 w 8750"/>
                  <a:gd name="connsiteY101" fmla="*/ 4494 h 10000"/>
                  <a:gd name="connsiteX102" fmla="*/ 6565 w 8750"/>
                  <a:gd name="connsiteY102" fmla="*/ 4494 h 10000"/>
                  <a:gd name="connsiteX103" fmla="*/ 6565 w 8750"/>
                  <a:gd name="connsiteY103" fmla="*/ 4995 h 10000"/>
                  <a:gd name="connsiteX104" fmla="*/ 6565 w 8750"/>
                  <a:gd name="connsiteY104" fmla="*/ 3502 h 10000"/>
                  <a:gd name="connsiteX105" fmla="*/ 6565 w 8750"/>
                  <a:gd name="connsiteY105" fmla="*/ 3502 h 10000"/>
                  <a:gd name="connsiteX106" fmla="*/ 3909 w 8750"/>
                  <a:gd name="connsiteY106" fmla="*/ 3502 h 10000"/>
                  <a:gd name="connsiteX107" fmla="*/ 3909 w 8750"/>
                  <a:gd name="connsiteY107" fmla="*/ 3006 h 10000"/>
                  <a:gd name="connsiteX108" fmla="*/ 6565 w 8750"/>
                  <a:gd name="connsiteY108" fmla="*/ 3006 h 10000"/>
                  <a:gd name="connsiteX109" fmla="*/ 6565 w 8750"/>
                  <a:gd name="connsiteY109" fmla="*/ 3502 h 10000"/>
                  <a:gd name="connsiteX110" fmla="*/ 6565 w 8750"/>
                  <a:gd name="connsiteY110" fmla="*/ 2004 h 10000"/>
                  <a:gd name="connsiteX111" fmla="*/ 6565 w 8750"/>
                  <a:gd name="connsiteY111" fmla="*/ 2004 h 10000"/>
                  <a:gd name="connsiteX112" fmla="*/ 3909 w 8750"/>
                  <a:gd name="connsiteY112" fmla="*/ 2004 h 10000"/>
                  <a:gd name="connsiteX113" fmla="*/ 3909 w 8750"/>
                  <a:gd name="connsiteY113" fmla="*/ 1503 h 10000"/>
                  <a:gd name="connsiteX114" fmla="*/ 6565 w 8750"/>
                  <a:gd name="connsiteY114" fmla="*/ 1503 h 10000"/>
                  <a:gd name="connsiteX115" fmla="*/ 6565 w 8750"/>
                  <a:gd name="connsiteY115"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021 w 10000"/>
                  <a:gd name="connsiteY40" fmla="*/ 5251 h 10000"/>
                  <a:gd name="connsiteX41" fmla="*/ 9197 w 10000"/>
                  <a:gd name="connsiteY41" fmla="*/ 5251 h 10000"/>
                  <a:gd name="connsiteX42" fmla="*/ 9737 w 10000"/>
                  <a:gd name="connsiteY42" fmla="*/ 4494 h 10000"/>
                  <a:gd name="connsiteX43" fmla="*/ 10000 w 10000"/>
                  <a:gd name="connsiteY43" fmla="*/ 4126 h 10000"/>
                  <a:gd name="connsiteX44" fmla="*/ 9737 w 10000"/>
                  <a:gd name="connsiteY44" fmla="*/ 3748 h 10000"/>
                  <a:gd name="connsiteX45" fmla="*/ 2051 w 10000"/>
                  <a:gd name="connsiteY45" fmla="*/ 3684 h 10000"/>
                  <a:gd name="connsiteX46" fmla="*/ 2051 w 10000"/>
                  <a:gd name="connsiteY46" fmla="*/ 3684 h 10000"/>
                  <a:gd name="connsiteX47" fmla="*/ 1963 w 10000"/>
                  <a:gd name="connsiteY47" fmla="*/ 3375 h 10000"/>
                  <a:gd name="connsiteX48" fmla="*/ 1830 w 10000"/>
                  <a:gd name="connsiteY48" fmla="*/ 3252 h 10000"/>
                  <a:gd name="connsiteX49" fmla="*/ 1830 w 10000"/>
                  <a:gd name="connsiteY49" fmla="*/ 3060 h 10000"/>
                  <a:gd name="connsiteX50" fmla="*/ 1925 w 10000"/>
                  <a:gd name="connsiteY50" fmla="*/ 2883 h 10000"/>
                  <a:gd name="connsiteX51" fmla="*/ 1925 w 10000"/>
                  <a:gd name="connsiteY51" fmla="*/ 2750 h 10000"/>
                  <a:gd name="connsiteX52" fmla="*/ 2101 w 10000"/>
                  <a:gd name="connsiteY52" fmla="*/ 2313 h 10000"/>
                  <a:gd name="connsiteX53" fmla="*/ 2546 w 10000"/>
                  <a:gd name="connsiteY53" fmla="*/ 2883 h 10000"/>
                  <a:gd name="connsiteX54" fmla="*/ 2638 w 10000"/>
                  <a:gd name="connsiteY54" fmla="*/ 2883 h 10000"/>
                  <a:gd name="connsiteX55" fmla="*/ 2725 w 10000"/>
                  <a:gd name="connsiteY55" fmla="*/ 3006 h 10000"/>
                  <a:gd name="connsiteX56" fmla="*/ 2504 w 10000"/>
                  <a:gd name="connsiteY56" fmla="*/ 3816 h 10000"/>
                  <a:gd name="connsiteX57" fmla="*/ 2813 w 10000"/>
                  <a:gd name="connsiteY57" fmla="*/ 3816 h 10000"/>
                  <a:gd name="connsiteX58" fmla="*/ 2995 w 10000"/>
                  <a:gd name="connsiteY58" fmla="*/ 2937 h 10000"/>
                  <a:gd name="connsiteX59" fmla="*/ 2995 w 10000"/>
                  <a:gd name="connsiteY59" fmla="*/ 2937 h 10000"/>
                  <a:gd name="connsiteX60" fmla="*/ 2995 w 10000"/>
                  <a:gd name="connsiteY60" fmla="*/ 2937 h 10000"/>
                  <a:gd name="connsiteX61" fmla="*/ 2995 w 10000"/>
                  <a:gd name="connsiteY61" fmla="*/ 2883 h 10000"/>
                  <a:gd name="connsiteX62" fmla="*/ 2409 w 10000"/>
                  <a:gd name="connsiteY62" fmla="*/ 1935 h 10000"/>
                  <a:gd name="connsiteX63" fmla="*/ 2321 w 10000"/>
                  <a:gd name="connsiteY63" fmla="*/ 1812 h 10000"/>
                  <a:gd name="connsiteX64" fmla="*/ 1655 w 10000"/>
                  <a:gd name="connsiteY64" fmla="*/ 2814 h 10000"/>
                  <a:gd name="connsiteX65" fmla="*/ 2051 w 10000"/>
                  <a:gd name="connsiteY65" fmla="*/ 3684 h 10000"/>
                  <a:gd name="connsiteX66" fmla="*/ 8309 w 10000"/>
                  <a:gd name="connsiteY66" fmla="*/ 0 h 10000"/>
                  <a:gd name="connsiteX67" fmla="*/ 8309 w 10000"/>
                  <a:gd name="connsiteY67" fmla="*/ 0 h 10000"/>
                  <a:gd name="connsiteX68" fmla="*/ 225 w 10000"/>
                  <a:gd name="connsiteY68" fmla="*/ 0 h 10000"/>
                  <a:gd name="connsiteX69" fmla="*/ 0 w 10000"/>
                  <a:gd name="connsiteY69" fmla="*/ 314 h 10000"/>
                  <a:gd name="connsiteX70" fmla="*/ 0 w 10000"/>
                  <a:gd name="connsiteY70" fmla="*/ 7932 h 10000"/>
                  <a:gd name="connsiteX71" fmla="*/ 225 w 10000"/>
                  <a:gd name="connsiteY71" fmla="*/ 8242 h 10000"/>
                  <a:gd name="connsiteX72" fmla="*/ 8309 w 10000"/>
                  <a:gd name="connsiteY72" fmla="*/ 8242 h 10000"/>
                  <a:gd name="connsiteX73" fmla="*/ 8578 w 10000"/>
                  <a:gd name="connsiteY73" fmla="*/ 7932 h 10000"/>
                  <a:gd name="connsiteX74" fmla="*/ 8578 w 10000"/>
                  <a:gd name="connsiteY74" fmla="*/ 314 h 10000"/>
                  <a:gd name="connsiteX75" fmla="*/ 8309 w 10000"/>
                  <a:gd name="connsiteY75" fmla="*/ 0 h 10000"/>
                  <a:gd name="connsiteX76" fmla="*/ 1075 w 10000"/>
                  <a:gd name="connsiteY76" fmla="*/ 1503 h 10000"/>
                  <a:gd name="connsiteX77" fmla="*/ 1075 w 10000"/>
                  <a:gd name="connsiteY77" fmla="*/ 1503 h 10000"/>
                  <a:gd name="connsiteX78" fmla="*/ 3578 w 10000"/>
                  <a:gd name="connsiteY78" fmla="*/ 1503 h 10000"/>
                  <a:gd name="connsiteX79" fmla="*/ 3578 w 10000"/>
                  <a:gd name="connsiteY79" fmla="*/ 4995 h 10000"/>
                  <a:gd name="connsiteX80" fmla="*/ 3395 w 10000"/>
                  <a:gd name="connsiteY80" fmla="*/ 4995 h 10000"/>
                  <a:gd name="connsiteX81" fmla="*/ 3395 w 10000"/>
                  <a:gd name="connsiteY81" fmla="*/ 4872 h 10000"/>
                  <a:gd name="connsiteX82" fmla="*/ 3083 w 10000"/>
                  <a:gd name="connsiteY82" fmla="*/ 4317 h 10000"/>
                  <a:gd name="connsiteX83" fmla="*/ 2638 w 10000"/>
                  <a:gd name="connsiteY83" fmla="*/ 4062 h 10000"/>
                  <a:gd name="connsiteX84" fmla="*/ 2321 w 10000"/>
                  <a:gd name="connsiteY84" fmla="*/ 4749 h 10000"/>
                  <a:gd name="connsiteX85" fmla="*/ 1963 w 10000"/>
                  <a:gd name="connsiteY85" fmla="*/ 4062 h 10000"/>
                  <a:gd name="connsiteX86" fmla="*/ 1567 w 10000"/>
                  <a:gd name="connsiteY86" fmla="*/ 4317 h 10000"/>
                  <a:gd name="connsiteX87" fmla="*/ 1209 w 10000"/>
                  <a:gd name="connsiteY87" fmla="*/ 4872 h 10000"/>
                  <a:gd name="connsiteX88" fmla="*/ 1209 w 10000"/>
                  <a:gd name="connsiteY88" fmla="*/ 4995 h 10000"/>
                  <a:gd name="connsiteX89" fmla="*/ 1075 w 10000"/>
                  <a:gd name="connsiteY89" fmla="*/ 4995 h 10000"/>
                  <a:gd name="connsiteX90" fmla="*/ 1075 w 10000"/>
                  <a:gd name="connsiteY90" fmla="*/ 1503 h 10000"/>
                  <a:gd name="connsiteX91" fmla="*/ 7503 w 10000"/>
                  <a:gd name="connsiteY91" fmla="*/ 6498 h 10000"/>
                  <a:gd name="connsiteX92" fmla="*/ 7503 w 10000"/>
                  <a:gd name="connsiteY92" fmla="*/ 6498 h 10000"/>
                  <a:gd name="connsiteX93" fmla="*/ 1075 w 10000"/>
                  <a:gd name="connsiteY93" fmla="*/ 6498 h 10000"/>
                  <a:gd name="connsiteX94" fmla="*/ 1075 w 10000"/>
                  <a:gd name="connsiteY94" fmla="*/ 5997 h 10000"/>
                  <a:gd name="connsiteX95" fmla="*/ 7503 w 10000"/>
                  <a:gd name="connsiteY95" fmla="*/ 5997 h 10000"/>
                  <a:gd name="connsiteX96" fmla="*/ 7503 w 10000"/>
                  <a:gd name="connsiteY96" fmla="*/ 6498 h 10000"/>
                  <a:gd name="connsiteX97" fmla="*/ 7503 w 10000"/>
                  <a:gd name="connsiteY97" fmla="*/ 4995 h 10000"/>
                  <a:gd name="connsiteX98" fmla="*/ 7503 w 10000"/>
                  <a:gd name="connsiteY98" fmla="*/ 4995 h 10000"/>
                  <a:gd name="connsiteX99" fmla="*/ 4467 w 10000"/>
                  <a:gd name="connsiteY99" fmla="*/ 4995 h 10000"/>
                  <a:gd name="connsiteX100" fmla="*/ 4467 w 10000"/>
                  <a:gd name="connsiteY100" fmla="*/ 4494 h 10000"/>
                  <a:gd name="connsiteX101" fmla="*/ 7503 w 10000"/>
                  <a:gd name="connsiteY101" fmla="*/ 4494 h 10000"/>
                  <a:gd name="connsiteX102" fmla="*/ 7503 w 10000"/>
                  <a:gd name="connsiteY102" fmla="*/ 4995 h 10000"/>
                  <a:gd name="connsiteX103" fmla="*/ 7503 w 10000"/>
                  <a:gd name="connsiteY103" fmla="*/ 3502 h 10000"/>
                  <a:gd name="connsiteX104" fmla="*/ 7503 w 10000"/>
                  <a:gd name="connsiteY104" fmla="*/ 3502 h 10000"/>
                  <a:gd name="connsiteX105" fmla="*/ 4467 w 10000"/>
                  <a:gd name="connsiteY105" fmla="*/ 3502 h 10000"/>
                  <a:gd name="connsiteX106" fmla="*/ 4467 w 10000"/>
                  <a:gd name="connsiteY106" fmla="*/ 3006 h 10000"/>
                  <a:gd name="connsiteX107" fmla="*/ 7503 w 10000"/>
                  <a:gd name="connsiteY107" fmla="*/ 3006 h 10000"/>
                  <a:gd name="connsiteX108" fmla="*/ 7503 w 10000"/>
                  <a:gd name="connsiteY108" fmla="*/ 3502 h 10000"/>
                  <a:gd name="connsiteX109" fmla="*/ 7503 w 10000"/>
                  <a:gd name="connsiteY109" fmla="*/ 2004 h 10000"/>
                  <a:gd name="connsiteX110" fmla="*/ 7503 w 10000"/>
                  <a:gd name="connsiteY110" fmla="*/ 2004 h 10000"/>
                  <a:gd name="connsiteX111" fmla="*/ 4467 w 10000"/>
                  <a:gd name="connsiteY111" fmla="*/ 2004 h 10000"/>
                  <a:gd name="connsiteX112" fmla="*/ 4467 w 10000"/>
                  <a:gd name="connsiteY112" fmla="*/ 1503 h 10000"/>
                  <a:gd name="connsiteX113" fmla="*/ 7503 w 10000"/>
                  <a:gd name="connsiteY113" fmla="*/ 1503 h 10000"/>
                  <a:gd name="connsiteX114" fmla="*/ 7503 w 10000"/>
                  <a:gd name="connsiteY114"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9737 w 10000"/>
                  <a:gd name="connsiteY41" fmla="*/ 4494 h 10000"/>
                  <a:gd name="connsiteX42" fmla="*/ 10000 w 10000"/>
                  <a:gd name="connsiteY42" fmla="*/ 4126 h 10000"/>
                  <a:gd name="connsiteX43" fmla="*/ 9737 w 10000"/>
                  <a:gd name="connsiteY43" fmla="*/ 3748 h 10000"/>
                  <a:gd name="connsiteX44" fmla="*/ 2051 w 10000"/>
                  <a:gd name="connsiteY44" fmla="*/ 3684 h 10000"/>
                  <a:gd name="connsiteX45" fmla="*/ 2051 w 10000"/>
                  <a:gd name="connsiteY45" fmla="*/ 3684 h 10000"/>
                  <a:gd name="connsiteX46" fmla="*/ 1963 w 10000"/>
                  <a:gd name="connsiteY46" fmla="*/ 3375 h 10000"/>
                  <a:gd name="connsiteX47" fmla="*/ 1830 w 10000"/>
                  <a:gd name="connsiteY47" fmla="*/ 3252 h 10000"/>
                  <a:gd name="connsiteX48" fmla="*/ 1830 w 10000"/>
                  <a:gd name="connsiteY48" fmla="*/ 3060 h 10000"/>
                  <a:gd name="connsiteX49" fmla="*/ 1925 w 10000"/>
                  <a:gd name="connsiteY49" fmla="*/ 2883 h 10000"/>
                  <a:gd name="connsiteX50" fmla="*/ 1925 w 10000"/>
                  <a:gd name="connsiteY50" fmla="*/ 2750 h 10000"/>
                  <a:gd name="connsiteX51" fmla="*/ 2101 w 10000"/>
                  <a:gd name="connsiteY51" fmla="*/ 2313 h 10000"/>
                  <a:gd name="connsiteX52" fmla="*/ 2546 w 10000"/>
                  <a:gd name="connsiteY52" fmla="*/ 2883 h 10000"/>
                  <a:gd name="connsiteX53" fmla="*/ 2638 w 10000"/>
                  <a:gd name="connsiteY53" fmla="*/ 2883 h 10000"/>
                  <a:gd name="connsiteX54" fmla="*/ 2725 w 10000"/>
                  <a:gd name="connsiteY54" fmla="*/ 3006 h 10000"/>
                  <a:gd name="connsiteX55" fmla="*/ 2504 w 10000"/>
                  <a:gd name="connsiteY55" fmla="*/ 3816 h 10000"/>
                  <a:gd name="connsiteX56" fmla="*/ 2813 w 10000"/>
                  <a:gd name="connsiteY56" fmla="*/ 3816 h 10000"/>
                  <a:gd name="connsiteX57" fmla="*/ 2995 w 10000"/>
                  <a:gd name="connsiteY57" fmla="*/ 2937 h 10000"/>
                  <a:gd name="connsiteX58" fmla="*/ 2995 w 10000"/>
                  <a:gd name="connsiteY58" fmla="*/ 2937 h 10000"/>
                  <a:gd name="connsiteX59" fmla="*/ 2995 w 10000"/>
                  <a:gd name="connsiteY59" fmla="*/ 2937 h 10000"/>
                  <a:gd name="connsiteX60" fmla="*/ 2995 w 10000"/>
                  <a:gd name="connsiteY60" fmla="*/ 2883 h 10000"/>
                  <a:gd name="connsiteX61" fmla="*/ 2409 w 10000"/>
                  <a:gd name="connsiteY61" fmla="*/ 1935 h 10000"/>
                  <a:gd name="connsiteX62" fmla="*/ 2321 w 10000"/>
                  <a:gd name="connsiteY62" fmla="*/ 1812 h 10000"/>
                  <a:gd name="connsiteX63" fmla="*/ 1655 w 10000"/>
                  <a:gd name="connsiteY63" fmla="*/ 2814 h 10000"/>
                  <a:gd name="connsiteX64" fmla="*/ 2051 w 10000"/>
                  <a:gd name="connsiteY64" fmla="*/ 3684 h 10000"/>
                  <a:gd name="connsiteX65" fmla="*/ 8309 w 10000"/>
                  <a:gd name="connsiteY65" fmla="*/ 0 h 10000"/>
                  <a:gd name="connsiteX66" fmla="*/ 8309 w 10000"/>
                  <a:gd name="connsiteY66" fmla="*/ 0 h 10000"/>
                  <a:gd name="connsiteX67" fmla="*/ 225 w 10000"/>
                  <a:gd name="connsiteY67" fmla="*/ 0 h 10000"/>
                  <a:gd name="connsiteX68" fmla="*/ 0 w 10000"/>
                  <a:gd name="connsiteY68" fmla="*/ 314 h 10000"/>
                  <a:gd name="connsiteX69" fmla="*/ 0 w 10000"/>
                  <a:gd name="connsiteY69" fmla="*/ 7932 h 10000"/>
                  <a:gd name="connsiteX70" fmla="*/ 225 w 10000"/>
                  <a:gd name="connsiteY70" fmla="*/ 8242 h 10000"/>
                  <a:gd name="connsiteX71" fmla="*/ 8309 w 10000"/>
                  <a:gd name="connsiteY71" fmla="*/ 8242 h 10000"/>
                  <a:gd name="connsiteX72" fmla="*/ 8578 w 10000"/>
                  <a:gd name="connsiteY72" fmla="*/ 7932 h 10000"/>
                  <a:gd name="connsiteX73" fmla="*/ 8578 w 10000"/>
                  <a:gd name="connsiteY73" fmla="*/ 314 h 10000"/>
                  <a:gd name="connsiteX74" fmla="*/ 8309 w 10000"/>
                  <a:gd name="connsiteY74" fmla="*/ 0 h 10000"/>
                  <a:gd name="connsiteX75" fmla="*/ 1075 w 10000"/>
                  <a:gd name="connsiteY75" fmla="*/ 1503 h 10000"/>
                  <a:gd name="connsiteX76" fmla="*/ 1075 w 10000"/>
                  <a:gd name="connsiteY76" fmla="*/ 1503 h 10000"/>
                  <a:gd name="connsiteX77" fmla="*/ 3578 w 10000"/>
                  <a:gd name="connsiteY77" fmla="*/ 1503 h 10000"/>
                  <a:gd name="connsiteX78" fmla="*/ 3578 w 10000"/>
                  <a:gd name="connsiteY78" fmla="*/ 4995 h 10000"/>
                  <a:gd name="connsiteX79" fmla="*/ 3395 w 10000"/>
                  <a:gd name="connsiteY79" fmla="*/ 4995 h 10000"/>
                  <a:gd name="connsiteX80" fmla="*/ 3395 w 10000"/>
                  <a:gd name="connsiteY80" fmla="*/ 4872 h 10000"/>
                  <a:gd name="connsiteX81" fmla="*/ 3083 w 10000"/>
                  <a:gd name="connsiteY81" fmla="*/ 4317 h 10000"/>
                  <a:gd name="connsiteX82" fmla="*/ 2638 w 10000"/>
                  <a:gd name="connsiteY82" fmla="*/ 4062 h 10000"/>
                  <a:gd name="connsiteX83" fmla="*/ 2321 w 10000"/>
                  <a:gd name="connsiteY83" fmla="*/ 4749 h 10000"/>
                  <a:gd name="connsiteX84" fmla="*/ 1963 w 10000"/>
                  <a:gd name="connsiteY84" fmla="*/ 4062 h 10000"/>
                  <a:gd name="connsiteX85" fmla="*/ 1567 w 10000"/>
                  <a:gd name="connsiteY85" fmla="*/ 4317 h 10000"/>
                  <a:gd name="connsiteX86" fmla="*/ 1209 w 10000"/>
                  <a:gd name="connsiteY86" fmla="*/ 4872 h 10000"/>
                  <a:gd name="connsiteX87" fmla="*/ 1209 w 10000"/>
                  <a:gd name="connsiteY87" fmla="*/ 4995 h 10000"/>
                  <a:gd name="connsiteX88" fmla="*/ 1075 w 10000"/>
                  <a:gd name="connsiteY88" fmla="*/ 4995 h 10000"/>
                  <a:gd name="connsiteX89" fmla="*/ 1075 w 10000"/>
                  <a:gd name="connsiteY89" fmla="*/ 1503 h 10000"/>
                  <a:gd name="connsiteX90" fmla="*/ 7503 w 10000"/>
                  <a:gd name="connsiteY90" fmla="*/ 6498 h 10000"/>
                  <a:gd name="connsiteX91" fmla="*/ 7503 w 10000"/>
                  <a:gd name="connsiteY91" fmla="*/ 6498 h 10000"/>
                  <a:gd name="connsiteX92" fmla="*/ 1075 w 10000"/>
                  <a:gd name="connsiteY92" fmla="*/ 6498 h 10000"/>
                  <a:gd name="connsiteX93" fmla="*/ 1075 w 10000"/>
                  <a:gd name="connsiteY93" fmla="*/ 5997 h 10000"/>
                  <a:gd name="connsiteX94" fmla="*/ 7503 w 10000"/>
                  <a:gd name="connsiteY94" fmla="*/ 5997 h 10000"/>
                  <a:gd name="connsiteX95" fmla="*/ 7503 w 10000"/>
                  <a:gd name="connsiteY95" fmla="*/ 6498 h 10000"/>
                  <a:gd name="connsiteX96" fmla="*/ 7503 w 10000"/>
                  <a:gd name="connsiteY96" fmla="*/ 4995 h 10000"/>
                  <a:gd name="connsiteX97" fmla="*/ 7503 w 10000"/>
                  <a:gd name="connsiteY97" fmla="*/ 4995 h 10000"/>
                  <a:gd name="connsiteX98" fmla="*/ 4467 w 10000"/>
                  <a:gd name="connsiteY98" fmla="*/ 4995 h 10000"/>
                  <a:gd name="connsiteX99" fmla="*/ 4467 w 10000"/>
                  <a:gd name="connsiteY99" fmla="*/ 4494 h 10000"/>
                  <a:gd name="connsiteX100" fmla="*/ 7503 w 10000"/>
                  <a:gd name="connsiteY100" fmla="*/ 4494 h 10000"/>
                  <a:gd name="connsiteX101" fmla="*/ 7503 w 10000"/>
                  <a:gd name="connsiteY101" fmla="*/ 4995 h 10000"/>
                  <a:gd name="connsiteX102" fmla="*/ 7503 w 10000"/>
                  <a:gd name="connsiteY102" fmla="*/ 3502 h 10000"/>
                  <a:gd name="connsiteX103" fmla="*/ 7503 w 10000"/>
                  <a:gd name="connsiteY103" fmla="*/ 3502 h 10000"/>
                  <a:gd name="connsiteX104" fmla="*/ 4467 w 10000"/>
                  <a:gd name="connsiteY104" fmla="*/ 3502 h 10000"/>
                  <a:gd name="connsiteX105" fmla="*/ 4467 w 10000"/>
                  <a:gd name="connsiteY105" fmla="*/ 3006 h 10000"/>
                  <a:gd name="connsiteX106" fmla="*/ 7503 w 10000"/>
                  <a:gd name="connsiteY106" fmla="*/ 3006 h 10000"/>
                  <a:gd name="connsiteX107" fmla="*/ 7503 w 10000"/>
                  <a:gd name="connsiteY107" fmla="*/ 3502 h 10000"/>
                  <a:gd name="connsiteX108" fmla="*/ 7503 w 10000"/>
                  <a:gd name="connsiteY108" fmla="*/ 2004 h 10000"/>
                  <a:gd name="connsiteX109" fmla="*/ 7503 w 10000"/>
                  <a:gd name="connsiteY109" fmla="*/ 2004 h 10000"/>
                  <a:gd name="connsiteX110" fmla="*/ 4467 w 10000"/>
                  <a:gd name="connsiteY110" fmla="*/ 2004 h 10000"/>
                  <a:gd name="connsiteX111" fmla="*/ 4467 w 10000"/>
                  <a:gd name="connsiteY111" fmla="*/ 1503 h 10000"/>
                  <a:gd name="connsiteX112" fmla="*/ 7503 w 10000"/>
                  <a:gd name="connsiteY112" fmla="*/ 1503 h 10000"/>
                  <a:gd name="connsiteX113" fmla="*/ 7503 w 10000"/>
                  <a:gd name="connsiteY113" fmla="*/ 2004 h 10000"/>
                  <a:gd name="connsiteX0" fmla="*/ 3483 w 10000"/>
                  <a:gd name="connsiteY0" fmla="*/ 9377 h 10000"/>
                  <a:gd name="connsiteX1" fmla="*/ 3483 w 10000"/>
                  <a:gd name="connsiteY1" fmla="*/ 9377 h 10000"/>
                  <a:gd name="connsiteX2" fmla="*/ 3038 w 10000"/>
                  <a:gd name="connsiteY2" fmla="*/ 10000 h 10000"/>
                  <a:gd name="connsiteX3" fmla="*/ 2592 w 10000"/>
                  <a:gd name="connsiteY3" fmla="*/ 9377 h 10000"/>
                  <a:gd name="connsiteX4" fmla="*/ 3038 w 10000"/>
                  <a:gd name="connsiteY4" fmla="*/ 8742 h 10000"/>
                  <a:gd name="connsiteX5" fmla="*/ 3483 w 10000"/>
                  <a:gd name="connsiteY5" fmla="*/ 9377 h 10000"/>
                  <a:gd name="connsiteX6" fmla="*/ 4283 w 10000"/>
                  <a:gd name="connsiteY6" fmla="*/ 8998 h 10000"/>
                  <a:gd name="connsiteX7" fmla="*/ 4283 w 10000"/>
                  <a:gd name="connsiteY7" fmla="*/ 8998 h 10000"/>
                  <a:gd name="connsiteX8" fmla="*/ 4021 w 10000"/>
                  <a:gd name="connsiteY8" fmla="*/ 9377 h 10000"/>
                  <a:gd name="connsiteX9" fmla="*/ 4283 w 10000"/>
                  <a:gd name="connsiteY9" fmla="*/ 9745 h 10000"/>
                  <a:gd name="connsiteX10" fmla="*/ 4554 w 10000"/>
                  <a:gd name="connsiteY10" fmla="*/ 9377 h 10000"/>
                  <a:gd name="connsiteX11" fmla="*/ 4283 w 10000"/>
                  <a:gd name="connsiteY11" fmla="*/ 8998 h 10000"/>
                  <a:gd name="connsiteX12" fmla="*/ 4283 w 10000"/>
                  <a:gd name="connsiteY12" fmla="*/ 8742 h 10000"/>
                  <a:gd name="connsiteX13" fmla="*/ 4283 w 10000"/>
                  <a:gd name="connsiteY13" fmla="*/ 8742 h 10000"/>
                  <a:gd name="connsiteX14" fmla="*/ 4730 w 10000"/>
                  <a:gd name="connsiteY14" fmla="*/ 9377 h 10000"/>
                  <a:gd name="connsiteX15" fmla="*/ 4283 w 10000"/>
                  <a:gd name="connsiteY15" fmla="*/ 10000 h 10000"/>
                  <a:gd name="connsiteX16" fmla="*/ 3841 w 10000"/>
                  <a:gd name="connsiteY16" fmla="*/ 9377 h 10000"/>
                  <a:gd name="connsiteX17" fmla="*/ 4283 w 10000"/>
                  <a:gd name="connsiteY17" fmla="*/ 8742 h 10000"/>
                  <a:gd name="connsiteX18" fmla="*/ 4283 w 10000"/>
                  <a:gd name="connsiteY18" fmla="*/ 8998 h 10000"/>
                  <a:gd name="connsiteX19" fmla="*/ 5541 w 10000"/>
                  <a:gd name="connsiteY19" fmla="*/ 8998 h 10000"/>
                  <a:gd name="connsiteX20" fmla="*/ 5541 w 10000"/>
                  <a:gd name="connsiteY20" fmla="*/ 8998 h 10000"/>
                  <a:gd name="connsiteX21" fmla="*/ 5271 w 10000"/>
                  <a:gd name="connsiteY21" fmla="*/ 9377 h 10000"/>
                  <a:gd name="connsiteX22" fmla="*/ 5541 w 10000"/>
                  <a:gd name="connsiteY22" fmla="*/ 9745 h 10000"/>
                  <a:gd name="connsiteX23" fmla="*/ 5805 w 10000"/>
                  <a:gd name="connsiteY23" fmla="*/ 9377 h 10000"/>
                  <a:gd name="connsiteX24" fmla="*/ 5541 w 10000"/>
                  <a:gd name="connsiteY24" fmla="*/ 8998 h 10000"/>
                  <a:gd name="connsiteX25" fmla="*/ 5541 w 10000"/>
                  <a:gd name="connsiteY25" fmla="*/ 8742 h 10000"/>
                  <a:gd name="connsiteX26" fmla="*/ 5541 w 10000"/>
                  <a:gd name="connsiteY26" fmla="*/ 8742 h 10000"/>
                  <a:gd name="connsiteX27" fmla="*/ 5986 w 10000"/>
                  <a:gd name="connsiteY27" fmla="*/ 9377 h 10000"/>
                  <a:gd name="connsiteX28" fmla="*/ 5541 w 10000"/>
                  <a:gd name="connsiteY28" fmla="*/ 10000 h 10000"/>
                  <a:gd name="connsiteX29" fmla="*/ 5088 w 10000"/>
                  <a:gd name="connsiteY29" fmla="*/ 9377 h 10000"/>
                  <a:gd name="connsiteX30" fmla="*/ 5541 w 10000"/>
                  <a:gd name="connsiteY30" fmla="*/ 8742 h 10000"/>
                  <a:gd name="connsiteX31" fmla="*/ 5541 w 10000"/>
                  <a:gd name="connsiteY31" fmla="*/ 8998 h 10000"/>
                  <a:gd name="connsiteX32" fmla="*/ 9737 w 10000"/>
                  <a:gd name="connsiteY32" fmla="*/ 3748 h 10000"/>
                  <a:gd name="connsiteX33" fmla="*/ 9737 w 10000"/>
                  <a:gd name="connsiteY33" fmla="*/ 3748 h 10000"/>
                  <a:gd name="connsiteX34" fmla="*/ 9197 w 10000"/>
                  <a:gd name="connsiteY34" fmla="*/ 3006 h 10000"/>
                  <a:gd name="connsiteX35" fmla="*/ 9021 w 10000"/>
                  <a:gd name="connsiteY35" fmla="*/ 3006 h 10000"/>
                  <a:gd name="connsiteX36" fmla="*/ 8933 w 10000"/>
                  <a:gd name="connsiteY36" fmla="*/ 3129 h 10000"/>
                  <a:gd name="connsiteX37" fmla="*/ 8933 w 10000"/>
                  <a:gd name="connsiteY37" fmla="*/ 3375 h 10000"/>
                  <a:gd name="connsiteX38" fmla="*/ 9466 w 10000"/>
                  <a:gd name="connsiteY38" fmla="*/ 4126 h 10000"/>
                  <a:gd name="connsiteX39" fmla="*/ 8933 w 10000"/>
                  <a:gd name="connsiteY39" fmla="*/ 5128 h 10000"/>
                  <a:gd name="connsiteX40" fmla="*/ 9197 w 10000"/>
                  <a:gd name="connsiteY40" fmla="*/ 5251 h 10000"/>
                  <a:gd name="connsiteX41" fmla="*/ 10000 w 10000"/>
                  <a:gd name="connsiteY41" fmla="*/ 4126 h 10000"/>
                  <a:gd name="connsiteX42" fmla="*/ 9737 w 10000"/>
                  <a:gd name="connsiteY42" fmla="*/ 3748 h 10000"/>
                  <a:gd name="connsiteX43" fmla="*/ 2051 w 10000"/>
                  <a:gd name="connsiteY43" fmla="*/ 3684 h 10000"/>
                  <a:gd name="connsiteX44" fmla="*/ 2051 w 10000"/>
                  <a:gd name="connsiteY44" fmla="*/ 3684 h 10000"/>
                  <a:gd name="connsiteX45" fmla="*/ 1963 w 10000"/>
                  <a:gd name="connsiteY45" fmla="*/ 3375 h 10000"/>
                  <a:gd name="connsiteX46" fmla="*/ 1830 w 10000"/>
                  <a:gd name="connsiteY46" fmla="*/ 3252 h 10000"/>
                  <a:gd name="connsiteX47" fmla="*/ 1830 w 10000"/>
                  <a:gd name="connsiteY47" fmla="*/ 3060 h 10000"/>
                  <a:gd name="connsiteX48" fmla="*/ 1925 w 10000"/>
                  <a:gd name="connsiteY48" fmla="*/ 2883 h 10000"/>
                  <a:gd name="connsiteX49" fmla="*/ 1925 w 10000"/>
                  <a:gd name="connsiteY49" fmla="*/ 2750 h 10000"/>
                  <a:gd name="connsiteX50" fmla="*/ 2101 w 10000"/>
                  <a:gd name="connsiteY50" fmla="*/ 2313 h 10000"/>
                  <a:gd name="connsiteX51" fmla="*/ 2546 w 10000"/>
                  <a:gd name="connsiteY51" fmla="*/ 2883 h 10000"/>
                  <a:gd name="connsiteX52" fmla="*/ 2638 w 10000"/>
                  <a:gd name="connsiteY52" fmla="*/ 2883 h 10000"/>
                  <a:gd name="connsiteX53" fmla="*/ 2725 w 10000"/>
                  <a:gd name="connsiteY53" fmla="*/ 3006 h 10000"/>
                  <a:gd name="connsiteX54" fmla="*/ 2504 w 10000"/>
                  <a:gd name="connsiteY54" fmla="*/ 3816 h 10000"/>
                  <a:gd name="connsiteX55" fmla="*/ 2813 w 10000"/>
                  <a:gd name="connsiteY55" fmla="*/ 3816 h 10000"/>
                  <a:gd name="connsiteX56" fmla="*/ 2995 w 10000"/>
                  <a:gd name="connsiteY56" fmla="*/ 2937 h 10000"/>
                  <a:gd name="connsiteX57" fmla="*/ 2995 w 10000"/>
                  <a:gd name="connsiteY57" fmla="*/ 2937 h 10000"/>
                  <a:gd name="connsiteX58" fmla="*/ 2995 w 10000"/>
                  <a:gd name="connsiteY58" fmla="*/ 2937 h 10000"/>
                  <a:gd name="connsiteX59" fmla="*/ 2995 w 10000"/>
                  <a:gd name="connsiteY59" fmla="*/ 2883 h 10000"/>
                  <a:gd name="connsiteX60" fmla="*/ 2409 w 10000"/>
                  <a:gd name="connsiteY60" fmla="*/ 1935 h 10000"/>
                  <a:gd name="connsiteX61" fmla="*/ 2321 w 10000"/>
                  <a:gd name="connsiteY61" fmla="*/ 1812 h 10000"/>
                  <a:gd name="connsiteX62" fmla="*/ 1655 w 10000"/>
                  <a:gd name="connsiteY62" fmla="*/ 2814 h 10000"/>
                  <a:gd name="connsiteX63" fmla="*/ 2051 w 10000"/>
                  <a:gd name="connsiteY63" fmla="*/ 3684 h 10000"/>
                  <a:gd name="connsiteX64" fmla="*/ 8309 w 10000"/>
                  <a:gd name="connsiteY64" fmla="*/ 0 h 10000"/>
                  <a:gd name="connsiteX65" fmla="*/ 8309 w 10000"/>
                  <a:gd name="connsiteY65" fmla="*/ 0 h 10000"/>
                  <a:gd name="connsiteX66" fmla="*/ 225 w 10000"/>
                  <a:gd name="connsiteY66" fmla="*/ 0 h 10000"/>
                  <a:gd name="connsiteX67" fmla="*/ 0 w 10000"/>
                  <a:gd name="connsiteY67" fmla="*/ 314 h 10000"/>
                  <a:gd name="connsiteX68" fmla="*/ 0 w 10000"/>
                  <a:gd name="connsiteY68" fmla="*/ 7932 h 10000"/>
                  <a:gd name="connsiteX69" fmla="*/ 225 w 10000"/>
                  <a:gd name="connsiteY69" fmla="*/ 8242 h 10000"/>
                  <a:gd name="connsiteX70" fmla="*/ 8309 w 10000"/>
                  <a:gd name="connsiteY70" fmla="*/ 8242 h 10000"/>
                  <a:gd name="connsiteX71" fmla="*/ 8578 w 10000"/>
                  <a:gd name="connsiteY71" fmla="*/ 7932 h 10000"/>
                  <a:gd name="connsiteX72" fmla="*/ 8578 w 10000"/>
                  <a:gd name="connsiteY72" fmla="*/ 314 h 10000"/>
                  <a:gd name="connsiteX73" fmla="*/ 8309 w 10000"/>
                  <a:gd name="connsiteY73" fmla="*/ 0 h 10000"/>
                  <a:gd name="connsiteX74" fmla="*/ 1075 w 10000"/>
                  <a:gd name="connsiteY74" fmla="*/ 1503 h 10000"/>
                  <a:gd name="connsiteX75" fmla="*/ 1075 w 10000"/>
                  <a:gd name="connsiteY75" fmla="*/ 1503 h 10000"/>
                  <a:gd name="connsiteX76" fmla="*/ 3578 w 10000"/>
                  <a:gd name="connsiteY76" fmla="*/ 1503 h 10000"/>
                  <a:gd name="connsiteX77" fmla="*/ 3578 w 10000"/>
                  <a:gd name="connsiteY77" fmla="*/ 4995 h 10000"/>
                  <a:gd name="connsiteX78" fmla="*/ 3395 w 10000"/>
                  <a:gd name="connsiteY78" fmla="*/ 4995 h 10000"/>
                  <a:gd name="connsiteX79" fmla="*/ 3395 w 10000"/>
                  <a:gd name="connsiteY79" fmla="*/ 4872 h 10000"/>
                  <a:gd name="connsiteX80" fmla="*/ 3083 w 10000"/>
                  <a:gd name="connsiteY80" fmla="*/ 4317 h 10000"/>
                  <a:gd name="connsiteX81" fmla="*/ 2638 w 10000"/>
                  <a:gd name="connsiteY81" fmla="*/ 4062 h 10000"/>
                  <a:gd name="connsiteX82" fmla="*/ 2321 w 10000"/>
                  <a:gd name="connsiteY82" fmla="*/ 4749 h 10000"/>
                  <a:gd name="connsiteX83" fmla="*/ 1963 w 10000"/>
                  <a:gd name="connsiteY83" fmla="*/ 4062 h 10000"/>
                  <a:gd name="connsiteX84" fmla="*/ 1567 w 10000"/>
                  <a:gd name="connsiteY84" fmla="*/ 4317 h 10000"/>
                  <a:gd name="connsiteX85" fmla="*/ 1209 w 10000"/>
                  <a:gd name="connsiteY85" fmla="*/ 4872 h 10000"/>
                  <a:gd name="connsiteX86" fmla="*/ 1209 w 10000"/>
                  <a:gd name="connsiteY86" fmla="*/ 4995 h 10000"/>
                  <a:gd name="connsiteX87" fmla="*/ 1075 w 10000"/>
                  <a:gd name="connsiteY87" fmla="*/ 4995 h 10000"/>
                  <a:gd name="connsiteX88" fmla="*/ 1075 w 10000"/>
                  <a:gd name="connsiteY88" fmla="*/ 1503 h 10000"/>
                  <a:gd name="connsiteX89" fmla="*/ 7503 w 10000"/>
                  <a:gd name="connsiteY89" fmla="*/ 6498 h 10000"/>
                  <a:gd name="connsiteX90" fmla="*/ 7503 w 10000"/>
                  <a:gd name="connsiteY90" fmla="*/ 6498 h 10000"/>
                  <a:gd name="connsiteX91" fmla="*/ 1075 w 10000"/>
                  <a:gd name="connsiteY91" fmla="*/ 6498 h 10000"/>
                  <a:gd name="connsiteX92" fmla="*/ 1075 w 10000"/>
                  <a:gd name="connsiteY92" fmla="*/ 5997 h 10000"/>
                  <a:gd name="connsiteX93" fmla="*/ 7503 w 10000"/>
                  <a:gd name="connsiteY93" fmla="*/ 5997 h 10000"/>
                  <a:gd name="connsiteX94" fmla="*/ 7503 w 10000"/>
                  <a:gd name="connsiteY94" fmla="*/ 6498 h 10000"/>
                  <a:gd name="connsiteX95" fmla="*/ 7503 w 10000"/>
                  <a:gd name="connsiteY95" fmla="*/ 4995 h 10000"/>
                  <a:gd name="connsiteX96" fmla="*/ 7503 w 10000"/>
                  <a:gd name="connsiteY96" fmla="*/ 4995 h 10000"/>
                  <a:gd name="connsiteX97" fmla="*/ 4467 w 10000"/>
                  <a:gd name="connsiteY97" fmla="*/ 4995 h 10000"/>
                  <a:gd name="connsiteX98" fmla="*/ 4467 w 10000"/>
                  <a:gd name="connsiteY98" fmla="*/ 4494 h 10000"/>
                  <a:gd name="connsiteX99" fmla="*/ 7503 w 10000"/>
                  <a:gd name="connsiteY99" fmla="*/ 4494 h 10000"/>
                  <a:gd name="connsiteX100" fmla="*/ 7503 w 10000"/>
                  <a:gd name="connsiteY100" fmla="*/ 4995 h 10000"/>
                  <a:gd name="connsiteX101" fmla="*/ 7503 w 10000"/>
                  <a:gd name="connsiteY101" fmla="*/ 3502 h 10000"/>
                  <a:gd name="connsiteX102" fmla="*/ 7503 w 10000"/>
                  <a:gd name="connsiteY102" fmla="*/ 3502 h 10000"/>
                  <a:gd name="connsiteX103" fmla="*/ 4467 w 10000"/>
                  <a:gd name="connsiteY103" fmla="*/ 3502 h 10000"/>
                  <a:gd name="connsiteX104" fmla="*/ 4467 w 10000"/>
                  <a:gd name="connsiteY104" fmla="*/ 3006 h 10000"/>
                  <a:gd name="connsiteX105" fmla="*/ 7503 w 10000"/>
                  <a:gd name="connsiteY105" fmla="*/ 3006 h 10000"/>
                  <a:gd name="connsiteX106" fmla="*/ 7503 w 10000"/>
                  <a:gd name="connsiteY106" fmla="*/ 3502 h 10000"/>
                  <a:gd name="connsiteX107" fmla="*/ 7503 w 10000"/>
                  <a:gd name="connsiteY107" fmla="*/ 2004 h 10000"/>
                  <a:gd name="connsiteX108" fmla="*/ 7503 w 10000"/>
                  <a:gd name="connsiteY108" fmla="*/ 2004 h 10000"/>
                  <a:gd name="connsiteX109" fmla="*/ 4467 w 10000"/>
                  <a:gd name="connsiteY109" fmla="*/ 2004 h 10000"/>
                  <a:gd name="connsiteX110" fmla="*/ 4467 w 10000"/>
                  <a:gd name="connsiteY110" fmla="*/ 1503 h 10000"/>
                  <a:gd name="connsiteX111" fmla="*/ 7503 w 10000"/>
                  <a:gd name="connsiteY111" fmla="*/ 1503 h 10000"/>
                  <a:gd name="connsiteX112" fmla="*/ 7503 w 10000"/>
                  <a:gd name="connsiteY112" fmla="*/ 2004 h 10000"/>
                  <a:gd name="connsiteX0" fmla="*/ 3483 w 9737"/>
                  <a:gd name="connsiteY0" fmla="*/ 9377 h 10000"/>
                  <a:gd name="connsiteX1" fmla="*/ 3483 w 9737"/>
                  <a:gd name="connsiteY1" fmla="*/ 9377 h 10000"/>
                  <a:gd name="connsiteX2" fmla="*/ 3038 w 9737"/>
                  <a:gd name="connsiteY2" fmla="*/ 10000 h 10000"/>
                  <a:gd name="connsiteX3" fmla="*/ 2592 w 9737"/>
                  <a:gd name="connsiteY3" fmla="*/ 9377 h 10000"/>
                  <a:gd name="connsiteX4" fmla="*/ 3038 w 9737"/>
                  <a:gd name="connsiteY4" fmla="*/ 8742 h 10000"/>
                  <a:gd name="connsiteX5" fmla="*/ 3483 w 9737"/>
                  <a:gd name="connsiteY5" fmla="*/ 9377 h 10000"/>
                  <a:gd name="connsiteX6" fmla="*/ 4283 w 9737"/>
                  <a:gd name="connsiteY6" fmla="*/ 8998 h 10000"/>
                  <a:gd name="connsiteX7" fmla="*/ 4283 w 9737"/>
                  <a:gd name="connsiteY7" fmla="*/ 8998 h 10000"/>
                  <a:gd name="connsiteX8" fmla="*/ 4021 w 9737"/>
                  <a:gd name="connsiteY8" fmla="*/ 9377 h 10000"/>
                  <a:gd name="connsiteX9" fmla="*/ 4283 w 9737"/>
                  <a:gd name="connsiteY9" fmla="*/ 9745 h 10000"/>
                  <a:gd name="connsiteX10" fmla="*/ 4554 w 9737"/>
                  <a:gd name="connsiteY10" fmla="*/ 9377 h 10000"/>
                  <a:gd name="connsiteX11" fmla="*/ 4283 w 9737"/>
                  <a:gd name="connsiteY11" fmla="*/ 8998 h 10000"/>
                  <a:gd name="connsiteX12" fmla="*/ 4283 w 9737"/>
                  <a:gd name="connsiteY12" fmla="*/ 8742 h 10000"/>
                  <a:gd name="connsiteX13" fmla="*/ 4283 w 9737"/>
                  <a:gd name="connsiteY13" fmla="*/ 8742 h 10000"/>
                  <a:gd name="connsiteX14" fmla="*/ 4730 w 9737"/>
                  <a:gd name="connsiteY14" fmla="*/ 9377 h 10000"/>
                  <a:gd name="connsiteX15" fmla="*/ 4283 w 9737"/>
                  <a:gd name="connsiteY15" fmla="*/ 10000 h 10000"/>
                  <a:gd name="connsiteX16" fmla="*/ 3841 w 9737"/>
                  <a:gd name="connsiteY16" fmla="*/ 9377 h 10000"/>
                  <a:gd name="connsiteX17" fmla="*/ 4283 w 9737"/>
                  <a:gd name="connsiteY17" fmla="*/ 8742 h 10000"/>
                  <a:gd name="connsiteX18" fmla="*/ 4283 w 9737"/>
                  <a:gd name="connsiteY18" fmla="*/ 8998 h 10000"/>
                  <a:gd name="connsiteX19" fmla="*/ 5541 w 9737"/>
                  <a:gd name="connsiteY19" fmla="*/ 8998 h 10000"/>
                  <a:gd name="connsiteX20" fmla="*/ 5541 w 9737"/>
                  <a:gd name="connsiteY20" fmla="*/ 8998 h 10000"/>
                  <a:gd name="connsiteX21" fmla="*/ 5271 w 9737"/>
                  <a:gd name="connsiteY21" fmla="*/ 9377 h 10000"/>
                  <a:gd name="connsiteX22" fmla="*/ 5541 w 9737"/>
                  <a:gd name="connsiteY22" fmla="*/ 9745 h 10000"/>
                  <a:gd name="connsiteX23" fmla="*/ 5805 w 9737"/>
                  <a:gd name="connsiteY23" fmla="*/ 9377 h 10000"/>
                  <a:gd name="connsiteX24" fmla="*/ 5541 w 9737"/>
                  <a:gd name="connsiteY24" fmla="*/ 8998 h 10000"/>
                  <a:gd name="connsiteX25" fmla="*/ 5541 w 9737"/>
                  <a:gd name="connsiteY25" fmla="*/ 8742 h 10000"/>
                  <a:gd name="connsiteX26" fmla="*/ 5541 w 9737"/>
                  <a:gd name="connsiteY26" fmla="*/ 8742 h 10000"/>
                  <a:gd name="connsiteX27" fmla="*/ 5986 w 9737"/>
                  <a:gd name="connsiteY27" fmla="*/ 9377 h 10000"/>
                  <a:gd name="connsiteX28" fmla="*/ 5541 w 9737"/>
                  <a:gd name="connsiteY28" fmla="*/ 10000 h 10000"/>
                  <a:gd name="connsiteX29" fmla="*/ 5088 w 9737"/>
                  <a:gd name="connsiteY29" fmla="*/ 9377 h 10000"/>
                  <a:gd name="connsiteX30" fmla="*/ 5541 w 9737"/>
                  <a:gd name="connsiteY30" fmla="*/ 8742 h 10000"/>
                  <a:gd name="connsiteX31" fmla="*/ 5541 w 9737"/>
                  <a:gd name="connsiteY31" fmla="*/ 8998 h 10000"/>
                  <a:gd name="connsiteX32" fmla="*/ 9737 w 9737"/>
                  <a:gd name="connsiteY32" fmla="*/ 3748 h 10000"/>
                  <a:gd name="connsiteX33" fmla="*/ 9737 w 9737"/>
                  <a:gd name="connsiteY33" fmla="*/ 3748 h 10000"/>
                  <a:gd name="connsiteX34" fmla="*/ 9197 w 9737"/>
                  <a:gd name="connsiteY34" fmla="*/ 3006 h 10000"/>
                  <a:gd name="connsiteX35" fmla="*/ 9021 w 9737"/>
                  <a:gd name="connsiteY35" fmla="*/ 3006 h 10000"/>
                  <a:gd name="connsiteX36" fmla="*/ 8933 w 9737"/>
                  <a:gd name="connsiteY36" fmla="*/ 3129 h 10000"/>
                  <a:gd name="connsiteX37" fmla="*/ 8933 w 9737"/>
                  <a:gd name="connsiteY37" fmla="*/ 3375 h 10000"/>
                  <a:gd name="connsiteX38" fmla="*/ 9466 w 9737"/>
                  <a:gd name="connsiteY38" fmla="*/ 4126 h 10000"/>
                  <a:gd name="connsiteX39" fmla="*/ 8933 w 9737"/>
                  <a:gd name="connsiteY39" fmla="*/ 5128 h 10000"/>
                  <a:gd name="connsiteX40" fmla="*/ 9197 w 9737"/>
                  <a:gd name="connsiteY40" fmla="*/ 5251 h 10000"/>
                  <a:gd name="connsiteX41" fmla="*/ 9737 w 9737"/>
                  <a:gd name="connsiteY41" fmla="*/ 3748 h 10000"/>
                  <a:gd name="connsiteX42" fmla="*/ 2051 w 9737"/>
                  <a:gd name="connsiteY42" fmla="*/ 3684 h 10000"/>
                  <a:gd name="connsiteX43" fmla="*/ 2051 w 9737"/>
                  <a:gd name="connsiteY43" fmla="*/ 3684 h 10000"/>
                  <a:gd name="connsiteX44" fmla="*/ 1963 w 9737"/>
                  <a:gd name="connsiteY44" fmla="*/ 3375 h 10000"/>
                  <a:gd name="connsiteX45" fmla="*/ 1830 w 9737"/>
                  <a:gd name="connsiteY45" fmla="*/ 3252 h 10000"/>
                  <a:gd name="connsiteX46" fmla="*/ 1830 w 9737"/>
                  <a:gd name="connsiteY46" fmla="*/ 3060 h 10000"/>
                  <a:gd name="connsiteX47" fmla="*/ 1925 w 9737"/>
                  <a:gd name="connsiteY47" fmla="*/ 2883 h 10000"/>
                  <a:gd name="connsiteX48" fmla="*/ 1925 w 9737"/>
                  <a:gd name="connsiteY48" fmla="*/ 2750 h 10000"/>
                  <a:gd name="connsiteX49" fmla="*/ 2101 w 9737"/>
                  <a:gd name="connsiteY49" fmla="*/ 2313 h 10000"/>
                  <a:gd name="connsiteX50" fmla="*/ 2546 w 9737"/>
                  <a:gd name="connsiteY50" fmla="*/ 2883 h 10000"/>
                  <a:gd name="connsiteX51" fmla="*/ 2638 w 9737"/>
                  <a:gd name="connsiteY51" fmla="*/ 2883 h 10000"/>
                  <a:gd name="connsiteX52" fmla="*/ 2725 w 9737"/>
                  <a:gd name="connsiteY52" fmla="*/ 3006 h 10000"/>
                  <a:gd name="connsiteX53" fmla="*/ 2504 w 9737"/>
                  <a:gd name="connsiteY53" fmla="*/ 3816 h 10000"/>
                  <a:gd name="connsiteX54" fmla="*/ 2813 w 9737"/>
                  <a:gd name="connsiteY54" fmla="*/ 3816 h 10000"/>
                  <a:gd name="connsiteX55" fmla="*/ 2995 w 9737"/>
                  <a:gd name="connsiteY55" fmla="*/ 2937 h 10000"/>
                  <a:gd name="connsiteX56" fmla="*/ 2995 w 9737"/>
                  <a:gd name="connsiteY56" fmla="*/ 2937 h 10000"/>
                  <a:gd name="connsiteX57" fmla="*/ 2995 w 9737"/>
                  <a:gd name="connsiteY57" fmla="*/ 2937 h 10000"/>
                  <a:gd name="connsiteX58" fmla="*/ 2995 w 9737"/>
                  <a:gd name="connsiteY58" fmla="*/ 2883 h 10000"/>
                  <a:gd name="connsiteX59" fmla="*/ 2409 w 9737"/>
                  <a:gd name="connsiteY59" fmla="*/ 1935 h 10000"/>
                  <a:gd name="connsiteX60" fmla="*/ 2321 w 9737"/>
                  <a:gd name="connsiteY60" fmla="*/ 1812 h 10000"/>
                  <a:gd name="connsiteX61" fmla="*/ 1655 w 9737"/>
                  <a:gd name="connsiteY61" fmla="*/ 2814 h 10000"/>
                  <a:gd name="connsiteX62" fmla="*/ 2051 w 9737"/>
                  <a:gd name="connsiteY62" fmla="*/ 3684 h 10000"/>
                  <a:gd name="connsiteX63" fmla="*/ 8309 w 9737"/>
                  <a:gd name="connsiteY63" fmla="*/ 0 h 10000"/>
                  <a:gd name="connsiteX64" fmla="*/ 8309 w 9737"/>
                  <a:gd name="connsiteY64" fmla="*/ 0 h 10000"/>
                  <a:gd name="connsiteX65" fmla="*/ 225 w 9737"/>
                  <a:gd name="connsiteY65" fmla="*/ 0 h 10000"/>
                  <a:gd name="connsiteX66" fmla="*/ 0 w 9737"/>
                  <a:gd name="connsiteY66" fmla="*/ 314 h 10000"/>
                  <a:gd name="connsiteX67" fmla="*/ 0 w 9737"/>
                  <a:gd name="connsiteY67" fmla="*/ 7932 h 10000"/>
                  <a:gd name="connsiteX68" fmla="*/ 225 w 9737"/>
                  <a:gd name="connsiteY68" fmla="*/ 8242 h 10000"/>
                  <a:gd name="connsiteX69" fmla="*/ 8309 w 9737"/>
                  <a:gd name="connsiteY69" fmla="*/ 8242 h 10000"/>
                  <a:gd name="connsiteX70" fmla="*/ 8578 w 9737"/>
                  <a:gd name="connsiteY70" fmla="*/ 7932 h 10000"/>
                  <a:gd name="connsiteX71" fmla="*/ 8578 w 9737"/>
                  <a:gd name="connsiteY71" fmla="*/ 314 h 10000"/>
                  <a:gd name="connsiteX72" fmla="*/ 8309 w 9737"/>
                  <a:gd name="connsiteY72" fmla="*/ 0 h 10000"/>
                  <a:gd name="connsiteX73" fmla="*/ 1075 w 9737"/>
                  <a:gd name="connsiteY73" fmla="*/ 1503 h 10000"/>
                  <a:gd name="connsiteX74" fmla="*/ 1075 w 9737"/>
                  <a:gd name="connsiteY74" fmla="*/ 1503 h 10000"/>
                  <a:gd name="connsiteX75" fmla="*/ 3578 w 9737"/>
                  <a:gd name="connsiteY75" fmla="*/ 1503 h 10000"/>
                  <a:gd name="connsiteX76" fmla="*/ 3578 w 9737"/>
                  <a:gd name="connsiteY76" fmla="*/ 4995 h 10000"/>
                  <a:gd name="connsiteX77" fmla="*/ 3395 w 9737"/>
                  <a:gd name="connsiteY77" fmla="*/ 4995 h 10000"/>
                  <a:gd name="connsiteX78" fmla="*/ 3395 w 9737"/>
                  <a:gd name="connsiteY78" fmla="*/ 4872 h 10000"/>
                  <a:gd name="connsiteX79" fmla="*/ 3083 w 9737"/>
                  <a:gd name="connsiteY79" fmla="*/ 4317 h 10000"/>
                  <a:gd name="connsiteX80" fmla="*/ 2638 w 9737"/>
                  <a:gd name="connsiteY80" fmla="*/ 4062 h 10000"/>
                  <a:gd name="connsiteX81" fmla="*/ 2321 w 9737"/>
                  <a:gd name="connsiteY81" fmla="*/ 4749 h 10000"/>
                  <a:gd name="connsiteX82" fmla="*/ 1963 w 9737"/>
                  <a:gd name="connsiteY82" fmla="*/ 4062 h 10000"/>
                  <a:gd name="connsiteX83" fmla="*/ 1567 w 9737"/>
                  <a:gd name="connsiteY83" fmla="*/ 4317 h 10000"/>
                  <a:gd name="connsiteX84" fmla="*/ 1209 w 9737"/>
                  <a:gd name="connsiteY84" fmla="*/ 4872 h 10000"/>
                  <a:gd name="connsiteX85" fmla="*/ 1209 w 9737"/>
                  <a:gd name="connsiteY85" fmla="*/ 4995 h 10000"/>
                  <a:gd name="connsiteX86" fmla="*/ 1075 w 9737"/>
                  <a:gd name="connsiteY86" fmla="*/ 4995 h 10000"/>
                  <a:gd name="connsiteX87" fmla="*/ 1075 w 9737"/>
                  <a:gd name="connsiteY87" fmla="*/ 1503 h 10000"/>
                  <a:gd name="connsiteX88" fmla="*/ 7503 w 9737"/>
                  <a:gd name="connsiteY88" fmla="*/ 6498 h 10000"/>
                  <a:gd name="connsiteX89" fmla="*/ 7503 w 9737"/>
                  <a:gd name="connsiteY89" fmla="*/ 6498 h 10000"/>
                  <a:gd name="connsiteX90" fmla="*/ 1075 w 9737"/>
                  <a:gd name="connsiteY90" fmla="*/ 6498 h 10000"/>
                  <a:gd name="connsiteX91" fmla="*/ 1075 w 9737"/>
                  <a:gd name="connsiteY91" fmla="*/ 5997 h 10000"/>
                  <a:gd name="connsiteX92" fmla="*/ 7503 w 9737"/>
                  <a:gd name="connsiteY92" fmla="*/ 5997 h 10000"/>
                  <a:gd name="connsiteX93" fmla="*/ 7503 w 9737"/>
                  <a:gd name="connsiteY93" fmla="*/ 6498 h 10000"/>
                  <a:gd name="connsiteX94" fmla="*/ 7503 w 9737"/>
                  <a:gd name="connsiteY94" fmla="*/ 4995 h 10000"/>
                  <a:gd name="connsiteX95" fmla="*/ 7503 w 9737"/>
                  <a:gd name="connsiteY95" fmla="*/ 4995 h 10000"/>
                  <a:gd name="connsiteX96" fmla="*/ 4467 w 9737"/>
                  <a:gd name="connsiteY96" fmla="*/ 4995 h 10000"/>
                  <a:gd name="connsiteX97" fmla="*/ 4467 w 9737"/>
                  <a:gd name="connsiteY97" fmla="*/ 4494 h 10000"/>
                  <a:gd name="connsiteX98" fmla="*/ 7503 w 9737"/>
                  <a:gd name="connsiteY98" fmla="*/ 4494 h 10000"/>
                  <a:gd name="connsiteX99" fmla="*/ 7503 w 9737"/>
                  <a:gd name="connsiteY99" fmla="*/ 4995 h 10000"/>
                  <a:gd name="connsiteX100" fmla="*/ 7503 w 9737"/>
                  <a:gd name="connsiteY100" fmla="*/ 3502 h 10000"/>
                  <a:gd name="connsiteX101" fmla="*/ 7503 w 9737"/>
                  <a:gd name="connsiteY101" fmla="*/ 3502 h 10000"/>
                  <a:gd name="connsiteX102" fmla="*/ 4467 w 9737"/>
                  <a:gd name="connsiteY102" fmla="*/ 3502 h 10000"/>
                  <a:gd name="connsiteX103" fmla="*/ 4467 w 9737"/>
                  <a:gd name="connsiteY103" fmla="*/ 3006 h 10000"/>
                  <a:gd name="connsiteX104" fmla="*/ 7503 w 9737"/>
                  <a:gd name="connsiteY104" fmla="*/ 3006 h 10000"/>
                  <a:gd name="connsiteX105" fmla="*/ 7503 w 9737"/>
                  <a:gd name="connsiteY105" fmla="*/ 3502 h 10000"/>
                  <a:gd name="connsiteX106" fmla="*/ 7503 w 9737"/>
                  <a:gd name="connsiteY106" fmla="*/ 2004 h 10000"/>
                  <a:gd name="connsiteX107" fmla="*/ 7503 w 9737"/>
                  <a:gd name="connsiteY107" fmla="*/ 2004 h 10000"/>
                  <a:gd name="connsiteX108" fmla="*/ 4467 w 9737"/>
                  <a:gd name="connsiteY108" fmla="*/ 2004 h 10000"/>
                  <a:gd name="connsiteX109" fmla="*/ 4467 w 9737"/>
                  <a:gd name="connsiteY109" fmla="*/ 1503 h 10000"/>
                  <a:gd name="connsiteX110" fmla="*/ 7503 w 9737"/>
                  <a:gd name="connsiteY110" fmla="*/ 1503 h 10000"/>
                  <a:gd name="connsiteX111" fmla="*/ 7503 w 9737"/>
                  <a:gd name="connsiteY111"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129 h 10000"/>
                  <a:gd name="connsiteX36" fmla="*/ 9174 w 10000"/>
                  <a:gd name="connsiteY36" fmla="*/ 3375 h 10000"/>
                  <a:gd name="connsiteX37" fmla="*/ 9722 w 10000"/>
                  <a:gd name="connsiteY37" fmla="*/ 4126 h 10000"/>
                  <a:gd name="connsiteX38" fmla="*/ 9174 w 10000"/>
                  <a:gd name="connsiteY38" fmla="*/ 5128 h 10000"/>
                  <a:gd name="connsiteX39" fmla="*/ 9445 w 10000"/>
                  <a:gd name="connsiteY39" fmla="*/ 5251 h 10000"/>
                  <a:gd name="connsiteX40" fmla="*/ 10000 w 10000"/>
                  <a:gd name="connsiteY40" fmla="*/ 3748 h 10000"/>
                  <a:gd name="connsiteX41" fmla="*/ 2106 w 10000"/>
                  <a:gd name="connsiteY41" fmla="*/ 3684 h 10000"/>
                  <a:gd name="connsiteX42" fmla="*/ 2106 w 10000"/>
                  <a:gd name="connsiteY42" fmla="*/ 3684 h 10000"/>
                  <a:gd name="connsiteX43" fmla="*/ 2016 w 10000"/>
                  <a:gd name="connsiteY43" fmla="*/ 3375 h 10000"/>
                  <a:gd name="connsiteX44" fmla="*/ 1879 w 10000"/>
                  <a:gd name="connsiteY44" fmla="*/ 3252 h 10000"/>
                  <a:gd name="connsiteX45" fmla="*/ 1879 w 10000"/>
                  <a:gd name="connsiteY45" fmla="*/ 3060 h 10000"/>
                  <a:gd name="connsiteX46" fmla="*/ 1977 w 10000"/>
                  <a:gd name="connsiteY46" fmla="*/ 2883 h 10000"/>
                  <a:gd name="connsiteX47" fmla="*/ 1977 w 10000"/>
                  <a:gd name="connsiteY47" fmla="*/ 2750 h 10000"/>
                  <a:gd name="connsiteX48" fmla="*/ 2158 w 10000"/>
                  <a:gd name="connsiteY48" fmla="*/ 2313 h 10000"/>
                  <a:gd name="connsiteX49" fmla="*/ 2615 w 10000"/>
                  <a:gd name="connsiteY49" fmla="*/ 2883 h 10000"/>
                  <a:gd name="connsiteX50" fmla="*/ 2709 w 10000"/>
                  <a:gd name="connsiteY50" fmla="*/ 2883 h 10000"/>
                  <a:gd name="connsiteX51" fmla="*/ 2799 w 10000"/>
                  <a:gd name="connsiteY51" fmla="*/ 3006 h 10000"/>
                  <a:gd name="connsiteX52" fmla="*/ 2572 w 10000"/>
                  <a:gd name="connsiteY52" fmla="*/ 3816 h 10000"/>
                  <a:gd name="connsiteX53" fmla="*/ 2889 w 10000"/>
                  <a:gd name="connsiteY53" fmla="*/ 3816 h 10000"/>
                  <a:gd name="connsiteX54" fmla="*/ 3076 w 10000"/>
                  <a:gd name="connsiteY54" fmla="*/ 2937 h 10000"/>
                  <a:gd name="connsiteX55" fmla="*/ 3076 w 10000"/>
                  <a:gd name="connsiteY55" fmla="*/ 2937 h 10000"/>
                  <a:gd name="connsiteX56" fmla="*/ 3076 w 10000"/>
                  <a:gd name="connsiteY56" fmla="*/ 2937 h 10000"/>
                  <a:gd name="connsiteX57" fmla="*/ 3076 w 10000"/>
                  <a:gd name="connsiteY57" fmla="*/ 2883 h 10000"/>
                  <a:gd name="connsiteX58" fmla="*/ 2474 w 10000"/>
                  <a:gd name="connsiteY58" fmla="*/ 1935 h 10000"/>
                  <a:gd name="connsiteX59" fmla="*/ 2384 w 10000"/>
                  <a:gd name="connsiteY59" fmla="*/ 1812 h 10000"/>
                  <a:gd name="connsiteX60" fmla="*/ 1700 w 10000"/>
                  <a:gd name="connsiteY60" fmla="*/ 2814 h 10000"/>
                  <a:gd name="connsiteX61" fmla="*/ 2106 w 10000"/>
                  <a:gd name="connsiteY61" fmla="*/ 3684 h 10000"/>
                  <a:gd name="connsiteX62" fmla="*/ 8533 w 10000"/>
                  <a:gd name="connsiteY62" fmla="*/ 0 h 10000"/>
                  <a:gd name="connsiteX63" fmla="*/ 8533 w 10000"/>
                  <a:gd name="connsiteY63" fmla="*/ 0 h 10000"/>
                  <a:gd name="connsiteX64" fmla="*/ 231 w 10000"/>
                  <a:gd name="connsiteY64" fmla="*/ 0 h 10000"/>
                  <a:gd name="connsiteX65" fmla="*/ 0 w 10000"/>
                  <a:gd name="connsiteY65" fmla="*/ 314 h 10000"/>
                  <a:gd name="connsiteX66" fmla="*/ 0 w 10000"/>
                  <a:gd name="connsiteY66" fmla="*/ 7932 h 10000"/>
                  <a:gd name="connsiteX67" fmla="*/ 231 w 10000"/>
                  <a:gd name="connsiteY67" fmla="*/ 8242 h 10000"/>
                  <a:gd name="connsiteX68" fmla="*/ 8533 w 10000"/>
                  <a:gd name="connsiteY68" fmla="*/ 8242 h 10000"/>
                  <a:gd name="connsiteX69" fmla="*/ 8810 w 10000"/>
                  <a:gd name="connsiteY69" fmla="*/ 7932 h 10000"/>
                  <a:gd name="connsiteX70" fmla="*/ 8810 w 10000"/>
                  <a:gd name="connsiteY70" fmla="*/ 314 h 10000"/>
                  <a:gd name="connsiteX71" fmla="*/ 8533 w 10000"/>
                  <a:gd name="connsiteY71" fmla="*/ 0 h 10000"/>
                  <a:gd name="connsiteX72" fmla="*/ 1104 w 10000"/>
                  <a:gd name="connsiteY72" fmla="*/ 1503 h 10000"/>
                  <a:gd name="connsiteX73" fmla="*/ 1104 w 10000"/>
                  <a:gd name="connsiteY73" fmla="*/ 1503 h 10000"/>
                  <a:gd name="connsiteX74" fmla="*/ 3675 w 10000"/>
                  <a:gd name="connsiteY74" fmla="*/ 1503 h 10000"/>
                  <a:gd name="connsiteX75" fmla="*/ 3675 w 10000"/>
                  <a:gd name="connsiteY75" fmla="*/ 4995 h 10000"/>
                  <a:gd name="connsiteX76" fmla="*/ 3487 w 10000"/>
                  <a:gd name="connsiteY76" fmla="*/ 4995 h 10000"/>
                  <a:gd name="connsiteX77" fmla="*/ 3487 w 10000"/>
                  <a:gd name="connsiteY77" fmla="*/ 4872 h 10000"/>
                  <a:gd name="connsiteX78" fmla="*/ 3166 w 10000"/>
                  <a:gd name="connsiteY78" fmla="*/ 4317 h 10000"/>
                  <a:gd name="connsiteX79" fmla="*/ 2709 w 10000"/>
                  <a:gd name="connsiteY79" fmla="*/ 4062 h 10000"/>
                  <a:gd name="connsiteX80" fmla="*/ 2384 w 10000"/>
                  <a:gd name="connsiteY80" fmla="*/ 4749 h 10000"/>
                  <a:gd name="connsiteX81" fmla="*/ 2016 w 10000"/>
                  <a:gd name="connsiteY81" fmla="*/ 4062 h 10000"/>
                  <a:gd name="connsiteX82" fmla="*/ 1609 w 10000"/>
                  <a:gd name="connsiteY82" fmla="*/ 4317 h 10000"/>
                  <a:gd name="connsiteX83" fmla="*/ 1242 w 10000"/>
                  <a:gd name="connsiteY83" fmla="*/ 4872 h 10000"/>
                  <a:gd name="connsiteX84" fmla="*/ 1242 w 10000"/>
                  <a:gd name="connsiteY84" fmla="*/ 4995 h 10000"/>
                  <a:gd name="connsiteX85" fmla="*/ 1104 w 10000"/>
                  <a:gd name="connsiteY85" fmla="*/ 4995 h 10000"/>
                  <a:gd name="connsiteX86" fmla="*/ 1104 w 10000"/>
                  <a:gd name="connsiteY86" fmla="*/ 1503 h 10000"/>
                  <a:gd name="connsiteX87" fmla="*/ 7706 w 10000"/>
                  <a:gd name="connsiteY87" fmla="*/ 6498 h 10000"/>
                  <a:gd name="connsiteX88" fmla="*/ 7706 w 10000"/>
                  <a:gd name="connsiteY88" fmla="*/ 6498 h 10000"/>
                  <a:gd name="connsiteX89" fmla="*/ 1104 w 10000"/>
                  <a:gd name="connsiteY89" fmla="*/ 6498 h 10000"/>
                  <a:gd name="connsiteX90" fmla="*/ 1104 w 10000"/>
                  <a:gd name="connsiteY90" fmla="*/ 5997 h 10000"/>
                  <a:gd name="connsiteX91" fmla="*/ 7706 w 10000"/>
                  <a:gd name="connsiteY91" fmla="*/ 5997 h 10000"/>
                  <a:gd name="connsiteX92" fmla="*/ 7706 w 10000"/>
                  <a:gd name="connsiteY92" fmla="*/ 6498 h 10000"/>
                  <a:gd name="connsiteX93" fmla="*/ 7706 w 10000"/>
                  <a:gd name="connsiteY93" fmla="*/ 4995 h 10000"/>
                  <a:gd name="connsiteX94" fmla="*/ 7706 w 10000"/>
                  <a:gd name="connsiteY94" fmla="*/ 4995 h 10000"/>
                  <a:gd name="connsiteX95" fmla="*/ 4588 w 10000"/>
                  <a:gd name="connsiteY95" fmla="*/ 4995 h 10000"/>
                  <a:gd name="connsiteX96" fmla="*/ 4588 w 10000"/>
                  <a:gd name="connsiteY96" fmla="*/ 4494 h 10000"/>
                  <a:gd name="connsiteX97" fmla="*/ 7706 w 10000"/>
                  <a:gd name="connsiteY97" fmla="*/ 4494 h 10000"/>
                  <a:gd name="connsiteX98" fmla="*/ 7706 w 10000"/>
                  <a:gd name="connsiteY98" fmla="*/ 4995 h 10000"/>
                  <a:gd name="connsiteX99" fmla="*/ 7706 w 10000"/>
                  <a:gd name="connsiteY99" fmla="*/ 3502 h 10000"/>
                  <a:gd name="connsiteX100" fmla="*/ 7706 w 10000"/>
                  <a:gd name="connsiteY100" fmla="*/ 3502 h 10000"/>
                  <a:gd name="connsiteX101" fmla="*/ 4588 w 10000"/>
                  <a:gd name="connsiteY101" fmla="*/ 3502 h 10000"/>
                  <a:gd name="connsiteX102" fmla="*/ 4588 w 10000"/>
                  <a:gd name="connsiteY102" fmla="*/ 3006 h 10000"/>
                  <a:gd name="connsiteX103" fmla="*/ 7706 w 10000"/>
                  <a:gd name="connsiteY103" fmla="*/ 3006 h 10000"/>
                  <a:gd name="connsiteX104" fmla="*/ 7706 w 10000"/>
                  <a:gd name="connsiteY104" fmla="*/ 3502 h 10000"/>
                  <a:gd name="connsiteX105" fmla="*/ 7706 w 10000"/>
                  <a:gd name="connsiteY105" fmla="*/ 2004 h 10000"/>
                  <a:gd name="connsiteX106" fmla="*/ 7706 w 10000"/>
                  <a:gd name="connsiteY106" fmla="*/ 2004 h 10000"/>
                  <a:gd name="connsiteX107" fmla="*/ 4588 w 10000"/>
                  <a:gd name="connsiteY107" fmla="*/ 2004 h 10000"/>
                  <a:gd name="connsiteX108" fmla="*/ 4588 w 10000"/>
                  <a:gd name="connsiteY108" fmla="*/ 1503 h 10000"/>
                  <a:gd name="connsiteX109" fmla="*/ 7706 w 10000"/>
                  <a:gd name="connsiteY109" fmla="*/ 1503 h 10000"/>
                  <a:gd name="connsiteX110" fmla="*/ 7706 w 10000"/>
                  <a:gd name="connsiteY110"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265 w 10000"/>
                  <a:gd name="connsiteY34" fmla="*/ 3006 h 10000"/>
                  <a:gd name="connsiteX35" fmla="*/ 9174 w 10000"/>
                  <a:gd name="connsiteY35" fmla="*/ 3375 h 10000"/>
                  <a:gd name="connsiteX36" fmla="*/ 9722 w 10000"/>
                  <a:gd name="connsiteY36" fmla="*/ 4126 h 10000"/>
                  <a:gd name="connsiteX37" fmla="*/ 9174 w 10000"/>
                  <a:gd name="connsiteY37" fmla="*/ 5128 h 10000"/>
                  <a:gd name="connsiteX38" fmla="*/ 9445 w 10000"/>
                  <a:gd name="connsiteY38" fmla="*/ 5251 h 10000"/>
                  <a:gd name="connsiteX39" fmla="*/ 10000 w 10000"/>
                  <a:gd name="connsiteY39" fmla="*/ 3748 h 10000"/>
                  <a:gd name="connsiteX40" fmla="*/ 2106 w 10000"/>
                  <a:gd name="connsiteY40" fmla="*/ 3684 h 10000"/>
                  <a:gd name="connsiteX41" fmla="*/ 2106 w 10000"/>
                  <a:gd name="connsiteY41" fmla="*/ 3684 h 10000"/>
                  <a:gd name="connsiteX42" fmla="*/ 2016 w 10000"/>
                  <a:gd name="connsiteY42" fmla="*/ 3375 h 10000"/>
                  <a:gd name="connsiteX43" fmla="*/ 1879 w 10000"/>
                  <a:gd name="connsiteY43" fmla="*/ 3252 h 10000"/>
                  <a:gd name="connsiteX44" fmla="*/ 1879 w 10000"/>
                  <a:gd name="connsiteY44" fmla="*/ 3060 h 10000"/>
                  <a:gd name="connsiteX45" fmla="*/ 1977 w 10000"/>
                  <a:gd name="connsiteY45" fmla="*/ 2883 h 10000"/>
                  <a:gd name="connsiteX46" fmla="*/ 1977 w 10000"/>
                  <a:gd name="connsiteY46" fmla="*/ 2750 h 10000"/>
                  <a:gd name="connsiteX47" fmla="*/ 2158 w 10000"/>
                  <a:gd name="connsiteY47" fmla="*/ 2313 h 10000"/>
                  <a:gd name="connsiteX48" fmla="*/ 2615 w 10000"/>
                  <a:gd name="connsiteY48" fmla="*/ 2883 h 10000"/>
                  <a:gd name="connsiteX49" fmla="*/ 2709 w 10000"/>
                  <a:gd name="connsiteY49" fmla="*/ 2883 h 10000"/>
                  <a:gd name="connsiteX50" fmla="*/ 2799 w 10000"/>
                  <a:gd name="connsiteY50" fmla="*/ 3006 h 10000"/>
                  <a:gd name="connsiteX51" fmla="*/ 2572 w 10000"/>
                  <a:gd name="connsiteY51" fmla="*/ 3816 h 10000"/>
                  <a:gd name="connsiteX52" fmla="*/ 2889 w 10000"/>
                  <a:gd name="connsiteY52" fmla="*/ 3816 h 10000"/>
                  <a:gd name="connsiteX53" fmla="*/ 3076 w 10000"/>
                  <a:gd name="connsiteY53" fmla="*/ 2937 h 10000"/>
                  <a:gd name="connsiteX54" fmla="*/ 3076 w 10000"/>
                  <a:gd name="connsiteY54" fmla="*/ 2937 h 10000"/>
                  <a:gd name="connsiteX55" fmla="*/ 3076 w 10000"/>
                  <a:gd name="connsiteY55" fmla="*/ 2937 h 10000"/>
                  <a:gd name="connsiteX56" fmla="*/ 3076 w 10000"/>
                  <a:gd name="connsiteY56" fmla="*/ 2883 h 10000"/>
                  <a:gd name="connsiteX57" fmla="*/ 2474 w 10000"/>
                  <a:gd name="connsiteY57" fmla="*/ 1935 h 10000"/>
                  <a:gd name="connsiteX58" fmla="*/ 2384 w 10000"/>
                  <a:gd name="connsiteY58" fmla="*/ 1812 h 10000"/>
                  <a:gd name="connsiteX59" fmla="*/ 1700 w 10000"/>
                  <a:gd name="connsiteY59" fmla="*/ 2814 h 10000"/>
                  <a:gd name="connsiteX60" fmla="*/ 2106 w 10000"/>
                  <a:gd name="connsiteY60" fmla="*/ 3684 h 10000"/>
                  <a:gd name="connsiteX61" fmla="*/ 8533 w 10000"/>
                  <a:gd name="connsiteY61" fmla="*/ 0 h 10000"/>
                  <a:gd name="connsiteX62" fmla="*/ 8533 w 10000"/>
                  <a:gd name="connsiteY62" fmla="*/ 0 h 10000"/>
                  <a:gd name="connsiteX63" fmla="*/ 231 w 10000"/>
                  <a:gd name="connsiteY63" fmla="*/ 0 h 10000"/>
                  <a:gd name="connsiteX64" fmla="*/ 0 w 10000"/>
                  <a:gd name="connsiteY64" fmla="*/ 314 h 10000"/>
                  <a:gd name="connsiteX65" fmla="*/ 0 w 10000"/>
                  <a:gd name="connsiteY65" fmla="*/ 7932 h 10000"/>
                  <a:gd name="connsiteX66" fmla="*/ 231 w 10000"/>
                  <a:gd name="connsiteY66" fmla="*/ 8242 h 10000"/>
                  <a:gd name="connsiteX67" fmla="*/ 8533 w 10000"/>
                  <a:gd name="connsiteY67" fmla="*/ 8242 h 10000"/>
                  <a:gd name="connsiteX68" fmla="*/ 8810 w 10000"/>
                  <a:gd name="connsiteY68" fmla="*/ 7932 h 10000"/>
                  <a:gd name="connsiteX69" fmla="*/ 8810 w 10000"/>
                  <a:gd name="connsiteY69" fmla="*/ 314 h 10000"/>
                  <a:gd name="connsiteX70" fmla="*/ 8533 w 10000"/>
                  <a:gd name="connsiteY70" fmla="*/ 0 h 10000"/>
                  <a:gd name="connsiteX71" fmla="*/ 1104 w 10000"/>
                  <a:gd name="connsiteY71" fmla="*/ 1503 h 10000"/>
                  <a:gd name="connsiteX72" fmla="*/ 1104 w 10000"/>
                  <a:gd name="connsiteY72" fmla="*/ 1503 h 10000"/>
                  <a:gd name="connsiteX73" fmla="*/ 3675 w 10000"/>
                  <a:gd name="connsiteY73" fmla="*/ 1503 h 10000"/>
                  <a:gd name="connsiteX74" fmla="*/ 3675 w 10000"/>
                  <a:gd name="connsiteY74" fmla="*/ 4995 h 10000"/>
                  <a:gd name="connsiteX75" fmla="*/ 3487 w 10000"/>
                  <a:gd name="connsiteY75" fmla="*/ 4995 h 10000"/>
                  <a:gd name="connsiteX76" fmla="*/ 3487 w 10000"/>
                  <a:gd name="connsiteY76" fmla="*/ 4872 h 10000"/>
                  <a:gd name="connsiteX77" fmla="*/ 3166 w 10000"/>
                  <a:gd name="connsiteY77" fmla="*/ 4317 h 10000"/>
                  <a:gd name="connsiteX78" fmla="*/ 2709 w 10000"/>
                  <a:gd name="connsiteY78" fmla="*/ 4062 h 10000"/>
                  <a:gd name="connsiteX79" fmla="*/ 2384 w 10000"/>
                  <a:gd name="connsiteY79" fmla="*/ 4749 h 10000"/>
                  <a:gd name="connsiteX80" fmla="*/ 2016 w 10000"/>
                  <a:gd name="connsiteY80" fmla="*/ 4062 h 10000"/>
                  <a:gd name="connsiteX81" fmla="*/ 1609 w 10000"/>
                  <a:gd name="connsiteY81" fmla="*/ 4317 h 10000"/>
                  <a:gd name="connsiteX82" fmla="*/ 1242 w 10000"/>
                  <a:gd name="connsiteY82" fmla="*/ 4872 h 10000"/>
                  <a:gd name="connsiteX83" fmla="*/ 1242 w 10000"/>
                  <a:gd name="connsiteY83" fmla="*/ 4995 h 10000"/>
                  <a:gd name="connsiteX84" fmla="*/ 1104 w 10000"/>
                  <a:gd name="connsiteY84" fmla="*/ 4995 h 10000"/>
                  <a:gd name="connsiteX85" fmla="*/ 1104 w 10000"/>
                  <a:gd name="connsiteY85" fmla="*/ 1503 h 10000"/>
                  <a:gd name="connsiteX86" fmla="*/ 7706 w 10000"/>
                  <a:gd name="connsiteY86" fmla="*/ 6498 h 10000"/>
                  <a:gd name="connsiteX87" fmla="*/ 7706 w 10000"/>
                  <a:gd name="connsiteY87" fmla="*/ 6498 h 10000"/>
                  <a:gd name="connsiteX88" fmla="*/ 1104 w 10000"/>
                  <a:gd name="connsiteY88" fmla="*/ 6498 h 10000"/>
                  <a:gd name="connsiteX89" fmla="*/ 1104 w 10000"/>
                  <a:gd name="connsiteY89" fmla="*/ 5997 h 10000"/>
                  <a:gd name="connsiteX90" fmla="*/ 7706 w 10000"/>
                  <a:gd name="connsiteY90" fmla="*/ 5997 h 10000"/>
                  <a:gd name="connsiteX91" fmla="*/ 7706 w 10000"/>
                  <a:gd name="connsiteY91" fmla="*/ 6498 h 10000"/>
                  <a:gd name="connsiteX92" fmla="*/ 7706 w 10000"/>
                  <a:gd name="connsiteY92" fmla="*/ 4995 h 10000"/>
                  <a:gd name="connsiteX93" fmla="*/ 7706 w 10000"/>
                  <a:gd name="connsiteY93" fmla="*/ 4995 h 10000"/>
                  <a:gd name="connsiteX94" fmla="*/ 4588 w 10000"/>
                  <a:gd name="connsiteY94" fmla="*/ 4995 h 10000"/>
                  <a:gd name="connsiteX95" fmla="*/ 4588 w 10000"/>
                  <a:gd name="connsiteY95" fmla="*/ 4494 h 10000"/>
                  <a:gd name="connsiteX96" fmla="*/ 7706 w 10000"/>
                  <a:gd name="connsiteY96" fmla="*/ 4494 h 10000"/>
                  <a:gd name="connsiteX97" fmla="*/ 7706 w 10000"/>
                  <a:gd name="connsiteY97" fmla="*/ 4995 h 10000"/>
                  <a:gd name="connsiteX98" fmla="*/ 7706 w 10000"/>
                  <a:gd name="connsiteY98" fmla="*/ 3502 h 10000"/>
                  <a:gd name="connsiteX99" fmla="*/ 7706 w 10000"/>
                  <a:gd name="connsiteY99" fmla="*/ 3502 h 10000"/>
                  <a:gd name="connsiteX100" fmla="*/ 4588 w 10000"/>
                  <a:gd name="connsiteY100" fmla="*/ 3502 h 10000"/>
                  <a:gd name="connsiteX101" fmla="*/ 4588 w 10000"/>
                  <a:gd name="connsiteY101" fmla="*/ 3006 h 10000"/>
                  <a:gd name="connsiteX102" fmla="*/ 7706 w 10000"/>
                  <a:gd name="connsiteY102" fmla="*/ 3006 h 10000"/>
                  <a:gd name="connsiteX103" fmla="*/ 7706 w 10000"/>
                  <a:gd name="connsiteY103" fmla="*/ 3502 h 10000"/>
                  <a:gd name="connsiteX104" fmla="*/ 7706 w 10000"/>
                  <a:gd name="connsiteY104" fmla="*/ 2004 h 10000"/>
                  <a:gd name="connsiteX105" fmla="*/ 7706 w 10000"/>
                  <a:gd name="connsiteY105" fmla="*/ 2004 h 10000"/>
                  <a:gd name="connsiteX106" fmla="*/ 4588 w 10000"/>
                  <a:gd name="connsiteY106" fmla="*/ 2004 h 10000"/>
                  <a:gd name="connsiteX107" fmla="*/ 4588 w 10000"/>
                  <a:gd name="connsiteY107" fmla="*/ 1503 h 10000"/>
                  <a:gd name="connsiteX108" fmla="*/ 7706 w 10000"/>
                  <a:gd name="connsiteY108" fmla="*/ 1503 h 10000"/>
                  <a:gd name="connsiteX109" fmla="*/ 7706 w 10000"/>
                  <a:gd name="connsiteY109"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174 w 10000"/>
                  <a:gd name="connsiteY34" fmla="*/ 3375 h 10000"/>
                  <a:gd name="connsiteX35" fmla="*/ 9722 w 10000"/>
                  <a:gd name="connsiteY35" fmla="*/ 4126 h 10000"/>
                  <a:gd name="connsiteX36" fmla="*/ 9174 w 10000"/>
                  <a:gd name="connsiteY36" fmla="*/ 5128 h 10000"/>
                  <a:gd name="connsiteX37" fmla="*/ 9445 w 10000"/>
                  <a:gd name="connsiteY37" fmla="*/ 5251 h 10000"/>
                  <a:gd name="connsiteX38" fmla="*/ 10000 w 10000"/>
                  <a:gd name="connsiteY38" fmla="*/ 3748 h 10000"/>
                  <a:gd name="connsiteX39" fmla="*/ 2106 w 10000"/>
                  <a:gd name="connsiteY39" fmla="*/ 3684 h 10000"/>
                  <a:gd name="connsiteX40" fmla="*/ 2106 w 10000"/>
                  <a:gd name="connsiteY40" fmla="*/ 3684 h 10000"/>
                  <a:gd name="connsiteX41" fmla="*/ 2016 w 10000"/>
                  <a:gd name="connsiteY41" fmla="*/ 3375 h 10000"/>
                  <a:gd name="connsiteX42" fmla="*/ 1879 w 10000"/>
                  <a:gd name="connsiteY42" fmla="*/ 3252 h 10000"/>
                  <a:gd name="connsiteX43" fmla="*/ 1879 w 10000"/>
                  <a:gd name="connsiteY43" fmla="*/ 3060 h 10000"/>
                  <a:gd name="connsiteX44" fmla="*/ 1977 w 10000"/>
                  <a:gd name="connsiteY44" fmla="*/ 2883 h 10000"/>
                  <a:gd name="connsiteX45" fmla="*/ 1977 w 10000"/>
                  <a:gd name="connsiteY45" fmla="*/ 2750 h 10000"/>
                  <a:gd name="connsiteX46" fmla="*/ 2158 w 10000"/>
                  <a:gd name="connsiteY46" fmla="*/ 2313 h 10000"/>
                  <a:gd name="connsiteX47" fmla="*/ 2615 w 10000"/>
                  <a:gd name="connsiteY47" fmla="*/ 2883 h 10000"/>
                  <a:gd name="connsiteX48" fmla="*/ 2709 w 10000"/>
                  <a:gd name="connsiteY48" fmla="*/ 2883 h 10000"/>
                  <a:gd name="connsiteX49" fmla="*/ 2799 w 10000"/>
                  <a:gd name="connsiteY49" fmla="*/ 3006 h 10000"/>
                  <a:gd name="connsiteX50" fmla="*/ 2572 w 10000"/>
                  <a:gd name="connsiteY50" fmla="*/ 3816 h 10000"/>
                  <a:gd name="connsiteX51" fmla="*/ 2889 w 10000"/>
                  <a:gd name="connsiteY51" fmla="*/ 3816 h 10000"/>
                  <a:gd name="connsiteX52" fmla="*/ 3076 w 10000"/>
                  <a:gd name="connsiteY52" fmla="*/ 2937 h 10000"/>
                  <a:gd name="connsiteX53" fmla="*/ 3076 w 10000"/>
                  <a:gd name="connsiteY53" fmla="*/ 2937 h 10000"/>
                  <a:gd name="connsiteX54" fmla="*/ 3076 w 10000"/>
                  <a:gd name="connsiteY54" fmla="*/ 2937 h 10000"/>
                  <a:gd name="connsiteX55" fmla="*/ 3076 w 10000"/>
                  <a:gd name="connsiteY55" fmla="*/ 2883 h 10000"/>
                  <a:gd name="connsiteX56" fmla="*/ 2474 w 10000"/>
                  <a:gd name="connsiteY56" fmla="*/ 1935 h 10000"/>
                  <a:gd name="connsiteX57" fmla="*/ 2384 w 10000"/>
                  <a:gd name="connsiteY57" fmla="*/ 1812 h 10000"/>
                  <a:gd name="connsiteX58" fmla="*/ 1700 w 10000"/>
                  <a:gd name="connsiteY58" fmla="*/ 2814 h 10000"/>
                  <a:gd name="connsiteX59" fmla="*/ 2106 w 10000"/>
                  <a:gd name="connsiteY59" fmla="*/ 3684 h 10000"/>
                  <a:gd name="connsiteX60" fmla="*/ 8533 w 10000"/>
                  <a:gd name="connsiteY60" fmla="*/ 0 h 10000"/>
                  <a:gd name="connsiteX61" fmla="*/ 8533 w 10000"/>
                  <a:gd name="connsiteY61" fmla="*/ 0 h 10000"/>
                  <a:gd name="connsiteX62" fmla="*/ 231 w 10000"/>
                  <a:gd name="connsiteY62" fmla="*/ 0 h 10000"/>
                  <a:gd name="connsiteX63" fmla="*/ 0 w 10000"/>
                  <a:gd name="connsiteY63" fmla="*/ 314 h 10000"/>
                  <a:gd name="connsiteX64" fmla="*/ 0 w 10000"/>
                  <a:gd name="connsiteY64" fmla="*/ 7932 h 10000"/>
                  <a:gd name="connsiteX65" fmla="*/ 231 w 10000"/>
                  <a:gd name="connsiteY65" fmla="*/ 8242 h 10000"/>
                  <a:gd name="connsiteX66" fmla="*/ 8533 w 10000"/>
                  <a:gd name="connsiteY66" fmla="*/ 8242 h 10000"/>
                  <a:gd name="connsiteX67" fmla="*/ 8810 w 10000"/>
                  <a:gd name="connsiteY67" fmla="*/ 7932 h 10000"/>
                  <a:gd name="connsiteX68" fmla="*/ 8810 w 10000"/>
                  <a:gd name="connsiteY68" fmla="*/ 314 h 10000"/>
                  <a:gd name="connsiteX69" fmla="*/ 8533 w 10000"/>
                  <a:gd name="connsiteY69" fmla="*/ 0 h 10000"/>
                  <a:gd name="connsiteX70" fmla="*/ 1104 w 10000"/>
                  <a:gd name="connsiteY70" fmla="*/ 1503 h 10000"/>
                  <a:gd name="connsiteX71" fmla="*/ 1104 w 10000"/>
                  <a:gd name="connsiteY71" fmla="*/ 1503 h 10000"/>
                  <a:gd name="connsiteX72" fmla="*/ 3675 w 10000"/>
                  <a:gd name="connsiteY72" fmla="*/ 1503 h 10000"/>
                  <a:gd name="connsiteX73" fmla="*/ 3675 w 10000"/>
                  <a:gd name="connsiteY73" fmla="*/ 4995 h 10000"/>
                  <a:gd name="connsiteX74" fmla="*/ 3487 w 10000"/>
                  <a:gd name="connsiteY74" fmla="*/ 4995 h 10000"/>
                  <a:gd name="connsiteX75" fmla="*/ 3487 w 10000"/>
                  <a:gd name="connsiteY75" fmla="*/ 4872 h 10000"/>
                  <a:gd name="connsiteX76" fmla="*/ 3166 w 10000"/>
                  <a:gd name="connsiteY76" fmla="*/ 4317 h 10000"/>
                  <a:gd name="connsiteX77" fmla="*/ 2709 w 10000"/>
                  <a:gd name="connsiteY77" fmla="*/ 4062 h 10000"/>
                  <a:gd name="connsiteX78" fmla="*/ 2384 w 10000"/>
                  <a:gd name="connsiteY78" fmla="*/ 4749 h 10000"/>
                  <a:gd name="connsiteX79" fmla="*/ 2016 w 10000"/>
                  <a:gd name="connsiteY79" fmla="*/ 4062 h 10000"/>
                  <a:gd name="connsiteX80" fmla="*/ 1609 w 10000"/>
                  <a:gd name="connsiteY80" fmla="*/ 4317 h 10000"/>
                  <a:gd name="connsiteX81" fmla="*/ 1242 w 10000"/>
                  <a:gd name="connsiteY81" fmla="*/ 4872 h 10000"/>
                  <a:gd name="connsiteX82" fmla="*/ 1242 w 10000"/>
                  <a:gd name="connsiteY82" fmla="*/ 4995 h 10000"/>
                  <a:gd name="connsiteX83" fmla="*/ 1104 w 10000"/>
                  <a:gd name="connsiteY83" fmla="*/ 4995 h 10000"/>
                  <a:gd name="connsiteX84" fmla="*/ 1104 w 10000"/>
                  <a:gd name="connsiteY84" fmla="*/ 1503 h 10000"/>
                  <a:gd name="connsiteX85" fmla="*/ 7706 w 10000"/>
                  <a:gd name="connsiteY85" fmla="*/ 6498 h 10000"/>
                  <a:gd name="connsiteX86" fmla="*/ 7706 w 10000"/>
                  <a:gd name="connsiteY86" fmla="*/ 6498 h 10000"/>
                  <a:gd name="connsiteX87" fmla="*/ 1104 w 10000"/>
                  <a:gd name="connsiteY87" fmla="*/ 6498 h 10000"/>
                  <a:gd name="connsiteX88" fmla="*/ 1104 w 10000"/>
                  <a:gd name="connsiteY88" fmla="*/ 5997 h 10000"/>
                  <a:gd name="connsiteX89" fmla="*/ 7706 w 10000"/>
                  <a:gd name="connsiteY89" fmla="*/ 5997 h 10000"/>
                  <a:gd name="connsiteX90" fmla="*/ 7706 w 10000"/>
                  <a:gd name="connsiteY90" fmla="*/ 6498 h 10000"/>
                  <a:gd name="connsiteX91" fmla="*/ 7706 w 10000"/>
                  <a:gd name="connsiteY91" fmla="*/ 4995 h 10000"/>
                  <a:gd name="connsiteX92" fmla="*/ 7706 w 10000"/>
                  <a:gd name="connsiteY92" fmla="*/ 4995 h 10000"/>
                  <a:gd name="connsiteX93" fmla="*/ 4588 w 10000"/>
                  <a:gd name="connsiteY93" fmla="*/ 4995 h 10000"/>
                  <a:gd name="connsiteX94" fmla="*/ 4588 w 10000"/>
                  <a:gd name="connsiteY94" fmla="*/ 4494 h 10000"/>
                  <a:gd name="connsiteX95" fmla="*/ 7706 w 10000"/>
                  <a:gd name="connsiteY95" fmla="*/ 4494 h 10000"/>
                  <a:gd name="connsiteX96" fmla="*/ 7706 w 10000"/>
                  <a:gd name="connsiteY96" fmla="*/ 4995 h 10000"/>
                  <a:gd name="connsiteX97" fmla="*/ 7706 w 10000"/>
                  <a:gd name="connsiteY97" fmla="*/ 3502 h 10000"/>
                  <a:gd name="connsiteX98" fmla="*/ 7706 w 10000"/>
                  <a:gd name="connsiteY98" fmla="*/ 3502 h 10000"/>
                  <a:gd name="connsiteX99" fmla="*/ 4588 w 10000"/>
                  <a:gd name="connsiteY99" fmla="*/ 3502 h 10000"/>
                  <a:gd name="connsiteX100" fmla="*/ 4588 w 10000"/>
                  <a:gd name="connsiteY100" fmla="*/ 3006 h 10000"/>
                  <a:gd name="connsiteX101" fmla="*/ 7706 w 10000"/>
                  <a:gd name="connsiteY101" fmla="*/ 3006 h 10000"/>
                  <a:gd name="connsiteX102" fmla="*/ 7706 w 10000"/>
                  <a:gd name="connsiteY102" fmla="*/ 3502 h 10000"/>
                  <a:gd name="connsiteX103" fmla="*/ 7706 w 10000"/>
                  <a:gd name="connsiteY103" fmla="*/ 2004 h 10000"/>
                  <a:gd name="connsiteX104" fmla="*/ 7706 w 10000"/>
                  <a:gd name="connsiteY104" fmla="*/ 2004 h 10000"/>
                  <a:gd name="connsiteX105" fmla="*/ 4588 w 10000"/>
                  <a:gd name="connsiteY105" fmla="*/ 2004 h 10000"/>
                  <a:gd name="connsiteX106" fmla="*/ 4588 w 10000"/>
                  <a:gd name="connsiteY106" fmla="*/ 1503 h 10000"/>
                  <a:gd name="connsiteX107" fmla="*/ 7706 w 10000"/>
                  <a:gd name="connsiteY107" fmla="*/ 1503 h 10000"/>
                  <a:gd name="connsiteX108" fmla="*/ 7706 w 10000"/>
                  <a:gd name="connsiteY108"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174 w 10000"/>
                  <a:gd name="connsiteY35" fmla="*/ 5128 h 10000"/>
                  <a:gd name="connsiteX36" fmla="*/ 9445 w 10000"/>
                  <a:gd name="connsiteY36" fmla="*/ 5251 h 10000"/>
                  <a:gd name="connsiteX37" fmla="*/ 10000 w 10000"/>
                  <a:gd name="connsiteY37" fmla="*/ 3748 h 10000"/>
                  <a:gd name="connsiteX38" fmla="*/ 2106 w 10000"/>
                  <a:gd name="connsiteY38" fmla="*/ 3684 h 10000"/>
                  <a:gd name="connsiteX39" fmla="*/ 2106 w 10000"/>
                  <a:gd name="connsiteY39" fmla="*/ 3684 h 10000"/>
                  <a:gd name="connsiteX40" fmla="*/ 2016 w 10000"/>
                  <a:gd name="connsiteY40" fmla="*/ 3375 h 10000"/>
                  <a:gd name="connsiteX41" fmla="*/ 1879 w 10000"/>
                  <a:gd name="connsiteY41" fmla="*/ 3252 h 10000"/>
                  <a:gd name="connsiteX42" fmla="*/ 1879 w 10000"/>
                  <a:gd name="connsiteY42" fmla="*/ 3060 h 10000"/>
                  <a:gd name="connsiteX43" fmla="*/ 1977 w 10000"/>
                  <a:gd name="connsiteY43" fmla="*/ 2883 h 10000"/>
                  <a:gd name="connsiteX44" fmla="*/ 1977 w 10000"/>
                  <a:gd name="connsiteY44" fmla="*/ 2750 h 10000"/>
                  <a:gd name="connsiteX45" fmla="*/ 2158 w 10000"/>
                  <a:gd name="connsiteY45" fmla="*/ 2313 h 10000"/>
                  <a:gd name="connsiteX46" fmla="*/ 2615 w 10000"/>
                  <a:gd name="connsiteY46" fmla="*/ 2883 h 10000"/>
                  <a:gd name="connsiteX47" fmla="*/ 2709 w 10000"/>
                  <a:gd name="connsiteY47" fmla="*/ 2883 h 10000"/>
                  <a:gd name="connsiteX48" fmla="*/ 2799 w 10000"/>
                  <a:gd name="connsiteY48" fmla="*/ 3006 h 10000"/>
                  <a:gd name="connsiteX49" fmla="*/ 2572 w 10000"/>
                  <a:gd name="connsiteY49" fmla="*/ 3816 h 10000"/>
                  <a:gd name="connsiteX50" fmla="*/ 2889 w 10000"/>
                  <a:gd name="connsiteY50" fmla="*/ 3816 h 10000"/>
                  <a:gd name="connsiteX51" fmla="*/ 3076 w 10000"/>
                  <a:gd name="connsiteY51" fmla="*/ 2937 h 10000"/>
                  <a:gd name="connsiteX52" fmla="*/ 3076 w 10000"/>
                  <a:gd name="connsiteY52" fmla="*/ 2937 h 10000"/>
                  <a:gd name="connsiteX53" fmla="*/ 3076 w 10000"/>
                  <a:gd name="connsiteY53" fmla="*/ 2937 h 10000"/>
                  <a:gd name="connsiteX54" fmla="*/ 3076 w 10000"/>
                  <a:gd name="connsiteY54" fmla="*/ 2883 h 10000"/>
                  <a:gd name="connsiteX55" fmla="*/ 2474 w 10000"/>
                  <a:gd name="connsiteY55" fmla="*/ 1935 h 10000"/>
                  <a:gd name="connsiteX56" fmla="*/ 2384 w 10000"/>
                  <a:gd name="connsiteY56" fmla="*/ 1812 h 10000"/>
                  <a:gd name="connsiteX57" fmla="*/ 1700 w 10000"/>
                  <a:gd name="connsiteY57" fmla="*/ 2814 h 10000"/>
                  <a:gd name="connsiteX58" fmla="*/ 2106 w 10000"/>
                  <a:gd name="connsiteY58" fmla="*/ 3684 h 10000"/>
                  <a:gd name="connsiteX59" fmla="*/ 8533 w 10000"/>
                  <a:gd name="connsiteY59" fmla="*/ 0 h 10000"/>
                  <a:gd name="connsiteX60" fmla="*/ 8533 w 10000"/>
                  <a:gd name="connsiteY60" fmla="*/ 0 h 10000"/>
                  <a:gd name="connsiteX61" fmla="*/ 231 w 10000"/>
                  <a:gd name="connsiteY61" fmla="*/ 0 h 10000"/>
                  <a:gd name="connsiteX62" fmla="*/ 0 w 10000"/>
                  <a:gd name="connsiteY62" fmla="*/ 314 h 10000"/>
                  <a:gd name="connsiteX63" fmla="*/ 0 w 10000"/>
                  <a:gd name="connsiteY63" fmla="*/ 7932 h 10000"/>
                  <a:gd name="connsiteX64" fmla="*/ 231 w 10000"/>
                  <a:gd name="connsiteY64" fmla="*/ 8242 h 10000"/>
                  <a:gd name="connsiteX65" fmla="*/ 8533 w 10000"/>
                  <a:gd name="connsiteY65" fmla="*/ 8242 h 10000"/>
                  <a:gd name="connsiteX66" fmla="*/ 8810 w 10000"/>
                  <a:gd name="connsiteY66" fmla="*/ 7932 h 10000"/>
                  <a:gd name="connsiteX67" fmla="*/ 8810 w 10000"/>
                  <a:gd name="connsiteY67" fmla="*/ 314 h 10000"/>
                  <a:gd name="connsiteX68" fmla="*/ 8533 w 10000"/>
                  <a:gd name="connsiteY68" fmla="*/ 0 h 10000"/>
                  <a:gd name="connsiteX69" fmla="*/ 1104 w 10000"/>
                  <a:gd name="connsiteY69" fmla="*/ 1503 h 10000"/>
                  <a:gd name="connsiteX70" fmla="*/ 1104 w 10000"/>
                  <a:gd name="connsiteY70" fmla="*/ 1503 h 10000"/>
                  <a:gd name="connsiteX71" fmla="*/ 3675 w 10000"/>
                  <a:gd name="connsiteY71" fmla="*/ 1503 h 10000"/>
                  <a:gd name="connsiteX72" fmla="*/ 3675 w 10000"/>
                  <a:gd name="connsiteY72" fmla="*/ 4995 h 10000"/>
                  <a:gd name="connsiteX73" fmla="*/ 3487 w 10000"/>
                  <a:gd name="connsiteY73" fmla="*/ 4995 h 10000"/>
                  <a:gd name="connsiteX74" fmla="*/ 3487 w 10000"/>
                  <a:gd name="connsiteY74" fmla="*/ 4872 h 10000"/>
                  <a:gd name="connsiteX75" fmla="*/ 3166 w 10000"/>
                  <a:gd name="connsiteY75" fmla="*/ 4317 h 10000"/>
                  <a:gd name="connsiteX76" fmla="*/ 2709 w 10000"/>
                  <a:gd name="connsiteY76" fmla="*/ 4062 h 10000"/>
                  <a:gd name="connsiteX77" fmla="*/ 2384 w 10000"/>
                  <a:gd name="connsiteY77" fmla="*/ 4749 h 10000"/>
                  <a:gd name="connsiteX78" fmla="*/ 2016 w 10000"/>
                  <a:gd name="connsiteY78" fmla="*/ 4062 h 10000"/>
                  <a:gd name="connsiteX79" fmla="*/ 1609 w 10000"/>
                  <a:gd name="connsiteY79" fmla="*/ 4317 h 10000"/>
                  <a:gd name="connsiteX80" fmla="*/ 1242 w 10000"/>
                  <a:gd name="connsiteY80" fmla="*/ 4872 h 10000"/>
                  <a:gd name="connsiteX81" fmla="*/ 1242 w 10000"/>
                  <a:gd name="connsiteY81" fmla="*/ 4995 h 10000"/>
                  <a:gd name="connsiteX82" fmla="*/ 1104 w 10000"/>
                  <a:gd name="connsiteY82" fmla="*/ 4995 h 10000"/>
                  <a:gd name="connsiteX83" fmla="*/ 1104 w 10000"/>
                  <a:gd name="connsiteY83" fmla="*/ 1503 h 10000"/>
                  <a:gd name="connsiteX84" fmla="*/ 7706 w 10000"/>
                  <a:gd name="connsiteY84" fmla="*/ 6498 h 10000"/>
                  <a:gd name="connsiteX85" fmla="*/ 7706 w 10000"/>
                  <a:gd name="connsiteY85" fmla="*/ 6498 h 10000"/>
                  <a:gd name="connsiteX86" fmla="*/ 1104 w 10000"/>
                  <a:gd name="connsiteY86" fmla="*/ 6498 h 10000"/>
                  <a:gd name="connsiteX87" fmla="*/ 1104 w 10000"/>
                  <a:gd name="connsiteY87" fmla="*/ 5997 h 10000"/>
                  <a:gd name="connsiteX88" fmla="*/ 7706 w 10000"/>
                  <a:gd name="connsiteY88" fmla="*/ 5997 h 10000"/>
                  <a:gd name="connsiteX89" fmla="*/ 7706 w 10000"/>
                  <a:gd name="connsiteY89" fmla="*/ 6498 h 10000"/>
                  <a:gd name="connsiteX90" fmla="*/ 7706 w 10000"/>
                  <a:gd name="connsiteY90" fmla="*/ 4995 h 10000"/>
                  <a:gd name="connsiteX91" fmla="*/ 7706 w 10000"/>
                  <a:gd name="connsiteY91" fmla="*/ 4995 h 10000"/>
                  <a:gd name="connsiteX92" fmla="*/ 4588 w 10000"/>
                  <a:gd name="connsiteY92" fmla="*/ 4995 h 10000"/>
                  <a:gd name="connsiteX93" fmla="*/ 4588 w 10000"/>
                  <a:gd name="connsiteY93" fmla="*/ 4494 h 10000"/>
                  <a:gd name="connsiteX94" fmla="*/ 7706 w 10000"/>
                  <a:gd name="connsiteY94" fmla="*/ 4494 h 10000"/>
                  <a:gd name="connsiteX95" fmla="*/ 7706 w 10000"/>
                  <a:gd name="connsiteY95" fmla="*/ 4995 h 10000"/>
                  <a:gd name="connsiteX96" fmla="*/ 7706 w 10000"/>
                  <a:gd name="connsiteY96" fmla="*/ 3502 h 10000"/>
                  <a:gd name="connsiteX97" fmla="*/ 7706 w 10000"/>
                  <a:gd name="connsiteY97" fmla="*/ 3502 h 10000"/>
                  <a:gd name="connsiteX98" fmla="*/ 4588 w 10000"/>
                  <a:gd name="connsiteY98" fmla="*/ 3502 h 10000"/>
                  <a:gd name="connsiteX99" fmla="*/ 4588 w 10000"/>
                  <a:gd name="connsiteY99" fmla="*/ 3006 h 10000"/>
                  <a:gd name="connsiteX100" fmla="*/ 7706 w 10000"/>
                  <a:gd name="connsiteY100" fmla="*/ 3006 h 10000"/>
                  <a:gd name="connsiteX101" fmla="*/ 7706 w 10000"/>
                  <a:gd name="connsiteY101" fmla="*/ 3502 h 10000"/>
                  <a:gd name="connsiteX102" fmla="*/ 7706 w 10000"/>
                  <a:gd name="connsiteY102" fmla="*/ 2004 h 10000"/>
                  <a:gd name="connsiteX103" fmla="*/ 7706 w 10000"/>
                  <a:gd name="connsiteY103" fmla="*/ 2004 h 10000"/>
                  <a:gd name="connsiteX104" fmla="*/ 4588 w 10000"/>
                  <a:gd name="connsiteY104" fmla="*/ 2004 h 10000"/>
                  <a:gd name="connsiteX105" fmla="*/ 4588 w 10000"/>
                  <a:gd name="connsiteY105" fmla="*/ 1503 h 10000"/>
                  <a:gd name="connsiteX106" fmla="*/ 7706 w 10000"/>
                  <a:gd name="connsiteY106" fmla="*/ 1503 h 10000"/>
                  <a:gd name="connsiteX107" fmla="*/ 7706 w 10000"/>
                  <a:gd name="connsiteY107"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10000 w 10000"/>
                  <a:gd name="connsiteY32" fmla="*/ 3748 h 10000"/>
                  <a:gd name="connsiteX33" fmla="*/ 10000 w 10000"/>
                  <a:gd name="connsiteY33" fmla="*/ 3748 h 10000"/>
                  <a:gd name="connsiteX34" fmla="*/ 9722 w 10000"/>
                  <a:gd name="connsiteY34" fmla="*/ 4126 h 10000"/>
                  <a:gd name="connsiteX35" fmla="*/ 9445 w 10000"/>
                  <a:gd name="connsiteY35" fmla="*/ 5251 h 10000"/>
                  <a:gd name="connsiteX36" fmla="*/ 10000 w 10000"/>
                  <a:gd name="connsiteY36" fmla="*/ 3748 h 10000"/>
                  <a:gd name="connsiteX37" fmla="*/ 2106 w 10000"/>
                  <a:gd name="connsiteY37" fmla="*/ 3684 h 10000"/>
                  <a:gd name="connsiteX38" fmla="*/ 2106 w 10000"/>
                  <a:gd name="connsiteY38" fmla="*/ 3684 h 10000"/>
                  <a:gd name="connsiteX39" fmla="*/ 2016 w 10000"/>
                  <a:gd name="connsiteY39" fmla="*/ 3375 h 10000"/>
                  <a:gd name="connsiteX40" fmla="*/ 1879 w 10000"/>
                  <a:gd name="connsiteY40" fmla="*/ 3252 h 10000"/>
                  <a:gd name="connsiteX41" fmla="*/ 1879 w 10000"/>
                  <a:gd name="connsiteY41" fmla="*/ 3060 h 10000"/>
                  <a:gd name="connsiteX42" fmla="*/ 1977 w 10000"/>
                  <a:gd name="connsiteY42" fmla="*/ 2883 h 10000"/>
                  <a:gd name="connsiteX43" fmla="*/ 1977 w 10000"/>
                  <a:gd name="connsiteY43" fmla="*/ 2750 h 10000"/>
                  <a:gd name="connsiteX44" fmla="*/ 2158 w 10000"/>
                  <a:gd name="connsiteY44" fmla="*/ 2313 h 10000"/>
                  <a:gd name="connsiteX45" fmla="*/ 2615 w 10000"/>
                  <a:gd name="connsiteY45" fmla="*/ 2883 h 10000"/>
                  <a:gd name="connsiteX46" fmla="*/ 2709 w 10000"/>
                  <a:gd name="connsiteY46" fmla="*/ 2883 h 10000"/>
                  <a:gd name="connsiteX47" fmla="*/ 2799 w 10000"/>
                  <a:gd name="connsiteY47" fmla="*/ 3006 h 10000"/>
                  <a:gd name="connsiteX48" fmla="*/ 2572 w 10000"/>
                  <a:gd name="connsiteY48" fmla="*/ 3816 h 10000"/>
                  <a:gd name="connsiteX49" fmla="*/ 2889 w 10000"/>
                  <a:gd name="connsiteY49" fmla="*/ 3816 h 10000"/>
                  <a:gd name="connsiteX50" fmla="*/ 3076 w 10000"/>
                  <a:gd name="connsiteY50" fmla="*/ 2937 h 10000"/>
                  <a:gd name="connsiteX51" fmla="*/ 3076 w 10000"/>
                  <a:gd name="connsiteY51" fmla="*/ 2937 h 10000"/>
                  <a:gd name="connsiteX52" fmla="*/ 3076 w 10000"/>
                  <a:gd name="connsiteY52" fmla="*/ 2937 h 10000"/>
                  <a:gd name="connsiteX53" fmla="*/ 3076 w 10000"/>
                  <a:gd name="connsiteY53" fmla="*/ 2883 h 10000"/>
                  <a:gd name="connsiteX54" fmla="*/ 2474 w 10000"/>
                  <a:gd name="connsiteY54" fmla="*/ 1935 h 10000"/>
                  <a:gd name="connsiteX55" fmla="*/ 2384 w 10000"/>
                  <a:gd name="connsiteY55" fmla="*/ 1812 h 10000"/>
                  <a:gd name="connsiteX56" fmla="*/ 1700 w 10000"/>
                  <a:gd name="connsiteY56" fmla="*/ 2814 h 10000"/>
                  <a:gd name="connsiteX57" fmla="*/ 2106 w 10000"/>
                  <a:gd name="connsiteY57" fmla="*/ 3684 h 10000"/>
                  <a:gd name="connsiteX58" fmla="*/ 8533 w 10000"/>
                  <a:gd name="connsiteY58" fmla="*/ 0 h 10000"/>
                  <a:gd name="connsiteX59" fmla="*/ 8533 w 10000"/>
                  <a:gd name="connsiteY59" fmla="*/ 0 h 10000"/>
                  <a:gd name="connsiteX60" fmla="*/ 231 w 10000"/>
                  <a:gd name="connsiteY60" fmla="*/ 0 h 10000"/>
                  <a:gd name="connsiteX61" fmla="*/ 0 w 10000"/>
                  <a:gd name="connsiteY61" fmla="*/ 314 h 10000"/>
                  <a:gd name="connsiteX62" fmla="*/ 0 w 10000"/>
                  <a:gd name="connsiteY62" fmla="*/ 7932 h 10000"/>
                  <a:gd name="connsiteX63" fmla="*/ 231 w 10000"/>
                  <a:gd name="connsiteY63" fmla="*/ 8242 h 10000"/>
                  <a:gd name="connsiteX64" fmla="*/ 8533 w 10000"/>
                  <a:gd name="connsiteY64" fmla="*/ 8242 h 10000"/>
                  <a:gd name="connsiteX65" fmla="*/ 8810 w 10000"/>
                  <a:gd name="connsiteY65" fmla="*/ 7932 h 10000"/>
                  <a:gd name="connsiteX66" fmla="*/ 8810 w 10000"/>
                  <a:gd name="connsiteY66" fmla="*/ 314 h 10000"/>
                  <a:gd name="connsiteX67" fmla="*/ 8533 w 10000"/>
                  <a:gd name="connsiteY67" fmla="*/ 0 h 10000"/>
                  <a:gd name="connsiteX68" fmla="*/ 1104 w 10000"/>
                  <a:gd name="connsiteY68" fmla="*/ 1503 h 10000"/>
                  <a:gd name="connsiteX69" fmla="*/ 1104 w 10000"/>
                  <a:gd name="connsiteY69" fmla="*/ 1503 h 10000"/>
                  <a:gd name="connsiteX70" fmla="*/ 3675 w 10000"/>
                  <a:gd name="connsiteY70" fmla="*/ 1503 h 10000"/>
                  <a:gd name="connsiteX71" fmla="*/ 3675 w 10000"/>
                  <a:gd name="connsiteY71" fmla="*/ 4995 h 10000"/>
                  <a:gd name="connsiteX72" fmla="*/ 3487 w 10000"/>
                  <a:gd name="connsiteY72" fmla="*/ 4995 h 10000"/>
                  <a:gd name="connsiteX73" fmla="*/ 3487 w 10000"/>
                  <a:gd name="connsiteY73" fmla="*/ 4872 h 10000"/>
                  <a:gd name="connsiteX74" fmla="*/ 3166 w 10000"/>
                  <a:gd name="connsiteY74" fmla="*/ 4317 h 10000"/>
                  <a:gd name="connsiteX75" fmla="*/ 2709 w 10000"/>
                  <a:gd name="connsiteY75" fmla="*/ 4062 h 10000"/>
                  <a:gd name="connsiteX76" fmla="*/ 2384 w 10000"/>
                  <a:gd name="connsiteY76" fmla="*/ 4749 h 10000"/>
                  <a:gd name="connsiteX77" fmla="*/ 2016 w 10000"/>
                  <a:gd name="connsiteY77" fmla="*/ 4062 h 10000"/>
                  <a:gd name="connsiteX78" fmla="*/ 1609 w 10000"/>
                  <a:gd name="connsiteY78" fmla="*/ 4317 h 10000"/>
                  <a:gd name="connsiteX79" fmla="*/ 1242 w 10000"/>
                  <a:gd name="connsiteY79" fmla="*/ 4872 h 10000"/>
                  <a:gd name="connsiteX80" fmla="*/ 1242 w 10000"/>
                  <a:gd name="connsiteY80" fmla="*/ 4995 h 10000"/>
                  <a:gd name="connsiteX81" fmla="*/ 1104 w 10000"/>
                  <a:gd name="connsiteY81" fmla="*/ 4995 h 10000"/>
                  <a:gd name="connsiteX82" fmla="*/ 1104 w 10000"/>
                  <a:gd name="connsiteY82" fmla="*/ 1503 h 10000"/>
                  <a:gd name="connsiteX83" fmla="*/ 7706 w 10000"/>
                  <a:gd name="connsiteY83" fmla="*/ 6498 h 10000"/>
                  <a:gd name="connsiteX84" fmla="*/ 7706 w 10000"/>
                  <a:gd name="connsiteY84" fmla="*/ 6498 h 10000"/>
                  <a:gd name="connsiteX85" fmla="*/ 1104 w 10000"/>
                  <a:gd name="connsiteY85" fmla="*/ 6498 h 10000"/>
                  <a:gd name="connsiteX86" fmla="*/ 1104 w 10000"/>
                  <a:gd name="connsiteY86" fmla="*/ 5997 h 10000"/>
                  <a:gd name="connsiteX87" fmla="*/ 7706 w 10000"/>
                  <a:gd name="connsiteY87" fmla="*/ 5997 h 10000"/>
                  <a:gd name="connsiteX88" fmla="*/ 7706 w 10000"/>
                  <a:gd name="connsiteY88" fmla="*/ 6498 h 10000"/>
                  <a:gd name="connsiteX89" fmla="*/ 7706 w 10000"/>
                  <a:gd name="connsiteY89" fmla="*/ 4995 h 10000"/>
                  <a:gd name="connsiteX90" fmla="*/ 7706 w 10000"/>
                  <a:gd name="connsiteY90" fmla="*/ 4995 h 10000"/>
                  <a:gd name="connsiteX91" fmla="*/ 4588 w 10000"/>
                  <a:gd name="connsiteY91" fmla="*/ 4995 h 10000"/>
                  <a:gd name="connsiteX92" fmla="*/ 4588 w 10000"/>
                  <a:gd name="connsiteY92" fmla="*/ 4494 h 10000"/>
                  <a:gd name="connsiteX93" fmla="*/ 7706 w 10000"/>
                  <a:gd name="connsiteY93" fmla="*/ 4494 h 10000"/>
                  <a:gd name="connsiteX94" fmla="*/ 7706 w 10000"/>
                  <a:gd name="connsiteY94" fmla="*/ 4995 h 10000"/>
                  <a:gd name="connsiteX95" fmla="*/ 7706 w 10000"/>
                  <a:gd name="connsiteY95" fmla="*/ 3502 h 10000"/>
                  <a:gd name="connsiteX96" fmla="*/ 7706 w 10000"/>
                  <a:gd name="connsiteY96" fmla="*/ 3502 h 10000"/>
                  <a:gd name="connsiteX97" fmla="*/ 4588 w 10000"/>
                  <a:gd name="connsiteY97" fmla="*/ 3502 h 10000"/>
                  <a:gd name="connsiteX98" fmla="*/ 4588 w 10000"/>
                  <a:gd name="connsiteY98" fmla="*/ 3006 h 10000"/>
                  <a:gd name="connsiteX99" fmla="*/ 7706 w 10000"/>
                  <a:gd name="connsiteY99" fmla="*/ 3006 h 10000"/>
                  <a:gd name="connsiteX100" fmla="*/ 7706 w 10000"/>
                  <a:gd name="connsiteY100" fmla="*/ 3502 h 10000"/>
                  <a:gd name="connsiteX101" fmla="*/ 7706 w 10000"/>
                  <a:gd name="connsiteY101" fmla="*/ 2004 h 10000"/>
                  <a:gd name="connsiteX102" fmla="*/ 7706 w 10000"/>
                  <a:gd name="connsiteY102" fmla="*/ 2004 h 10000"/>
                  <a:gd name="connsiteX103" fmla="*/ 4588 w 10000"/>
                  <a:gd name="connsiteY103" fmla="*/ 2004 h 10000"/>
                  <a:gd name="connsiteX104" fmla="*/ 4588 w 10000"/>
                  <a:gd name="connsiteY104" fmla="*/ 1503 h 10000"/>
                  <a:gd name="connsiteX105" fmla="*/ 7706 w 10000"/>
                  <a:gd name="connsiteY105" fmla="*/ 1503 h 10000"/>
                  <a:gd name="connsiteX106" fmla="*/ 7706 w 10000"/>
                  <a:gd name="connsiteY106"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722 w 10000"/>
                  <a:gd name="connsiteY34" fmla="*/ 4126 h 10000"/>
                  <a:gd name="connsiteX35" fmla="*/ 9445 w 10000"/>
                  <a:gd name="connsiteY35" fmla="*/ 5251 h 10000"/>
                  <a:gd name="connsiteX36" fmla="*/ 2106 w 10000"/>
                  <a:gd name="connsiteY36" fmla="*/ 3684 h 10000"/>
                  <a:gd name="connsiteX37" fmla="*/ 2106 w 10000"/>
                  <a:gd name="connsiteY37" fmla="*/ 3684 h 10000"/>
                  <a:gd name="connsiteX38" fmla="*/ 2016 w 10000"/>
                  <a:gd name="connsiteY38" fmla="*/ 3375 h 10000"/>
                  <a:gd name="connsiteX39" fmla="*/ 1879 w 10000"/>
                  <a:gd name="connsiteY39" fmla="*/ 3252 h 10000"/>
                  <a:gd name="connsiteX40" fmla="*/ 1879 w 10000"/>
                  <a:gd name="connsiteY40" fmla="*/ 3060 h 10000"/>
                  <a:gd name="connsiteX41" fmla="*/ 1977 w 10000"/>
                  <a:gd name="connsiteY41" fmla="*/ 2883 h 10000"/>
                  <a:gd name="connsiteX42" fmla="*/ 1977 w 10000"/>
                  <a:gd name="connsiteY42" fmla="*/ 2750 h 10000"/>
                  <a:gd name="connsiteX43" fmla="*/ 2158 w 10000"/>
                  <a:gd name="connsiteY43" fmla="*/ 2313 h 10000"/>
                  <a:gd name="connsiteX44" fmla="*/ 2615 w 10000"/>
                  <a:gd name="connsiteY44" fmla="*/ 2883 h 10000"/>
                  <a:gd name="connsiteX45" fmla="*/ 2709 w 10000"/>
                  <a:gd name="connsiteY45" fmla="*/ 2883 h 10000"/>
                  <a:gd name="connsiteX46" fmla="*/ 2799 w 10000"/>
                  <a:gd name="connsiteY46" fmla="*/ 3006 h 10000"/>
                  <a:gd name="connsiteX47" fmla="*/ 2572 w 10000"/>
                  <a:gd name="connsiteY47" fmla="*/ 3816 h 10000"/>
                  <a:gd name="connsiteX48" fmla="*/ 2889 w 10000"/>
                  <a:gd name="connsiteY48" fmla="*/ 3816 h 10000"/>
                  <a:gd name="connsiteX49" fmla="*/ 3076 w 10000"/>
                  <a:gd name="connsiteY49" fmla="*/ 2937 h 10000"/>
                  <a:gd name="connsiteX50" fmla="*/ 3076 w 10000"/>
                  <a:gd name="connsiteY50" fmla="*/ 2937 h 10000"/>
                  <a:gd name="connsiteX51" fmla="*/ 3076 w 10000"/>
                  <a:gd name="connsiteY51" fmla="*/ 2937 h 10000"/>
                  <a:gd name="connsiteX52" fmla="*/ 3076 w 10000"/>
                  <a:gd name="connsiteY52" fmla="*/ 2883 h 10000"/>
                  <a:gd name="connsiteX53" fmla="*/ 2474 w 10000"/>
                  <a:gd name="connsiteY53" fmla="*/ 1935 h 10000"/>
                  <a:gd name="connsiteX54" fmla="*/ 2384 w 10000"/>
                  <a:gd name="connsiteY54" fmla="*/ 1812 h 10000"/>
                  <a:gd name="connsiteX55" fmla="*/ 1700 w 10000"/>
                  <a:gd name="connsiteY55" fmla="*/ 2814 h 10000"/>
                  <a:gd name="connsiteX56" fmla="*/ 2106 w 10000"/>
                  <a:gd name="connsiteY56" fmla="*/ 3684 h 10000"/>
                  <a:gd name="connsiteX57" fmla="*/ 8533 w 10000"/>
                  <a:gd name="connsiteY57" fmla="*/ 0 h 10000"/>
                  <a:gd name="connsiteX58" fmla="*/ 8533 w 10000"/>
                  <a:gd name="connsiteY58" fmla="*/ 0 h 10000"/>
                  <a:gd name="connsiteX59" fmla="*/ 231 w 10000"/>
                  <a:gd name="connsiteY59" fmla="*/ 0 h 10000"/>
                  <a:gd name="connsiteX60" fmla="*/ 0 w 10000"/>
                  <a:gd name="connsiteY60" fmla="*/ 314 h 10000"/>
                  <a:gd name="connsiteX61" fmla="*/ 0 w 10000"/>
                  <a:gd name="connsiteY61" fmla="*/ 7932 h 10000"/>
                  <a:gd name="connsiteX62" fmla="*/ 231 w 10000"/>
                  <a:gd name="connsiteY62" fmla="*/ 8242 h 10000"/>
                  <a:gd name="connsiteX63" fmla="*/ 8533 w 10000"/>
                  <a:gd name="connsiteY63" fmla="*/ 8242 h 10000"/>
                  <a:gd name="connsiteX64" fmla="*/ 8810 w 10000"/>
                  <a:gd name="connsiteY64" fmla="*/ 7932 h 10000"/>
                  <a:gd name="connsiteX65" fmla="*/ 8810 w 10000"/>
                  <a:gd name="connsiteY65" fmla="*/ 314 h 10000"/>
                  <a:gd name="connsiteX66" fmla="*/ 8533 w 10000"/>
                  <a:gd name="connsiteY66" fmla="*/ 0 h 10000"/>
                  <a:gd name="connsiteX67" fmla="*/ 1104 w 10000"/>
                  <a:gd name="connsiteY67" fmla="*/ 1503 h 10000"/>
                  <a:gd name="connsiteX68" fmla="*/ 1104 w 10000"/>
                  <a:gd name="connsiteY68" fmla="*/ 1503 h 10000"/>
                  <a:gd name="connsiteX69" fmla="*/ 3675 w 10000"/>
                  <a:gd name="connsiteY69" fmla="*/ 1503 h 10000"/>
                  <a:gd name="connsiteX70" fmla="*/ 3675 w 10000"/>
                  <a:gd name="connsiteY70" fmla="*/ 4995 h 10000"/>
                  <a:gd name="connsiteX71" fmla="*/ 3487 w 10000"/>
                  <a:gd name="connsiteY71" fmla="*/ 4995 h 10000"/>
                  <a:gd name="connsiteX72" fmla="*/ 3487 w 10000"/>
                  <a:gd name="connsiteY72" fmla="*/ 4872 h 10000"/>
                  <a:gd name="connsiteX73" fmla="*/ 3166 w 10000"/>
                  <a:gd name="connsiteY73" fmla="*/ 4317 h 10000"/>
                  <a:gd name="connsiteX74" fmla="*/ 2709 w 10000"/>
                  <a:gd name="connsiteY74" fmla="*/ 4062 h 10000"/>
                  <a:gd name="connsiteX75" fmla="*/ 2384 w 10000"/>
                  <a:gd name="connsiteY75" fmla="*/ 4749 h 10000"/>
                  <a:gd name="connsiteX76" fmla="*/ 2016 w 10000"/>
                  <a:gd name="connsiteY76" fmla="*/ 4062 h 10000"/>
                  <a:gd name="connsiteX77" fmla="*/ 1609 w 10000"/>
                  <a:gd name="connsiteY77" fmla="*/ 4317 h 10000"/>
                  <a:gd name="connsiteX78" fmla="*/ 1242 w 10000"/>
                  <a:gd name="connsiteY78" fmla="*/ 4872 h 10000"/>
                  <a:gd name="connsiteX79" fmla="*/ 1242 w 10000"/>
                  <a:gd name="connsiteY79" fmla="*/ 4995 h 10000"/>
                  <a:gd name="connsiteX80" fmla="*/ 1104 w 10000"/>
                  <a:gd name="connsiteY80" fmla="*/ 4995 h 10000"/>
                  <a:gd name="connsiteX81" fmla="*/ 1104 w 10000"/>
                  <a:gd name="connsiteY81" fmla="*/ 1503 h 10000"/>
                  <a:gd name="connsiteX82" fmla="*/ 7706 w 10000"/>
                  <a:gd name="connsiteY82" fmla="*/ 6498 h 10000"/>
                  <a:gd name="connsiteX83" fmla="*/ 7706 w 10000"/>
                  <a:gd name="connsiteY83" fmla="*/ 6498 h 10000"/>
                  <a:gd name="connsiteX84" fmla="*/ 1104 w 10000"/>
                  <a:gd name="connsiteY84" fmla="*/ 6498 h 10000"/>
                  <a:gd name="connsiteX85" fmla="*/ 1104 w 10000"/>
                  <a:gd name="connsiteY85" fmla="*/ 5997 h 10000"/>
                  <a:gd name="connsiteX86" fmla="*/ 7706 w 10000"/>
                  <a:gd name="connsiteY86" fmla="*/ 5997 h 10000"/>
                  <a:gd name="connsiteX87" fmla="*/ 7706 w 10000"/>
                  <a:gd name="connsiteY87" fmla="*/ 6498 h 10000"/>
                  <a:gd name="connsiteX88" fmla="*/ 7706 w 10000"/>
                  <a:gd name="connsiteY88" fmla="*/ 4995 h 10000"/>
                  <a:gd name="connsiteX89" fmla="*/ 7706 w 10000"/>
                  <a:gd name="connsiteY89" fmla="*/ 4995 h 10000"/>
                  <a:gd name="connsiteX90" fmla="*/ 4588 w 10000"/>
                  <a:gd name="connsiteY90" fmla="*/ 4995 h 10000"/>
                  <a:gd name="connsiteX91" fmla="*/ 4588 w 10000"/>
                  <a:gd name="connsiteY91" fmla="*/ 4494 h 10000"/>
                  <a:gd name="connsiteX92" fmla="*/ 7706 w 10000"/>
                  <a:gd name="connsiteY92" fmla="*/ 4494 h 10000"/>
                  <a:gd name="connsiteX93" fmla="*/ 7706 w 10000"/>
                  <a:gd name="connsiteY93" fmla="*/ 4995 h 10000"/>
                  <a:gd name="connsiteX94" fmla="*/ 7706 w 10000"/>
                  <a:gd name="connsiteY94" fmla="*/ 3502 h 10000"/>
                  <a:gd name="connsiteX95" fmla="*/ 7706 w 10000"/>
                  <a:gd name="connsiteY95" fmla="*/ 3502 h 10000"/>
                  <a:gd name="connsiteX96" fmla="*/ 4588 w 10000"/>
                  <a:gd name="connsiteY96" fmla="*/ 3502 h 10000"/>
                  <a:gd name="connsiteX97" fmla="*/ 4588 w 10000"/>
                  <a:gd name="connsiteY97" fmla="*/ 3006 h 10000"/>
                  <a:gd name="connsiteX98" fmla="*/ 7706 w 10000"/>
                  <a:gd name="connsiteY98" fmla="*/ 3006 h 10000"/>
                  <a:gd name="connsiteX99" fmla="*/ 7706 w 10000"/>
                  <a:gd name="connsiteY99" fmla="*/ 3502 h 10000"/>
                  <a:gd name="connsiteX100" fmla="*/ 7706 w 10000"/>
                  <a:gd name="connsiteY100" fmla="*/ 2004 h 10000"/>
                  <a:gd name="connsiteX101" fmla="*/ 7706 w 10000"/>
                  <a:gd name="connsiteY101" fmla="*/ 2004 h 10000"/>
                  <a:gd name="connsiteX102" fmla="*/ 4588 w 10000"/>
                  <a:gd name="connsiteY102" fmla="*/ 2004 h 10000"/>
                  <a:gd name="connsiteX103" fmla="*/ 4588 w 10000"/>
                  <a:gd name="connsiteY103" fmla="*/ 1503 h 10000"/>
                  <a:gd name="connsiteX104" fmla="*/ 7706 w 10000"/>
                  <a:gd name="connsiteY104" fmla="*/ 1503 h 10000"/>
                  <a:gd name="connsiteX105" fmla="*/ 7706 w 10000"/>
                  <a:gd name="connsiteY105" fmla="*/ 2004 h 10000"/>
                  <a:gd name="connsiteX0" fmla="*/ 3577 w 10000"/>
                  <a:gd name="connsiteY0" fmla="*/ 9377 h 10000"/>
                  <a:gd name="connsiteX1" fmla="*/ 3577 w 10000"/>
                  <a:gd name="connsiteY1" fmla="*/ 9377 h 10000"/>
                  <a:gd name="connsiteX2" fmla="*/ 3120 w 10000"/>
                  <a:gd name="connsiteY2" fmla="*/ 10000 h 10000"/>
                  <a:gd name="connsiteX3" fmla="*/ 2662 w 10000"/>
                  <a:gd name="connsiteY3" fmla="*/ 9377 h 10000"/>
                  <a:gd name="connsiteX4" fmla="*/ 3120 w 10000"/>
                  <a:gd name="connsiteY4" fmla="*/ 8742 h 10000"/>
                  <a:gd name="connsiteX5" fmla="*/ 3577 w 10000"/>
                  <a:gd name="connsiteY5" fmla="*/ 9377 h 10000"/>
                  <a:gd name="connsiteX6" fmla="*/ 4399 w 10000"/>
                  <a:gd name="connsiteY6" fmla="*/ 8998 h 10000"/>
                  <a:gd name="connsiteX7" fmla="*/ 4399 w 10000"/>
                  <a:gd name="connsiteY7" fmla="*/ 8998 h 10000"/>
                  <a:gd name="connsiteX8" fmla="*/ 4130 w 10000"/>
                  <a:gd name="connsiteY8" fmla="*/ 9377 h 10000"/>
                  <a:gd name="connsiteX9" fmla="*/ 4399 w 10000"/>
                  <a:gd name="connsiteY9" fmla="*/ 9745 h 10000"/>
                  <a:gd name="connsiteX10" fmla="*/ 4677 w 10000"/>
                  <a:gd name="connsiteY10" fmla="*/ 9377 h 10000"/>
                  <a:gd name="connsiteX11" fmla="*/ 4399 w 10000"/>
                  <a:gd name="connsiteY11" fmla="*/ 8998 h 10000"/>
                  <a:gd name="connsiteX12" fmla="*/ 4399 w 10000"/>
                  <a:gd name="connsiteY12" fmla="*/ 8742 h 10000"/>
                  <a:gd name="connsiteX13" fmla="*/ 4399 w 10000"/>
                  <a:gd name="connsiteY13" fmla="*/ 8742 h 10000"/>
                  <a:gd name="connsiteX14" fmla="*/ 4858 w 10000"/>
                  <a:gd name="connsiteY14" fmla="*/ 9377 h 10000"/>
                  <a:gd name="connsiteX15" fmla="*/ 4399 w 10000"/>
                  <a:gd name="connsiteY15" fmla="*/ 10000 h 10000"/>
                  <a:gd name="connsiteX16" fmla="*/ 3945 w 10000"/>
                  <a:gd name="connsiteY16" fmla="*/ 9377 h 10000"/>
                  <a:gd name="connsiteX17" fmla="*/ 4399 w 10000"/>
                  <a:gd name="connsiteY17" fmla="*/ 8742 h 10000"/>
                  <a:gd name="connsiteX18" fmla="*/ 4399 w 10000"/>
                  <a:gd name="connsiteY18" fmla="*/ 8998 h 10000"/>
                  <a:gd name="connsiteX19" fmla="*/ 5691 w 10000"/>
                  <a:gd name="connsiteY19" fmla="*/ 8998 h 10000"/>
                  <a:gd name="connsiteX20" fmla="*/ 5691 w 10000"/>
                  <a:gd name="connsiteY20" fmla="*/ 8998 h 10000"/>
                  <a:gd name="connsiteX21" fmla="*/ 5413 w 10000"/>
                  <a:gd name="connsiteY21" fmla="*/ 9377 h 10000"/>
                  <a:gd name="connsiteX22" fmla="*/ 5691 w 10000"/>
                  <a:gd name="connsiteY22" fmla="*/ 9745 h 10000"/>
                  <a:gd name="connsiteX23" fmla="*/ 5962 w 10000"/>
                  <a:gd name="connsiteY23" fmla="*/ 9377 h 10000"/>
                  <a:gd name="connsiteX24" fmla="*/ 5691 w 10000"/>
                  <a:gd name="connsiteY24" fmla="*/ 8998 h 10000"/>
                  <a:gd name="connsiteX25" fmla="*/ 5691 w 10000"/>
                  <a:gd name="connsiteY25" fmla="*/ 8742 h 10000"/>
                  <a:gd name="connsiteX26" fmla="*/ 5691 w 10000"/>
                  <a:gd name="connsiteY26" fmla="*/ 8742 h 10000"/>
                  <a:gd name="connsiteX27" fmla="*/ 6148 w 10000"/>
                  <a:gd name="connsiteY27" fmla="*/ 9377 h 10000"/>
                  <a:gd name="connsiteX28" fmla="*/ 5691 w 10000"/>
                  <a:gd name="connsiteY28" fmla="*/ 10000 h 10000"/>
                  <a:gd name="connsiteX29" fmla="*/ 5225 w 10000"/>
                  <a:gd name="connsiteY29" fmla="*/ 9377 h 10000"/>
                  <a:gd name="connsiteX30" fmla="*/ 5691 w 10000"/>
                  <a:gd name="connsiteY30" fmla="*/ 8742 h 10000"/>
                  <a:gd name="connsiteX31" fmla="*/ 5691 w 10000"/>
                  <a:gd name="connsiteY31" fmla="*/ 8998 h 10000"/>
                  <a:gd name="connsiteX32" fmla="*/ 9445 w 10000"/>
                  <a:gd name="connsiteY32" fmla="*/ 5251 h 10000"/>
                  <a:gd name="connsiteX33" fmla="*/ 10000 w 10000"/>
                  <a:gd name="connsiteY33" fmla="*/ 3748 h 10000"/>
                  <a:gd name="connsiteX34" fmla="*/ 9445 w 10000"/>
                  <a:gd name="connsiteY34" fmla="*/ 5251 h 10000"/>
                  <a:gd name="connsiteX35" fmla="*/ 2106 w 10000"/>
                  <a:gd name="connsiteY35" fmla="*/ 3684 h 10000"/>
                  <a:gd name="connsiteX36" fmla="*/ 2106 w 10000"/>
                  <a:gd name="connsiteY36" fmla="*/ 3684 h 10000"/>
                  <a:gd name="connsiteX37" fmla="*/ 2016 w 10000"/>
                  <a:gd name="connsiteY37" fmla="*/ 3375 h 10000"/>
                  <a:gd name="connsiteX38" fmla="*/ 1879 w 10000"/>
                  <a:gd name="connsiteY38" fmla="*/ 3252 h 10000"/>
                  <a:gd name="connsiteX39" fmla="*/ 1879 w 10000"/>
                  <a:gd name="connsiteY39" fmla="*/ 3060 h 10000"/>
                  <a:gd name="connsiteX40" fmla="*/ 1977 w 10000"/>
                  <a:gd name="connsiteY40" fmla="*/ 2883 h 10000"/>
                  <a:gd name="connsiteX41" fmla="*/ 1977 w 10000"/>
                  <a:gd name="connsiteY41" fmla="*/ 2750 h 10000"/>
                  <a:gd name="connsiteX42" fmla="*/ 2158 w 10000"/>
                  <a:gd name="connsiteY42" fmla="*/ 2313 h 10000"/>
                  <a:gd name="connsiteX43" fmla="*/ 2615 w 10000"/>
                  <a:gd name="connsiteY43" fmla="*/ 2883 h 10000"/>
                  <a:gd name="connsiteX44" fmla="*/ 2709 w 10000"/>
                  <a:gd name="connsiteY44" fmla="*/ 2883 h 10000"/>
                  <a:gd name="connsiteX45" fmla="*/ 2799 w 10000"/>
                  <a:gd name="connsiteY45" fmla="*/ 3006 h 10000"/>
                  <a:gd name="connsiteX46" fmla="*/ 2572 w 10000"/>
                  <a:gd name="connsiteY46" fmla="*/ 3816 h 10000"/>
                  <a:gd name="connsiteX47" fmla="*/ 2889 w 10000"/>
                  <a:gd name="connsiteY47" fmla="*/ 3816 h 10000"/>
                  <a:gd name="connsiteX48" fmla="*/ 3076 w 10000"/>
                  <a:gd name="connsiteY48" fmla="*/ 2937 h 10000"/>
                  <a:gd name="connsiteX49" fmla="*/ 3076 w 10000"/>
                  <a:gd name="connsiteY49" fmla="*/ 2937 h 10000"/>
                  <a:gd name="connsiteX50" fmla="*/ 3076 w 10000"/>
                  <a:gd name="connsiteY50" fmla="*/ 2937 h 10000"/>
                  <a:gd name="connsiteX51" fmla="*/ 3076 w 10000"/>
                  <a:gd name="connsiteY51" fmla="*/ 2883 h 10000"/>
                  <a:gd name="connsiteX52" fmla="*/ 2474 w 10000"/>
                  <a:gd name="connsiteY52" fmla="*/ 1935 h 10000"/>
                  <a:gd name="connsiteX53" fmla="*/ 2384 w 10000"/>
                  <a:gd name="connsiteY53" fmla="*/ 1812 h 10000"/>
                  <a:gd name="connsiteX54" fmla="*/ 1700 w 10000"/>
                  <a:gd name="connsiteY54" fmla="*/ 2814 h 10000"/>
                  <a:gd name="connsiteX55" fmla="*/ 2106 w 10000"/>
                  <a:gd name="connsiteY55" fmla="*/ 3684 h 10000"/>
                  <a:gd name="connsiteX56" fmla="*/ 8533 w 10000"/>
                  <a:gd name="connsiteY56" fmla="*/ 0 h 10000"/>
                  <a:gd name="connsiteX57" fmla="*/ 8533 w 10000"/>
                  <a:gd name="connsiteY57" fmla="*/ 0 h 10000"/>
                  <a:gd name="connsiteX58" fmla="*/ 231 w 10000"/>
                  <a:gd name="connsiteY58" fmla="*/ 0 h 10000"/>
                  <a:gd name="connsiteX59" fmla="*/ 0 w 10000"/>
                  <a:gd name="connsiteY59" fmla="*/ 314 h 10000"/>
                  <a:gd name="connsiteX60" fmla="*/ 0 w 10000"/>
                  <a:gd name="connsiteY60" fmla="*/ 7932 h 10000"/>
                  <a:gd name="connsiteX61" fmla="*/ 231 w 10000"/>
                  <a:gd name="connsiteY61" fmla="*/ 8242 h 10000"/>
                  <a:gd name="connsiteX62" fmla="*/ 8533 w 10000"/>
                  <a:gd name="connsiteY62" fmla="*/ 8242 h 10000"/>
                  <a:gd name="connsiteX63" fmla="*/ 8810 w 10000"/>
                  <a:gd name="connsiteY63" fmla="*/ 7932 h 10000"/>
                  <a:gd name="connsiteX64" fmla="*/ 8810 w 10000"/>
                  <a:gd name="connsiteY64" fmla="*/ 314 h 10000"/>
                  <a:gd name="connsiteX65" fmla="*/ 8533 w 10000"/>
                  <a:gd name="connsiteY65" fmla="*/ 0 h 10000"/>
                  <a:gd name="connsiteX66" fmla="*/ 1104 w 10000"/>
                  <a:gd name="connsiteY66" fmla="*/ 1503 h 10000"/>
                  <a:gd name="connsiteX67" fmla="*/ 1104 w 10000"/>
                  <a:gd name="connsiteY67" fmla="*/ 1503 h 10000"/>
                  <a:gd name="connsiteX68" fmla="*/ 3675 w 10000"/>
                  <a:gd name="connsiteY68" fmla="*/ 1503 h 10000"/>
                  <a:gd name="connsiteX69" fmla="*/ 3675 w 10000"/>
                  <a:gd name="connsiteY69" fmla="*/ 4995 h 10000"/>
                  <a:gd name="connsiteX70" fmla="*/ 3487 w 10000"/>
                  <a:gd name="connsiteY70" fmla="*/ 4995 h 10000"/>
                  <a:gd name="connsiteX71" fmla="*/ 3487 w 10000"/>
                  <a:gd name="connsiteY71" fmla="*/ 4872 h 10000"/>
                  <a:gd name="connsiteX72" fmla="*/ 3166 w 10000"/>
                  <a:gd name="connsiteY72" fmla="*/ 4317 h 10000"/>
                  <a:gd name="connsiteX73" fmla="*/ 2709 w 10000"/>
                  <a:gd name="connsiteY73" fmla="*/ 4062 h 10000"/>
                  <a:gd name="connsiteX74" fmla="*/ 2384 w 10000"/>
                  <a:gd name="connsiteY74" fmla="*/ 4749 h 10000"/>
                  <a:gd name="connsiteX75" fmla="*/ 2016 w 10000"/>
                  <a:gd name="connsiteY75" fmla="*/ 4062 h 10000"/>
                  <a:gd name="connsiteX76" fmla="*/ 1609 w 10000"/>
                  <a:gd name="connsiteY76" fmla="*/ 4317 h 10000"/>
                  <a:gd name="connsiteX77" fmla="*/ 1242 w 10000"/>
                  <a:gd name="connsiteY77" fmla="*/ 4872 h 10000"/>
                  <a:gd name="connsiteX78" fmla="*/ 1242 w 10000"/>
                  <a:gd name="connsiteY78" fmla="*/ 4995 h 10000"/>
                  <a:gd name="connsiteX79" fmla="*/ 1104 w 10000"/>
                  <a:gd name="connsiteY79" fmla="*/ 4995 h 10000"/>
                  <a:gd name="connsiteX80" fmla="*/ 1104 w 10000"/>
                  <a:gd name="connsiteY80" fmla="*/ 1503 h 10000"/>
                  <a:gd name="connsiteX81" fmla="*/ 7706 w 10000"/>
                  <a:gd name="connsiteY81" fmla="*/ 6498 h 10000"/>
                  <a:gd name="connsiteX82" fmla="*/ 7706 w 10000"/>
                  <a:gd name="connsiteY82" fmla="*/ 6498 h 10000"/>
                  <a:gd name="connsiteX83" fmla="*/ 1104 w 10000"/>
                  <a:gd name="connsiteY83" fmla="*/ 6498 h 10000"/>
                  <a:gd name="connsiteX84" fmla="*/ 1104 w 10000"/>
                  <a:gd name="connsiteY84" fmla="*/ 5997 h 10000"/>
                  <a:gd name="connsiteX85" fmla="*/ 7706 w 10000"/>
                  <a:gd name="connsiteY85" fmla="*/ 5997 h 10000"/>
                  <a:gd name="connsiteX86" fmla="*/ 7706 w 10000"/>
                  <a:gd name="connsiteY86" fmla="*/ 6498 h 10000"/>
                  <a:gd name="connsiteX87" fmla="*/ 7706 w 10000"/>
                  <a:gd name="connsiteY87" fmla="*/ 4995 h 10000"/>
                  <a:gd name="connsiteX88" fmla="*/ 7706 w 10000"/>
                  <a:gd name="connsiteY88" fmla="*/ 4995 h 10000"/>
                  <a:gd name="connsiteX89" fmla="*/ 4588 w 10000"/>
                  <a:gd name="connsiteY89" fmla="*/ 4995 h 10000"/>
                  <a:gd name="connsiteX90" fmla="*/ 4588 w 10000"/>
                  <a:gd name="connsiteY90" fmla="*/ 4494 h 10000"/>
                  <a:gd name="connsiteX91" fmla="*/ 7706 w 10000"/>
                  <a:gd name="connsiteY91" fmla="*/ 4494 h 10000"/>
                  <a:gd name="connsiteX92" fmla="*/ 7706 w 10000"/>
                  <a:gd name="connsiteY92" fmla="*/ 4995 h 10000"/>
                  <a:gd name="connsiteX93" fmla="*/ 7706 w 10000"/>
                  <a:gd name="connsiteY93" fmla="*/ 3502 h 10000"/>
                  <a:gd name="connsiteX94" fmla="*/ 7706 w 10000"/>
                  <a:gd name="connsiteY94" fmla="*/ 3502 h 10000"/>
                  <a:gd name="connsiteX95" fmla="*/ 4588 w 10000"/>
                  <a:gd name="connsiteY95" fmla="*/ 3502 h 10000"/>
                  <a:gd name="connsiteX96" fmla="*/ 4588 w 10000"/>
                  <a:gd name="connsiteY96" fmla="*/ 3006 h 10000"/>
                  <a:gd name="connsiteX97" fmla="*/ 7706 w 10000"/>
                  <a:gd name="connsiteY97" fmla="*/ 3006 h 10000"/>
                  <a:gd name="connsiteX98" fmla="*/ 7706 w 10000"/>
                  <a:gd name="connsiteY98" fmla="*/ 3502 h 10000"/>
                  <a:gd name="connsiteX99" fmla="*/ 7706 w 10000"/>
                  <a:gd name="connsiteY99" fmla="*/ 2004 h 10000"/>
                  <a:gd name="connsiteX100" fmla="*/ 7706 w 10000"/>
                  <a:gd name="connsiteY100" fmla="*/ 2004 h 10000"/>
                  <a:gd name="connsiteX101" fmla="*/ 4588 w 10000"/>
                  <a:gd name="connsiteY101" fmla="*/ 2004 h 10000"/>
                  <a:gd name="connsiteX102" fmla="*/ 4588 w 10000"/>
                  <a:gd name="connsiteY102" fmla="*/ 1503 h 10000"/>
                  <a:gd name="connsiteX103" fmla="*/ 7706 w 10000"/>
                  <a:gd name="connsiteY103" fmla="*/ 1503 h 10000"/>
                  <a:gd name="connsiteX104" fmla="*/ 7706 w 10000"/>
                  <a:gd name="connsiteY104" fmla="*/ 2004 h 10000"/>
                  <a:gd name="connsiteX0" fmla="*/ 3577 w 8810"/>
                  <a:gd name="connsiteY0" fmla="*/ 9377 h 10000"/>
                  <a:gd name="connsiteX1" fmla="*/ 3577 w 8810"/>
                  <a:gd name="connsiteY1" fmla="*/ 9377 h 10000"/>
                  <a:gd name="connsiteX2" fmla="*/ 3120 w 8810"/>
                  <a:gd name="connsiteY2" fmla="*/ 10000 h 10000"/>
                  <a:gd name="connsiteX3" fmla="*/ 2662 w 8810"/>
                  <a:gd name="connsiteY3" fmla="*/ 9377 h 10000"/>
                  <a:gd name="connsiteX4" fmla="*/ 3120 w 8810"/>
                  <a:gd name="connsiteY4" fmla="*/ 8742 h 10000"/>
                  <a:gd name="connsiteX5" fmla="*/ 3577 w 8810"/>
                  <a:gd name="connsiteY5" fmla="*/ 9377 h 10000"/>
                  <a:gd name="connsiteX6" fmla="*/ 4399 w 8810"/>
                  <a:gd name="connsiteY6" fmla="*/ 8998 h 10000"/>
                  <a:gd name="connsiteX7" fmla="*/ 4399 w 8810"/>
                  <a:gd name="connsiteY7" fmla="*/ 8998 h 10000"/>
                  <a:gd name="connsiteX8" fmla="*/ 4130 w 8810"/>
                  <a:gd name="connsiteY8" fmla="*/ 9377 h 10000"/>
                  <a:gd name="connsiteX9" fmla="*/ 4399 w 8810"/>
                  <a:gd name="connsiteY9" fmla="*/ 9745 h 10000"/>
                  <a:gd name="connsiteX10" fmla="*/ 4677 w 8810"/>
                  <a:gd name="connsiteY10" fmla="*/ 9377 h 10000"/>
                  <a:gd name="connsiteX11" fmla="*/ 4399 w 8810"/>
                  <a:gd name="connsiteY11" fmla="*/ 8998 h 10000"/>
                  <a:gd name="connsiteX12" fmla="*/ 4399 w 8810"/>
                  <a:gd name="connsiteY12" fmla="*/ 8742 h 10000"/>
                  <a:gd name="connsiteX13" fmla="*/ 4399 w 8810"/>
                  <a:gd name="connsiteY13" fmla="*/ 8742 h 10000"/>
                  <a:gd name="connsiteX14" fmla="*/ 4858 w 8810"/>
                  <a:gd name="connsiteY14" fmla="*/ 9377 h 10000"/>
                  <a:gd name="connsiteX15" fmla="*/ 4399 w 8810"/>
                  <a:gd name="connsiteY15" fmla="*/ 10000 h 10000"/>
                  <a:gd name="connsiteX16" fmla="*/ 3945 w 8810"/>
                  <a:gd name="connsiteY16" fmla="*/ 9377 h 10000"/>
                  <a:gd name="connsiteX17" fmla="*/ 4399 w 8810"/>
                  <a:gd name="connsiteY17" fmla="*/ 8742 h 10000"/>
                  <a:gd name="connsiteX18" fmla="*/ 4399 w 8810"/>
                  <a:gd name="connsiteY18" fmla="*/ 8998 h 10000"/>
                  <a:gd name="connsiteX19" fmla="*/ 5691 w 8810"/>
                  <a:gd name="connsiteY19" fmla="*/ 8998 h 10000"/>
                  <a:gd name="connsiteX20" fmla="*/ 5691 w 8810"/>
                  <a:gd name="connsiteY20" fmla="*/ 8998 h 10000"/>
                  <a:gd name="connsiteX21" fmla="*/ 5413 w 8810"/>
                  <a:gd name="connsiteY21" fmla="*/ 9377 h 10000"/>
                  <a:gd name="connsiteX22" fmla="*/ 5691 w 8810"/>
                  <a:gd name="connsiteY22" fmla="*/ 9745 h 10000"/>
                  <a:gd name="connsiteX23" fmla="*/ 5962 w 8810"/>
                  <a:gd name="connsiteY23" fmla="*/ 9377 h 10000"/>
                  <a:gd name="connsiteX24" fmla="*/ 5691 w 8810"/>
                  <a:gd name="connsiteY24" fmla="*/ 8998 h 10000"/>
                  <a:gd name="connsiteX25" fmla="*/ 5691 w 8810"/>
                  <a:gd name="connsiteY25" fmla="*/ 8742 h 10000"/>
                  <a:gd name="connsiteX26" fmla="*/ 5691 w 8810"/>
                  <a:gd name="connsiteY26" fmla="*/ 8742 h 10000"/>
                  <a:gd name="connsiteX27" fmla="*/ 6148 w 8810"/>
                  <a:gd name="connsiteY27" fmla="*/ 9377 h 10000"/>
                  <a:gd name="connsiteX28" fmla="*/ 5691 w 8810"/>
                  <a:gd name="connsiteY28" fmla="*/ 10000 h 10000"/>
                  <a:gd name="connsiteX29" fmla="*/ 5225 w 8810"/>
                  <a:gd name="connsiteY29" fmla="*/ 9377 h 10000"/>
                  <a:gd name="connsiteX30" fmla="*/ 5691 w 8810"/>
                  <a:gd name="connsiteY30" fmla="*/ 8742 h 10000"/>
                  <a:gd name="connsiteX31" fmla="*/ 5691 w 8810"/>
                  <a:gd name="connsiteY31" fmla="*/ 8998 h 10000"/>
                  <a:gd name="connsiteX32" fmla="*/ 2106 w 8810"/>
                  <a:gd name="connsiteY32" fmla="*/ 3684 h 10000"/>
                  <a:gd name="connsiteX33" fmla="*/ 2106 w 8810"/>
                  <a:gd name="connsiteY33" fmla="*/ 3684 h 10000"/>
                  <a:gd name="connsiteX34" fmla="*/ 2016 w 8810"/>
                  <a:gd name="connsiteY34" fmla="*/ 3375 h 10000"/>
                  <a:gd name="connsiteX35" fmla="*/ 1879 w 8810"/>
                  <a:gd name="connsiteY35" fmla="*/ 3252 h 10000"/>
                  <a:gd name="connsiteX36" fmla="*/ 1879 w 8810"/>
                  <a:gd name="connsiteY36" fmla="*/ 3060 h 10000"/>
                  <a:gd name="connsiteX37" fmla="*/ 1977 w 8810"/>
                  <a:gd name="connsiteY37" fmla="*/ 2883 h 10000"/>
                  <a:gd name="connsiteX38" fmla="*/ 1977 w 8810"/>
                  <a:gd name="connsiteY38" fmla="*/ 2750 h 10000"/>
                  <a:gd name="connsiteX39" fmla="*/ 2158 w 8810"/>
                  <a:gd name="connsiteY39" fmla="*/ 2313 h 10000"/>
                  <a:gd name="connsiteX40" fmla="*/ 2615 w 8810"/>
                  <a:gd name="connsiteY40" fmla="*/ 2883 h 10000"/>
                  <a:gd name="connsiteX41" fmla="*/ 2709 w 8810"/>
                  <a:gd name="connsiteY41" fmla="*/ 2883 h 10000"/>
                  <a:gd name="connsiteX42" fmla="*/ 2799 w 8810"/>
                  <a:gd name="connsiteY42" fmla="*/ 3006 h 10000"/>
                  <a:gd name="connsiteX43" fmla="*/ 2572 w 8810"/>
                  <a:gd name="connsiteY43" fmla="*/ 3816 h 10000"/>
                  <a:gd name="connsiteX44" fmla="*/ 2889 w 8810"/>
                  <a:gd name="connsiteY44" fmla="*/ 3816 h 10000"/>
                  <a:gd name="connsiteX45" fmla="*/ 3076 w 8810"/>
                  <a:gd name="connsiteY45" fmla="*/ 2937 h 10000"/>
                  <a:gd name="connsiteX46" fmla="*/ 3076 w 8810"/>
                  <a:gd name="connsiteY46" fmla="*/ 2937 h 10000"/>
                  <a:gd name="connsiteX47" fmla="*/ 3076 w 8810"/>
                  <a:gd name="connsiteY47" fmla="*/ 2937 h 10000"/>
                  <a:gd name="connsiteX48" fmla="*/ 3076 w 8810"/>
                  <a:gd name="connsiteY48" fmla="*/ 2883 h 10000"/>
                  <a:gd name="connsiteX49" fmla="*/ 2474 w 8810"/>
                  <a:gd name="connsiteY49" fmla="*/ 1935 h 10000"/>
                  <a:gd name="connsiteX50" fmla="*/ 2384 w 8810"/>
                  <a:gd name="connsiteY50" fmla="*/ 1812 h 10000"/>
                  <a:gd name="connsiteX51" fmla="*/ 1700 w 8810"/>
                  <a:gd name="connsiteY51" fmla="*/ 2814 h 10000"/>
                  <a:gd name="connsiteX52" fmla="*/ 2106 w 8810"/>
                  <a:gd name="connsiteY52" fmla="*/ 3684 h 10000"/>
                  <a:gd name="connsiteX53" fmla="*/ 8533 w 8810"/>
                  <a:gd name="connsiteY53" fmla="*/ 0 h 10000"/>
                  <a:gd name="connsiteX54" fmla="*/ 8533 w 8810"/>
                  <a:gd name="connsiteY54" fmla="*/ 0 h 10000"/>
                  <a:gd name="connsiteX55" fmla="*/ 231 w 8810"/>
                  <a:gd name="connsiteY55" fmla="*/ 0 h 10000"/>
                  <a:gd name="connsiteX56" fmla="*/ 0 w 8810"/>
                  <a:gd name="connsiteY56" fmla="*/ 314 h 10000"/>
                  <a:gd name="connsiteX57" fmla="*/ 0 w 8810"/>
                  <a:gd name="connsiteY57" fmla="*/ 7932 h 10000"/>
                  <a:gd name="connsiteX58" fmla="*/ 231 w 8810"/>
                  <a:gd name="connsiteY58" fmla="*/ 8242 h 10000"/>
                  <a:gd name="connsiteX59" fmla="*/ 8533 w 8810"/>
                  <a:gd name="connsiteY59" fmla="*/ 8242 h 10000"/>
                  <a:gd name="connsiteX60" fmla="*/ 8810 w 8810"/>
                  <a:gd name="connsiteY60" fmla="*/ 7932 h 10000"/>
                  <a:gd name="connsiteX61" fmla="*/ 8810 w 8810"/>
                  <a:gd name="connsiteY61" fmla="*/ 314 h 10000"/>
                  <a:gd name="connsiteX62" fmla="*/ 8533 w 8810"/>
                  <a:gd name="connsiteY62" fmla="*/ 0 h 10000"/>
                  <a:gd name="connsiteX63" fmla="*/ 1104 w 8810"/>
                  <a:gd name="connsiteY63" fmla="*/ 1503 h 10000"/>
                  <a:gd name="connsiteX64" fmla="*/ 1104 w 8810"/>
                  <a:gd name="connsiteY64" fmla="*/ 1503 h 10000"/>
                  <a:gd name="connsiteX65" fmla="*/ 3675 w 8810"/>
                  <a:gd name="connsiteY65" fmla="*/ 1503 h 10000"/>
                  <a:gd name="connsiteX66" fmla="*/ 3675 w 8810"/>
                  <a:gd name="connsiteY66" fmla="*/ 4995 h 10000"/>
                  <a:gd name="connsiteX67" fmla="*/ 3487 w 8810"/>
                  <a:gd name="connsiteY67" fmla="*/ 4995 h 10000"/>
                  <a:gd name="connsiteX68" fmla="*/ 3487 w 8810"/>
                  <a:gd name="connsiteY68" fmla="*/ 4872 h 10000"/>
                  <a:gd name="connsiteX69" fmla="*/ 3166 w 8810"/>
                  <a:gd name="connsiteY69" fmla="*/ 4317 h 10000"/>
                  <a:gd name="connsiteX70" fmla="*/ 2709 w 8810"/>
                  <a:gd name="connsiteY70" fmla="*/ 4062 h 10000"/>
                  <a:gd name="connsiteX71" fmla="*/ 2384 w 8810"/>
                  <a:gd name="connsiteY71" fmla="*/ 4749 h 10000"/>
                  <a:gd name="connsiteX72" fmla="*/ 2016 w 8810"/>
                  <a:gd name="connsiteY72" fmla="*/ 4062 h 10000"/>
                  <a:gd name="connsiteX73" fmla="*/ 1609 w 8810"/>
                  <a:gd name="connsiteY73" fmla="*/ 4317 h 10000"/>
                  <a:gd name="connsiteX74" fmla="*/ 1242 w 8810"/>
                  <a:gd name="connsiteY74" fmla="*/ 4872 h 10000"/>
                  <a:gd name="connsiteX75" fmla="*/ 1242 w 8810"/>
                  <a:gd name="connsiteY75" fmla="*/ 4995 h 10000"/>
                  <a:gd name="connsiteX76" fmla="*/ 1104 w 8810"/>
                  <a:gd name="connsiteY76" fmla="*/ 4995 h 10000"/>
                  <a:gd name="connsiteX77" fmla="*/ 1104 w 8810"/>
                  <a:gd name="connsiteY77" fmla="*/ 1503 h 10000"/>
                  <a:gd name="connsiteX78" fmla="*/ 7706 w 8810"/>
                  <a:gd name="connsiteY78" fmla="*/ 6498 h 10000"/>
                  <a:gd name="connsiteX79" fmla="*/ 7706 w 8810"/>
                  <a:gd name="connsiteY79" fmla="*/ 6498 h 10000"/>
                  <a:gd name="connsiteX80" fmla="*/ 1104 w 8810"/>
                  <a:gd name="connsiteY80" fmla="*/ 6498 h 10000"/>
                  <a:gd name="connsiteX81" fmla="*/ 1104 w 8810"/>
                  <a:gd name="connsiteY81" fmla="*/ 5997 h 10000"/>
                  <a:gd name="connsiteX82" fmla="*/ 7706 w 8810"/>
                  <a:gd name="connsiteY82" fmla="*/ 5997 h 10000"/>
                  <a:gd name="connsiteX83" fmla="*/ 7706 w 8810"/>
                  <a:gd name="connsiteY83" fmla="*/ 6498 h 10000"/>
                  <a:gd name="connsiteX84" fmla="*/ 7706 w 8810"/>
                  <a:gd name="connsiteY84" fmla="*/ 4995 h 10000"/>
                  <a:gd name="connsiteX85" fmla="*/ 7706 w 8810"/>
                  <a:gd name="connsiteY85" fmla="*/ 4995 h 10000"/>
                  <a:gd name="connsiteX86" fmla="*/ 4588 w 8810"/>
                  <a:gd name="connsiteY86" fmla="*/ 4995 h 10000"/>
                  <a:gd name="connsiteX87" fmla="*/ 4588 w 8810"/>
                  <a:gd name="connsiteY87" fmla="*/ 4494 h 10000"/>
                  <a:gd name="connsiteX88" fmla="*/ 7706 w 8810"/>
                  <a:gd name="connsiteY88" fmla="*/ 4494 h 10000"/>
                  <a:gd name="connsiteX89" fmla="*/ 7706 w 8810"/>
                  <a:gd name="connsiteY89" fmla="*/ 4995 h 10000"/>
                  <a:gd name="connsiteX90" fmla="*/ 7706 w 8810"/>
                  <a:gd name="connsiteY90" fmla="*/ 3502 h 10000"/>
                  <a:gd name="connsiteX91" fmla="*/ 7706 w 8810"/>
                  <a:gd name="connsiteY91" fmla="*/ 3502 h 10000"/>
                  <a:gd name="connsiteX92" fmla="*/ 4588 w 8810"/>
                  <a:gd name="connsiteY92" fmla="*/ 3502 h 10000"/>
                  <a:gd name="connsiteX93" fmla="*/ 4588 w 8810"/>
                  <a:gd name="connsiteY93" fmla="*/ 3006 h 10000"/>
                  <a:gd name="connsiteX94" fmla="*/ 7706 w 8810"/>
                  <a:gd name="connsiteY94" fmla="*/ 3006 h 10000"/>
                  <a:gd name="connsiteX95" fmla="*/ 7706 w 8810"/>
                  <a:gd name="connsiteY95" fmla="*/ 3502 h 10000"/>
                  <a:gd name="connsiteX96" fmla="*/ 7706 w 8810"/>
                  <a:gd name="connsiteY96" fmla="*/ 2004 h 10000"/>
                  <a:gd name="connsiteX97" fmla="*/ 7706 w 8810"/>
                  <a:gd name="connsiteY97" fmla="*/ 2004 h 10000"/>
                  <a:gd name="connsiteX98" fmla="*/ 4588 w 8810"/>
                  <a:gd name="connsiteY98" fmla="*/ 2004 h 10000"/>
                  <a:gd name="connsiteX99" fmla="*/ 4588 w 8810"/>
                  <a:gd name="connsiteY99" fmla="*/ 1503 h 10000"/>
                  <a:gd name="connsiteX100" fmla="*/ 7706 w 8810"/>
                  <a:gd name="connsiteY100" fmla="*/ 1503 h 10000"/>
                  <a:gd name="connsiteX101" fmla="*/ 7706 w 8810"/>
                  <a:gd name="connsiteY101" fmla="*/ 2004 h 10000"/>
                  <a:gd name="connsiteX0" fmla="*/ 3541 w 10000"/>
                  <a:gd name="connsiteY0" fmla="*/ 8742 h 10000"/>
                  <a:gd name="connsiteX1" fmla="*/ 4060 w 10000"/>
                  <a:gd name="connsiteY1" fmla="*/ 9377 h 10000"/>
                  <a:gd name="connsiteX2" fmla="*/ 3541 w 10000"/>
                  <a:gd name="connsiteY2" fmla="*/ 10000 h 10000"/>
                  <a:gd name="connsiteX3" fmla="*/ 3022 w 10000"/>
                  <a:gd name="connsiteY3" fmla="*/ 9377 h 10000"/>
                  <a:gd name="connsiteX4" fmla="*/ 3541 w 10000"/>
                  <a:gd name="connsiteY4" fmla="*/ 8742 h 10000"/>
                  <a:gd name="connsiteX5" fmla="*/ 4993 w 10000"/>
                  <a:gd name="connsiteY5" fmla="*/ 8998 h 10000"/>
                  <a:gd name="connsiteX6" fmla="*/ 4993 w 10000"/>
                  <a:gd name="connsiteY6" fmla="*/ 8998 h 10000"/>
                  <a:gd name="connsiteX7" fmla="*/ 4688 w 10000"/>
                  <a:gd name="connsiteY7" fmla="*/ 9377 h 10000"/>
                  <a:gd name="connsiteX8" fmla="*/ 4993 w 10000"/>
                  <a:gd name="connsiteY8" fmla="*/ 9745 h 10000"/>
                  <a:gd name="connsiteX9" fmla="*/ 5309 w 10000"/>
                  <a:gd name="connsiteY9" fmla="*/ 9377 h 10000"/>
                  <a:gd name="connsiteX10" fmla="*/ 4993 w 10000"/>
                  <a:gd name="connsiteY10" fmla="*/ 8998 h 10000"/>
                  <a:gd name="connsiteX11" fmla="*/ 4993 w 10000"/>
                  <a:gd name="connsiteY11" fmla="*/ 8742 h 10000"/>
                  <a:gd name="connsiteX12" fmla="*/ 4993 w 10000"/>
                  <a:gd name="connsiteY12" fmla="*/ 8742 h 10000"/>
                  <a:gd name="connsiteX13" fmla="*/ 5514 w 10000"/>
                  <a:gd name="connsiteY13" fmla="*/ 9377 h 10000"/>
                  <a:gd name="connsiteX14" fmla="*/ 4993 w 10000"/>
                  <a:gd name="connsiteY14" fmla="*/ 10000 h 10000"/>
                  <a:gd name="connsiteX15" fmla="*/ 4478 w 10000"/>
                  <a:gd name="connsiteY15" fmla="*/ 9377 h 10000"/>
                  <a:gd name="connsiteX16" fmla="*/ 4993 w 10000"/>
                  <a:gd name="connsiteY16" fmla="*/ 8742 h 10000"/>
                  <a:gd name="connsiteX17" fmla="*/ 4993 w 10000"/>
                  <a:gd name="connsiteY17" fmla="*/ 8998 h 10000"/>
                  <a:gd name="connsiteX18" fmla="*/ 6460 w 10000"/>
                  <a:gd name="connsiteY18" fmla="*/ 8998 h 10000"/>
                  <a:gd name="connsiteX19" fmla="*/ 6460 w 10000"/>
                  <a:gd name="connsiteY19" fmla="*/ 8998 h 10000"/>
                  <a:gd name="connsiteX20" fmla="*/ 6144 w 10000"/>
                  <a:gd name="connsiteY20" fmla="*/ 9377 h 10000"/>
                  <a:gd name="connsiteX21" fmla="*/ 6460 w 10000"/>
                  <a:gd name="connsiteY21" fmla="*/ 9745 h 10000"/>
                  <a:gd name="connsiteX22" fmla="*/ 6767 w 10000"/>
                  <a:gd name="connsiteY22" fmla="*/ 9377 h 10000"/>
                  <a:gd name="connsiteX23" fmla="*/ 6460 w 10000"/>
                  <a:gd name="connsiteY23" fmla="*/ 8998 h 10000"/>
                  <a:gd name="connsiteX24" fmla="*/ 6460 w 10000"/>
                  <a:gd name="connsiteY24" fmla="*/ 8742 h 10000"/>
                  <a:gd name="connsiteX25" fmla="*/ 6460 w 10000"/>
                  <a:gd name="connsiteY25" fmla="*/ 8742 h 10000"/>
                  <a:gd name="connsiteX26" fmla="*/ 6978 w 10000"/>
                  <a:gd name="connsiteY26" fmla="*/ 9377 h 10000"/>
                  <a:gd name="connsiteX27" fmla="*/ 6460 w 10000"/>
                  <a:gd name="connsiteY27" fmla="*/ 10000 h 10000"/>
                  <a:gd name="connsiteX28" fmla="*/ 5931 w 10000"/>
                  <a:gd name="connsiteY28" fmla="*/ 9377 h 10000"/>
                  <a:gd name="connsiteX29" fmla="*/ 6460 w 10000"/>
                  <a:gd name="connsiteY29" fmla="*/ 8742 h 10000"/>
                  <a:gd name="connsiteX30" fmla="*/ 6460 w 10000"/>
                  <a:gd name="connsiteY30" fmla="*/ 8998 h 10000"/>
                  <a:gd name="connsiteX31" fmla="*/ 2390 w 10000"/>
                  <a:gd name="connsiteY31" fmla="*/ 3684 h 10000"/>
                  <a:gd name="connsiteX32" fmla="*/ 2390 w 10000"/>
                  <a:gd name="connsiteY32" fmla="*/ 3684 h 10000"/>
                  <a:gd name="connsiteX33" fmla="*/ 2288 w 10000"/>
                  <a:gd name="connsiteY33" fmla="*/ 3375 h 10000"/>
                  <a:gd name="connsiteX34" fmla="*/ 2133 w 10000"/>
                  <a:gd name="connsiteY34" fmla="*/ 3252 h 10000"/>
                  <a:gd name="connsiteX35" fmla="*/ 2133 w 10000"/>
                  <a:gd name="connsiteY35" fmla="*/ 3060 h 10000"/>
                  <a:gd name="connsiteX36" fmla="*/ 2244 w 10000"/>
                  <a:gd name="connsiteY36" fmla="*/ 2883 h 10000"/>
                  <a:gd name="connsiteX37" fmla="*/ 2244 w 10000"/>
                  <a:gd name="connsiteY37" fmla="*/ 2750 h 10000"/>
                  <a:gd name="connsiteX38" fmla="*/ 2449 w 10000"/>
                  <a:gd name="connsiteY38" fmla="*/ 2313 h 10000"/>
                  <a:gd name="connsiteX39" fmla="*/ 2968 w 10000"/>
                  <a:gd name="connsiteY39" fmla="*/ 2883 h 10000"/>
                  <a:gd name="connsiteX40" fmla="*/ 3075 w 10000"/>
                  <a:gd name="connsiteY40" fmla="*/ 2883 h 10000"/>
                  <a:gd name="connsiteX41" fmla="*/ 3177 w 10000"/>
                  <a:gd name="connsiteY41" fmla="*/ 3006 h 10000"/>
                  <a:gd name="connsiteX42" fmla="*/ 2919 w 10000"/>
                  <a:gd name="connsiteY42" fmla="*/ 3816 h 10000"/>
                  <a:gd name="connsiteX43" fmla="*/ 3279 w 10000"/>
                  <a:gd name="connsiteY43" fmla="*/ 3816 h 10000"/>
                  <a:gd name="connsiteX44" fmla="*/ 3491 w 10000"/>
                  <a:gd name="connsiteY44" fmla="*/ 2937 h 10000"/>
                  <a:gd name="connsiteX45" fmla="*/ 3491 w 10000"/>
                  <a:gd name="connsiteY45" fmla="*/ 2937 h 10000"/>
                  <a:gd name="connsiteX46" fmla="*/ 3491 w 10000"/>
                  <a:gd name="connsiteY46" fmla="*/ 2937 h 10000"/>
                  <a:gd name="connsiteX47" fmla="*/ 3491 w 10000"/>
                  <a:gd name="connsiteY47" fmla="*/ 2883 h 10000"/>
                  <a:gd name="connsiteX48" fmla="*/ 2808 w 10000"/>
                  <a:gd name="connsiteY48" fmla="*/ 1935 h 10000"/>
                  <a:gd name="connsiteX49" fmla="*/ 2706 w 10000"/>
                  <a:gd name="connsiteY49" fmla="*/ 1812 h 10000"/>
                  <a:gd name="connsiteX50" fmla="*/ 1930 w 10000"/>
                  <a:gd name="connsiteY50" fmla="*/ 2814 h 10000"/>
                  <a:gd name="connsiteX51" fmla="*/ 2390 w 10000"/>
                  <a:gd name="connsiteY51" fmla="*/ 3684 h 10000"/>
                  <a:gd name="connsiteX52" fmla="*/ 9686 w 10000"/>
                  <a:gd name="connsiteY52" fmla="*/ 0 h 10000"/>
                  <a:gd name="connsiteX53" fmla="*/ 9686 w 10000"/>
                  <a:gd name="connsiteY53" fmla="*/ 0 h 10000"/>
                  <a:gd name="connsiteX54" fmla="*/ 262 w 10000"/>
                  <a:gd name="connsiteY54" fmla="*/ 0 h 10000"/>
                  <a:gd name="connsiteX55" fmla="*/ 0 w 10000"/>
                  <a:gd name="connsiteY55" fmla="*/ 314 h 10000"/>
                  <a:gd name="connsiteX56" fmla="*/ 0 w 10000"/>
                  <a:gd name="connsiteY56" fmla="*/ 7932 h 10000"/>
                  <a:gd name="connsiteX57" fmla="*/ 262 w 10000"/>
                  <a:gd name="connsiteY57" fmla="*/ 8242 h 10000"/>
                  <a:gd name="connsiteX58" fmla="*/ 9686 w 10000"/>
                  <a:gd name="connsiteY58" fmla="*/ 8242 h 10000"/>
                  <a:gd name="connsiteX59" fmla="*/ 10000 w 10000"/>
                  <a:gd name="connsiteY59" fmla="*/ 7932 h 10000"/>
                  <a:gd name="connsiteX60" fmla="*/ 10000 w 10000"/>
                  <a:gd name="connsiteY60" fmla="*/ 314 h 10000"/>
                  <a:gd name="connsiteX61" fmla="*/ 9686 w 10000"/>
                  <a:gd name="connsiteY61" fmla="*/ 0 h 10000"/>
                  <a:gd name="connsiteX62" fmla="*/ 1253 w 10000"/>
                  <a:gd name="connsiteY62" fmla="*/ 1503 h 10000"/>
                  <a:gd name="connsiteX63" fmla="*/ 1253 w 10000"/>
                  <a:gd name="connsiteY63" fmla="*/ 1503 h 10000"/>
                  <a:gd name="connsiteX64" fmla="*/ 4171 w 10000"/>
                  <a:gd name="connsiteY64" fmla="*/ 1503 h 10000"/>
                  <a:gd name="connsiteX65" fmla="*/ 4171 w 10000"/>
                  <a:gd name="connsiteY65" fmla="*/ 4995 h 10000"/>
                  <a:gd name="connsiteX66" fmla="*/ 3958 w 10000"/>
                  <a:gd name="connsiteY66" fmla="*/ 4995 h 10000"/>
                  <a:gd name="connsiteX67" fmla="*/ 3958 w 10000"/>
                  <a:gd name="connsiteY67" fmla="*/ 4872 h 10000"/>
                  <a:gd name="connsiteX68" fmla="*/ 3594 w 10000"/>
                  <a:gd name="connsiteY68" fmla="*/ 4317 h 10000"/>
                  <a:gd name="connsiteX69" fmla="*/ 3075 w 10000"/>
                  <a:gd name="connsiteY69" fmla="*/ 4062 h 10000"/>
                  <a:gd name="connsiteX70" fmla="*/ 2706 w 10000"/>
                  <a:gd name="connsiteY70" fmla="*/ 4749 h 10000"/>
                  <a:gd name="connsiteX71" fmla="*/ 2288 w 10000"/>
                  <a:gd name="connsiteY71" fmla="*/ 4062 h 10000"/>
                  <a:gd name="connsiteX72" fmla="*/ 1826 w 10000"/>
                  <a:gd name="connsiteY72" fmla="*/ 4317 h 10000"/>
                  <a:gd name="connsiteX73" fmla="*/ 1410 w 10000"/>
                  <a:gd name="connsiteY73" fmla="*/ 4872 h 10000"/>
                  <a:gd name="connsiteX74" fmla="*/ 1410 w 10000"/>
                  <a:gd name="connsiteY74" fmla="*/ 4995 h 10000"/>
                  <a:gd name="connsiteX75" fmla="*/ 1253 w 10000"/>
                  <a:gd name="connsiteY75" fmla="*/ 4995 h 10000"/>
                  <a:gd name="connsiteX76" fmla="*/ 1253 w 10000"/>
                  <a:gd name="connsiteY76" fmla="*/ 1503 h 10000"/>
                  <a:gd name="connsiteX77" fmla="*/ 8747 w 10000"/>
                  <a:gd name="connsiteY77" fmla="*/ 6498 h 10000"/>
                  <a:gd name="connsiteX78" fmla="*/ 8747 w 10000"/>
                  <a:gd name="connsiteY78" fmla="*/ 6498 h 10000"/>
                  <a:gd name="connsiteX79" fmla="*/ 1253 w 10000"/>
                  <a:gd name="connsiteY79" fmla="*/ 6498 h 10000"/>
                  <a:gd name="connsiteX80" fmla="*/ 1253 w 10000"/>
                  <a:gd name="connsiteY80" fmla="*/ 5997 h 10000"/>
                  <a:gd name="connsiteX81" fmla="*/ 8747 w 10000"/>
                  <a:gd name="connsiteY81" fmla="*/ 5997 h 10000"/>
                  <a:gd name="connsiteX82" fmla="*/ 8747 w 10000"/>
                  <a:gd name="connsiteY82" fmla="*/ 6498 h 10000"/>
                  <a:gd name="connsiteX83" fmla="*/ 8747 w 10000"/>
                  <a:gd name="connsiteY83" fmla="*/ 4995 h 10000"/>
                  <a:gd name="connsiteX84" fmla="*/ 8747 w 10000"/>
                  <a:gd name="connsiteY84" fmla="*/ 4995 h 10000"/>
                  <a:gd name="connsiteX85" fmla="*/ 5208 w 10000"/>
                  <a:gd name="connsiteY85" fmla="*/ 4995 h 10000"/>
                  <a:gd name="connsiteX86" fmla="*/ 5208 w 10000"/>
                  <a:gd name="connsiteY86" fmla="*/ 4494 h 10000"/>
                  <a:gd name="connsiteX87" fmla="*/ 8747 w 10000"/>
                  <a:gd name="connsiteY87" fmla="*/ 4494 h 10000"/>
                  <a:gd name="connsiteX88" fmla="*/ 8747 w 10000"/>
                  <a:gd name="connsiteY88" fmla="*/ 4995 h 10000"/>
                  <a:gd name="connsiteX89" fmla="*/ 8747 w 10000"/>
                  <a:gd name="connsiteY89" fmla="*/ 3502 h 10000"/>
                  <a:gd name="connsiteX90" fmla="*/ 8747 w 10000"/>
                  <a:gd name="connsiteY90" fmla="*/ 3502 h 10000"/>
                  <a:gd name="connsiteX91" fmla="*/ 5208 w 10000"/>
                  <a:gd name="connsiteY91" fmla="*/ 3502 h 10000"/>
                  <a:gd name="connsiteX92" fmla="*/ 5208 w 10000"/>
                  <a:gd name="connsiteY92" fmla="*/ 3006 h 10000"/>
                  <a:gd name="connsiteX93" fmla="*/ 8747 w 10000"/>
                  <a:gd name="connsiteY93" fmla="*/ 3006 h 10000"/>
                  <a:gd name="connsiteX94" fmla="*/ 8747 w 10000"/>
                  <a:gd name="connsiteY94" fmla="*/ 3502 h 10000"/>
                  <a:gd name="connsiteX95" fmla="*/ 8747 w 10000"/>
                  <a:gd name="connsiteY95" fmla="*/ 2004 h 10000"/>
                  <a:gd name="connsiteX96" fmla="*/ 8747 w 10000"/>
                  <a:gd name="connsiteY96" fmla="*/ 2004 h 10000"/>
                  <a:gd name="connsiteX97" fmla="*/ 5208 w 10000"/>
                  <a:gd name="connsiteY97" fmla="*/ 2004 h 10000"/>
                  <a:gd name="connsiteX98" fmla="*/ 5208 w 10000"/>
                  <a:gd name="connsiteY98" fmla="*/ 1503 h 10000"/>
                  <a:gd name="connsiteX99" fmla="*/ 8747 w 10000"/>
                  <a:gd name="connsiteY99" fmla="*/ 1503 h 10000"/>
                  <a:gd name="connsiteX100" fmla="*/ 8747 w 10000"/>
                  <a:gd name="connsiteY100" fmla="*/ 2004 h 10000"/>
                  <a:gd name="connsiteX0" fmla="*/ 3541 w 10000"/>
                  <a:gd name="connsiteY0" fmla="*/ 8742 h 10000"/>
                  <a:gd name="connsiteX1" fmla="*/ 4060 w 10000"/>
                  <a:gd name="connsiteY1" fmla="*/ 9377 h 10000"/>
                  <a:gd name="connsiteX2" fmla="*/ 3022 w 10000"/>
                  <a:gd name="connsiteY2" fmla="*/ 9377 h 10000"/>
                  <a:gd name="connsiteX3" fmla="*/ 3541 w 10000"/>
                  <a:gd name="connsiteY3" fmla="*/ 8742 h 10000"/>
                  <a:gd name="connsiteX4" fmla="*/ 4993 w 10000"/>
                  <a:gd name="connsiteY4" fmla="*/ 8998 h 10000"/>
                  <a:gd name="connsiteX5" fmla="*/ 4993 w 10000"/>
                  <a:gd name="connsiteY5" fmla="*/ 8998 h 10000"/>
                  <a:gd name="connsiteX6" fmla="*/ 4688 w 10000"/>
                  <a:gd name="connsiteY6" fmla="*/ 9377 h 10000"/>
                  <a:gd name="connsiteX7" fmla="*/ 4993 w 10000"/>
                  <a:gd name="connsiteY7" fmla="*/ 9745 h 10000"/>
                  <a:gd name="connsiteX8" fmla="*/ 5309 w 10000"/>
                  <a:gd name="connsiteY8" fmla="*/ 9377 h 10000"/>
                  <a:gd name="connsiteX9" fmla="*/ 4993 w 10000"/>
                  <a:gd name="connsiteY9" fmla="*/ 8998 h 10000"/>
                  <a:gd name="connsiteX10" fmla="*/ 4993 w 10000"/>
                  <a:gd name="connsiteY10" fmla="*/ 8742 h 10000"/>
                  <a:gd name="connsiteX11" fmla="*/ 4993 w 10000"/>
                  <a:gd name="connsiteY11" fmla="*/ 8742 h 10000"/>
                  <a:gd name="connsiteX12" fmla="*/ 5514 w 10000"/>
                  <a:gd name="connsiteY12" fmla="*/ 9377 h 10000"/>
                  <a:gd name="connsiteX13" fmla="*/ 4993 w 10000"/>
                  <a:gd name="connsiteY13" fmla="*/ 10000 h 10000"/>
                  <a:gd name="connsiteX14" fmla="*/ 4478 w 10000"/>
                  <a:gd name="connsiteY14" fmla="*/ 9377 h 10000"/>
                  <a:gd name="connsiteX15" fmla="*/ 4993 w 10000"/>
                  <a:gd name="connsiteY15" fmla="*/ 8742 h 10000"/>
                  <a:gd name="connsiteX16" fmla="*/ 4993 w 10000"/>
                  <a:gd name="connsiteY16" fmla="*/ 8998 h 10000"/>
                  <a:gd name="connsiteX17" fmla="*/ 6460 w 10000"/>
                  <a:gd name="connsiteY17" fmla="*/ 8998 h 10000"/>
                  <a:gd name="connsiteX18" fmla="*/ 6460 w 10000"/>
                  <a:gd name="connsiteY18" fmla="*/ 8998 h 10000"/>
                  <a:gd name="connsiteX19" fmla="*/ 6144 w 10000"/>
                  <a:gd name="connsiteY19" fmla="*/ 9377 h 10000"/>
                  <a:gd name="connsiteX20" fmla="*/ 6460 w 10000"/>
                  <a:gd name="connsiteY20" fmla="*/ 9745 h 10000"/>
                  <a:gd name="connsiteX21" fmla="*/ 6767 w 10000"/>
                  <a:gd name="connsiteY21" fmla="*/ 9377 h 10000"/>
                  <a:gd name="connsiteX22" fmla="*/ 6460 w 10000"/>
                  <a:gd name="connsiteY22" fmla="*/ 8998 h 10000"/>
                  <a:gd name="connsiteX23" fmla="*/ 6460 w 10000"/>
                  <a:gd name="connsiteY23" fmla="*/ 8742 h 10000"/>
                  <a:gd name="connsiteX24" fmla="*/ 6460 w 10000"/>
                  <a:gd name="connsiteY24" fmla="*/ 8742 h 10000"/>
                  <a:gd name="connsiteX25" fmla="*/ 6978 w 10000"/>
                  <a:gd name="connsiteY25" fmla="*/ 9377 h 10000"/>
                  <a:gd name="connsiteX26" fmla="*/ 6460 w 10000"/>
                  <a:gd name="connsiteY26" fmla="*/ 10000 h 10000"/>
                  <a:gd name="connsiteX27" fmla="*/ 5931 w 10000"/>
                  <a:gd name="connsiteY27" fmla="*/ 9377 h 10000"/>
                  <a:gd name="connsiteX28" fmla="*/ 6460 w 10000"/>
                  <a:gd name="connsiteY28" fmla="*/ 8742 h 10000"/>
                  <a:gd name="connsiteX29" fmla="*/ 6460 w 10000"/>
                  <a:gd name="connsiteY29" fmla="*/ 8998 h 10000"/>
                  <a:gd name="connsiteX30" fmla="*/ 2390 w 10000"/>
                  <a:gd name="connsiteY30" fmla="*/ 3684 h 10000"/>
                  <a:gd name="connsiteX31" fmla="*/ 2390 w 10000"/>
                  <a:gd name="connsiteY31" fmla="*/ 3684 h 10000"/>
                  <a:gd name="connsiteX32" fmla="*/ 2288 w 10000"/>
                  <a:gd name="connsiteY32" fmla="*/ 3375 h 10000"/>
                  <a:gd name="connsiteX33" fmla="*/ 2133 w 10000"/>
                  <a:gd name="connsiteY33" fmla="*/ 3252 h 10000"/>
                  <a:gd name="connsiteX34" fmla="*/ 2133 w 10000"/>
                  <a:gd name="connsiteY34" fmla="*/ 3060 h 10000"/>
                  <a:gd name="connsiteX35" fmla="*/ 2244 w 10000"/>
                  <a:gd name="connsiteY35" fmla="*/ 2883 h 10000"/>
                  <a:gd name="connsiteX36" fmla="*/ 2244 w 10000"/>
                  <a:gd name="connsiteY36" fmla="*/ 2750 h 10000"/>
                  <a:gd name="connsiteX37" fmla="*/ 2449 w 10000"/>
                  <a:gd name="connsiteY37" fmla="*/ 2313 h 10000"/>
                  <a:gd name="connsiteX38" fmla="*/ 2968 w 10000"/>
                  <a:gd name="connsiteY38" fmla="*/ 2883 h 10000"/>
                  <a:gd name="connsiteX39" fmla="*/ 3075 w 10000"/>
                  <a:gd name="connsiteY39" fmla="*/ 2883 h 10000"/>
                  <a:gd name="connsiteX40" fmla="*/ 3177 w 10000"/>
                  <a:gd name="connsiteY40" fmla="*/ 3006 h 10000"/>
                  <a:gd name="connsiteX41" fmla="*/ 2919 w 10000"/>
                  <a:gd name="connsiteY41" fmla="*/ 3816 h 10000"/>
                  <a:gd name="connsiteX42" fmla="*/ 3279 w 10000"/>
                  <a:gd name="connsiteY42" fmla="*/ 3816 h 10000"/>
                  <a:gd name="connsiteX43" fmla="*/ 3491 w 10000"/>
                  <a:gd name="connsiteY43" fmla="*/ 2937 h 10000"/>
                  <a:gd name="connsiteX44" fmla="*/ 3491 w 10000"/>
                  <a:gd name="connsiteY44" fmla="*/ 2937 h 10000"/>
                  <a:gd name="connsiteX45" fmla="*/ 3491 w 10000"/>
                  <a:gd name="connsiteY45" fmla="*/ 2937 h 10000"/>
                  <a:gd name="connsiteX46" fmla="*/ 3491 w 10000"/>
                  <a:gd name="connsiteY46" fmla="*/ 2883 h 10000"/>
                  <a:gd name="connsiteX47" fmla="*/ 2808 w 10000"/>
                  <a:gd name="connsiteY47" fmla="*/ 1935 h 10000"/>
                  <a:gd name="connsiteX48" fmla="*/ 2706 w 10000"/>
                  <a:gd name="connsiteY48" fmla="*/ 1812 h 10000"/>
                  <a:gd name="connsiteX49" fmla="*/ 1930 w 10000"/>
                  <a:gd name="connsiteY49" fmla="*/ 2814 h 10000"/>
                  <a:gd name="connsiteX50" fmla="*/ 2390 w 10000"/>
                  <a:gd name="connsiteY50" fmla="*/ 3684 h 10000"/>
                  <a:gd name="connsiteX51" fmla="*/ 9686 w 10000"/>
                  <a:gd name="connsiteY51" fmla="*/ 0 h 10000"/>
                  <a:gd name="connsiteX52" fmla="*/ 9686 w 10000"/>
                  <a:gd name="connsiteY52" fmla="*/ 0 h 10000"/>
                  <a:gd name="connsiteX53" fmla="*/ 262 w 10000"/>
                  <a:gd name="connsiteY53" fmla="*/ 0 h 10000"/>
                  <a:gd name="connsiteX54" fmla="*/ 0 w 10000"/>
                  <a:gd name="connsiteY54" fmla="*/ 314 h 10000"/>
                  <a:gd name="connsiteX55" fmla="*/ 0 w 10000"/>
                  <a:gd name="connsiteY55" fmla="*/ 7932 h 10000"/>
                  <a:gd name="connsiteX56" fmla="*/ 262 w 10000"/>
                  <a:gd name="connsiteY56" fmla="*/ 8242 h 10000"/>
                  <a:gd name="connsiteX57" fmla="*/ 9686 w 10000"/>
                  <a:gd name="connsiteY57" fmla="*/ 8242 h 10000"/>
                  <a:gd name="connsiteX58" fmla="*/ 10000 w 10000"/>
                  <a:gd name="connsiteY58" fmla="*/ 7932 h 10000"/>
                  <a:gd name="connsiteX59" fmla="*/ 10000 w 10000"/>
                  <a:gd name="connsiteY59" fmla="*/ 314 h 10000"/>
                  <a:gd name="connsiteX60" fmla="*/ 9686 w 10000"/>
                  <a:gd name="connsiteY60" fmla="*/ 0 h 10000"/>
                  <a:gd name="connsiteX61" fmla="*/ 1253 w 10000"/>
                  <a:gd name="connsiteY61" fmla="*/ 1503 h 10000"/>
                  <a:gd name="connsiteX62" fmla="*/ 1253 w 10000"/>
                  <a:gd name="connsiteY62" fmla="*/ 1503 h 10000"/>
                  <a:gd name="connsiteX63" fmla="*/ 4171 w 10000"/>
                  <a:gd name="connsiteY63" fmla="*/ 1503 h 10000"/>
                  <a:gd name="connsiteX64" fmla="*/ 4171 w 10000"/>
                  <a:gd name="connsiteY64" fmla="*/ 4995 h 10000"/>
                  <a:gd name="connsiteX65" fmla="*/ 3958 w 10000"/>
                  <a:gd name="connsiteY65" fmla="*/ 4995 h 10000"/>
                  <a:gd name="connsiteX66" fmla="*/ 3958 w 10000"/>
                  <a:gd name="connsiteY66" fmla="*/ 4872 h 10000"/>
                  <a:gd name="connsiteX67" fmla="*/ 3594 w 10000"/>
                  <a:gd name="connsiteY67" fmla="*/ 4317 h 10000"/>
                  <a:gd name="connsiteX68" fmla="*/ 3075 w 10000"/>
                  <a:gd name="connsiteY68" fmla="*/ 4062 h 10000"/>
                  <a:gd name="connsiteX69" fmla="*/ 2706 w 10000"/>
                  <a:gd name="connsiteY69" fmla="*/ 4749 h 10000"/>
                  <a:gd name="connsiteX70" fmla="*/ 2288 w 10000"/>
                  <a:gd name="connsiteY70" fmla="*/ 4062 h 10000"/>
                  <a:gd name="connsiteX71" fmla="*/ 1826 w 10000"/>
                  <a:gd name="connsiteY71" fmla="*/ 4317 h 10000"/>
                  <a:gd name="connsiteX72" fmla="*/ 1410 w 10000"/>
                  <a:gd name="connsiteY72" fmla="*/ 4872 h 10000"/>
                  <a:gd name="connsiteX73" fmla="*/ 1410 w 10000"/>
                  <a:gd name="connsiteY73" fmla="*/ 4995 h 10000"/>
                  <a:gd name="connsiteX74" fmla="*/ 1253 w 10000"/>
                  <a:gd name="connsiteY74" fmla="*/ 4995 h 10000"/>
                  <a:gd name="connsiteX75" fmla="*/ 1253 w 10000"/>
                  <a:gd name="connsiteY75" fmla="*/ 1503 h 10000"/>
                  <a:gd name="connsiteX76" fmla="*/ 8747 w 10000"/>
                  <a:gd name="connsiteY76" fmla="*/ 6498 h 10000"/>
                  <a:gd name="connsiteX77" fmla="*/ 8747 w 10000"/>
                  <a:gd name="connsiteY77" fmla="*/ 6498 h 10000"/>
                  <a:gd name="connsiteX78" fmla="*/ 1253 w 10000"/>
                  <a:gd name="connsiteY78" fmla="*/ 6498 h 10000"/>
                  <a:gd name="connsiteX79" fmla="*/ 1253 w 10000"/>
                  <a:gd name="connsiteY79" fmla="*/ 5997 h 10000"/>
                  <a:gd name="connsiteX80" fmla="*/ 8747 w 10000"/>
                  <a:gd name="connsiteY80" fmla="*/ 5997 h 10000"/>
                  <a:gd name="connsiteX81" fmla="*/ 8747 w 10000"/>
                  <a:gd name="connsiteY81" fmla="*/ 6498 h 10000"/>
                  <a:gd name="connsiteX82" fmla="*/ 8747 w 10000"/>
                  <a:gd name="connsiteY82" fmla="*/ 4995 h 10000"/>
                  <a:gd name="connsiteX83" fmla="*/ 8747 w 10000"/>
                  <a:gd name="connsiteY83" fmla="*/ 4995 h 10000"/>
                  <a:gd name="connsiteX84" fmla="*/ 5208 w 10000"/>
                  <a:gd name="connsiteY84" fmla="*/ 4995 h 10000"/>
                  <a:gd name="connsiteX85" fmla="*/ 5208 w 10000"/>
                  <a:gd name="connsiteY85" fmla="*/ 4494 h 10000"/>
                  <a:gd name="connsiteX86" fmla="*/ 8747 w 10000"/>
                  <a:gd name="connsiteY86" fmla="*/ 4494 h 10000"/>
                  <a:gd name="connsiteX87" fmla="*/ 8747 w 10000"/>
                  <a:gd name="connsiteY87" fmla="*/ 4995 h 10000"/>
                  <a:gd name="connsiteX88" fmla="*/ 8747 w 10000"/>
                  <a:gd name="connsiteY88" fmla="*/ 3502 h 10000"/>
                  <a:gd name="connsiteX89" fmla="*/ 8747 w 10000"/>
                  <a:gd name="connsiteY89" fmla="*/ 3502 h 10000"/>
                  <a:gd name="connsiteX90" fmla="*/ 5208 w 10000"/>
                  <a:gd name="connsiteY90" fmla="*/ 3502 h 10000"/>
                  <a:gd name="connsiteX91" fmla="*/ 5208 w 10000"/>
                  <a:gd name="connsiteY91" fmla="*/ 3006 h 10000"/>
                  <a:gd name="connsiteX92" fmla="*/ 8747 w 10000"/>
                  <a:gd name="connsiteY92" fmla="*/ 3006 h 10000"/>
                  <a:gd name="connsiteX93" fmla="*/ 8747 w 10000"/>
                  <a:gd name="connsiteY93" fmla="*/ 3502 h 10000"/>
                  <a:gd name="connsiteX94" fmla="*/ 8747 w 10000"/>
                  <a:gd name="connsiteY94" fmla="*/ 2004 h 10000"/>
                  <a:gd name="connsiteX95" fmla="*/ 8747 w 10000"/>
                  <a:gd name="connsiteY95" fmla="*/ 2004 h 10000"/>
                  <a:gd name="connsiteX96" fmla="*/ 5208 w 10000"/>
                  <a:gd name="connsiteY96" fmla="*/ 2004 h 10000"/>
                  <a:gd name="connsiteX97" fmla="*/ 5208 w 10000"/>
                  <a:gd name="connsiteY97" fmla="*/ 1503 h 10000"/>
                  <a:gd name="connsiteX98" fmla="*/ 8747 w 10000"/>
                  <a:gd name="connsiteY98" fmla="*/ 1503 h 10000"/>
                  <a:gd name="connsiteX99" fmla="*/ 8747 w 10000"/>
                  <a:gd name="connsiteY99" fmla="*/ 2004 h 10000"/>
                  <a:gd name="connsiteX0" fmla="*/ 3541 w 10000"/>
                  <a:gd name="connsiteY0" fmla="*/ 8742 h 10000"/>
                  <a:gd name="connsiteX1" fmla="*/ 3022 w 10000"/>
                  <a:gd name="connsiteY1" fmla="*/ 9377 h 10000"/>
                  <a:gd name="connsiteX2" fmla="*/ 3541 w 10000"/>
                  <a:gd name="connsiteY2" fmla="*/ 8742 h 10000"/>
                  <a:gd name="connsiteX3" fmla="*/ 4993 w 10000"/>
                  <a:gd name="connsiteY3" fmla="*/ 8998 h 10000"/>
                  <a:gd name="connsiteX4" fmla="*/ 4993 w 10000"/>
                  <a:gd name="connsiteY4" fmla="*/ 8998 h 10000"/>
                  <a:gd name="connsiteX5" fmla="*/ 4688 w 10000"/>
                  <a:gd name="connsiteY5" fmla="*/ 9377 h 10000"/>
                  <a:gd name="connsiteX6" fmla="*/ 4993 w 10000"/>
                  <a:gd name="connsiteY6" fmla="*/ 9745 h 10000"/>
                  <a:gd name="connsiteX7" fmla="*/ 5309 w 10000"/>
                  <a:gd name="connsiteY7" fmla="*/ 9377 h 10000"/>
                  <a:gd name="connsiteX8" fmla="*/ 4993 w 10000"/>
                  <a:gd name="connsiteY8" fmla="*/ 8998 h 10000"/>
                  <a:gd name="connsiteX9" fmla="*/ 4993 w 10000"/>
                  <a:gd name="connsiteY9" fmla="*/ 8742 h 10000"/>
                  <a:gd name="connsiteX10" fmla="*/ 4993 w 10000"/>
                  <a:gd name="connsiteY10" fmla="*/ 8742 h 10000"/>
                  <a:gd name="connsiteX11" fmla="*/ 5514 w 10000"/>
                  <a:gd name="connsiteY11" fmla="*/ 9377 h 10000"/>
                  <a:gd name="connsiteX12" fmla="*/ 4993 w 10000"/>
                  <a:gd name="connsiteY12" fmla="*/ 10000 h 10000"/>
                  <a:gd name="connsiteX13" fmla="*/ 4478 w 10000"/>
                  <a:gd name="connsiteY13" fmla="*/ 9377 h 10000"/>
                  <a:gd name="connsiteX14" fmla="*/ 4993 w 10000"/>
                  <a:gd name="connsiteY14" fmla="*/ 8742 h 10000"/>
                  <a:gd name="connsiteX15" fmla="*/ 4993 w 10000"/>
                  <a:gd name="connsiteY15" fmla="*/ 8998 h 10000"/>
                  <a:gd name="connsiteX16" fmla="*/ 6460 w 10000"/>
                  <a:gd name="connsiteY16" fmla="*/ 8998 h 10000"/>
                  <a:gd name="connsiteX17" fmla="*/ 6460 w 10000"/>
                  <a:gd name="connsiteY17" fmla="*/ 8998 h 10000"/>
                  <a:gd name="connsiteX18" fmla="*/ 6144 w 10000"/>
                  <a:gd name="connsiteY18" fmla="*/ 9377 h 10000"/>
                  <a:gd name="connsiteX19" fmla="*/ 6460 w 10000"/>
                  <a:gd name="connsiteY19" fmla="*/ 9745 h 10000"/>
                  <a:gd name="connsiteX20" fmla="*/ 6767 w 10000"/>
                  <a:gd name="connsiteY20" fmla="*/ 9377 h 10000"/>
                  <a:gd name="connsiteX21" fmla="*/ 6460 w 10000"/>
                  <a:gd name="connsiteY21" fmla="*/ 8998 h 10000"/>
                  <a:gd name="connsiteX22" fmla="*/ 6460 w 10000"/>
                  <a:gd name="connsiteY22" fmla="*/ 8742 h 10000"/>
                  <a:gd name="connsiteX23" fmla="*/ 6460 w 10000"/>
                  <a:gd name="connsiteY23" fmla="*/ 8742 h 10000"/>
                  <a:gd name="connsiteX24" fmla="*/ 6978 w 10000"/>
                  <a:gd name="connsiteY24" fmla="*/ 9377 h 10000"/>
                  <a:gd name="connsiteX25" fmla="*/ 6460 w 10000"/>
                  <a:gd name="connsiteY25" fmla="*/ 10000 h 10000"/>
                  <a:gd name="connsiteX26" fmla="*/ 5931 w 10000"/>
                  <a:gd name="connsiteY26" fmla="*/ 9377 h 10000"/>
                  <a:gd name="connsiteX27" fmla="*/ 6460 w 10000"/>
                  <a:gd name="connsiteY27" fmla="*/ 8742 h 10000"/>
                  <a:gd name="connsiteX28" fmla="*/ 6460 w 10000"/>
                  <a:gd name="connsiteY28" fmla="*/ 8998 h 10000"/>
                  <a:gd name="connsiteX29" fmla="*/ 2390 w 10000"/>
                  <a:gd name="connsiteY29" fmla="*/ 3684 h 10000"/>
                  <a:gd name="connsiteX30" fmla="*/ 2390 w 10000"/>
                  <a:gd name="connsiteY30" fmla="*/ 3684 h 10000"/>
                  <a:gd name="connsiteX31" fmla="*/ 2288 w 10000"/>
                  <a:gd name="connsiteY31" fmla="*/ 3375 h 10000"/>
                  <a:gd name="connsiteX32" fmla="*/ 2133 w 10000"/>
                  <a:gd name="connsiteY32" fmla="*/ 3252 h 10000"/>
                  <a:gd name="connsiteX33" fmla="*/ 2133 w 10000"/>
                  <a:gd name="connsiteY33" fmla="*/ 3060 h 10000"/>
                  <a:gd name="connsiteX34" fmla="*/ 2244 w 10000"/>
                  <a:gd name="connsiteY34" fmla="*/ 2883 h 10000"/>
                  <a:gd name="connsiteX35" fmla="*/ 2244 w 10000"/>
                  <a:gd name="connsiteY35" fmla="*/ 2750 h 10000"/>
                  <a:gd name="connsiteX36" fmla="*/ 2449 w 10000"/>
                  <a:gd name="connsiteY36" fmla="*/ 2313 h 10000"/>
                  <a:gd name="connsiteX37" fmla="*/ 2968 w 10000"/>
                  <a:gd name="connsiteY37" fmla="*/ 2883 h 10000"/>
                  <a:gd name="connsiteX38" fmla="*/ 3075 w 10000"/>
                  <a:gd name="connsiteY38" fmla="*/ 2883 h 10000"/>
                  <a:gd name="connsiteX39" fmla="*/ 3177 w 10000"/>
                  <a:gd name="connsiteY39" fmla="*/ 3006 h 10000"/>
                  <a:gd name="connsiteX40" fmla="*/ 2919 w 10000"/>
                  <a:gd name="connsiteY40" fmla="*/ 3816 h 10000"/>
                  <a:gd name="connsiteX41" fmla="*/ 3279 w 10000"/>
                  <a:gd name="connsiteY41" fmla="*/ 3816 h 10000"/>
                  <a:gd name="connsiteX42" fmla="*/ 3491 w 10000"/>
                  <a:gd name="connsiteY42" fmla="*/ 2937 h 10000"/>
                  <a:gd name="connsiteX43" fmla="*/ 3491 w 10000"/>
                  <a:gd name="connsiteY43" fmla="*/ 2937 h 10000"/>
                  <a:gd name="connsiteX44" fmla="*/ 3491 w 10000"/>
                  <a:gd name="connsiteY44" fmla="*/ 2937 h 10000"/>
                  <a:gd name="connsiteX45" fmla="*/ 3491 w 10000"/>
                  <a:gd name="connsiteY45" fmla="*/ 2883 h 10000"/>
                  <a:gd name="connsiteX46" fmla="*/ 2808 w 10000"/>
                  <a:gd name="connsiteY46" fmla="*/ 1935 h 10000"/>
                  <a:gd name="connsiteX47" fmla="*/ 2706 w 10000"/>
                  <a:gd name="connsiteY47" fmla="*/ 1812 h 10000"/>
                  <a:gd name="connsiteX48" fmla="*/ 1930 w 10000"/>
                  <a:gd name="connsiteY48" fmla="*/ 2814 h 10000"/>
                  <a:gd name="connsiteX49" fmla="*/ 2390 w 10000"/>
                  <a:gd name="connsiteY49" fmla="*/ 3684 h 10000"/>
                  <a:gd name="connsiteX50" fmla="*/ 9686 w 10000"/>
                  <a:gd name="connsiteY50" fmla="*/ 0 h 10000"/>
                  <a:gd name="connsiteX51" fmla="*/ 9686 w 10000"/>
                  <a:gd name="connsiteY51" fmla="*/ 0 h 10000"/>
                  <a:gd name="connsiteX52" fmla="*/ 262 w 10000"/>
                  <a:gd name="connsiteY52" fmla="*/ 0 h 10000"/>
                  <a:gd name="connsiteX53" fmla="*/ 0 w 10000"/>
                  <a:gd name="connsiteY53" fmla="*/ 314 h 10000"/>
                  <a:gd name="connsiteX54" fmla="*/ 0 w 10000"/>
                  <a:gd name="connsiteY54" fmla="*/ 7932 h 10000"/>
                  <a:gd name="connsiteX55" fmla="*/ 262 w 10000"/>
                  <a:gd name="connsiteY55" fmla="*/ 8242 h 10000"/>
                  <a:gd name="connsiteX56" fmla="*/ 9686 w 10000"/>
                  <a:gd name="connsiteY56" fmla="*/ 8242 h 10000"/>
                  <a:gd name="connsiteX57" fmla="*/ 10000 w 10000"/>
                  <a:gd name="connsiteY57" fmla="*/ 7932 h 10000"/>
                  <a:gd name="connsiteX58" fmla="*/ 10000 w 10000"/>
                  <a:gd name="connsiteY58" fmla="*/ 314 h 10000"/>
                  <a:gd name="connsiteX59" fmla="*/ 9686 w 10000"/>
                  <a:gd name="connsiteY59" fmla="*/ 0 h 10000"/>
                  <a:gd name="connsiteX60" fmla="*/ 1253 w 10000"/>
                  <a:gd name="connsiteY60" fmla="*/ 1503 h 10000"/>
                  <a:gd name="connsiteX61" fmla="*/ 1253 w 10000"/>
                  <a:gd name="connsiteY61" fmla="*/ 1503 h 10000"/>
                  <a:gd name="connsiteX62" fmla="*/ 4171 w 10000"/>
                  <a:gd name="connsiteY62" fmla="*/ 1503 h 10000"/>
                  <a:gd name="connsiteX63" fmla="*/ 4171 w 10000"/>
                  <a:gd name="connsiteY63" fmla="*/ 4995 h 10000"/>
                  <a:gd name="connsiteX64" fmla="*/ 3958 w 10000"/>
                  <a:gd name="connsiteY64" fmla="*/ 4995 h 10000"/>
                  <a:gd name="connsiteX65" fmla="*/ 3958 w 10000"/>
                  <a:gd name="connsiteY65" fmla="*/ 4872 h 10000"/>
                  <a:gd name="connsiteX66" fmla="*/ 3594 w 10000"/>
                  <a:gd name="connsiteY66" fmla="*/ 4317 h 10000"/>
                  <a:gd name="connsiteX67" fmla="*/ 3075 w 10000"/>
                  <a:gd name="connsiteY67" fmla="*/ 4062 h 10000"/>
                  <a:gd name="connsiteX68" fmla="*/ 2706 w 10000"/>
                  <a:gd name="connsiteY68" fmla="*/ 4749 h 10000"/>
                  <a:gd name="connsiteX69" fmla="*/ 2288 w 10000"/>
                  <a:gd name="connsiteY69" fmla="*/ 4062 h 10000"/>
                  <a:gd name="connsiteX70" fmla="*/ 1826 w 10000"/>
                  <a:gd name="connsiteY70" fmla="*/ 4317 h 10000"/>
                  <a:gd name="connsiteX71" fmla="*/ 1410 w 10000"/>
                  <a:gd name="connsiteY71" fmla="*/ 4872 h 10000"/>
                  <a:gd name="connsiteX72" fmla="*/ 1410 w 10000"/>
                  <a:gd name="connsiteY72" fmla="*/ 4995 h 10000"/>
                  <a:gd name="connsiteX73" fmla="*/ 1253 w 10000"/>
                  <a:gd name="connsiteY73" fmla="*/ 4995 h 10000"/>
                  <a:gd name="connsiteX74" fmla="*/ 1253 w 10000"/>
                  <a:gd name="connsiteY74" fmla="*/ 1503 h 10000"/>
                  <a:gd name="connsiteX75" fmla="*/ 8747 w 10000"/>
                  <a:gd name="connsiteY75" fmla="*/ 6498 h 10000"/>
                  <a:gd name="connsiteX76" fmla="*/ 8747 w 10000"/>
                  <a:gd name="connsiteY76" fmla="*/ 6498 h 10000"/>
                  <a:gd name="connsiteX77" fmla="*/ 1253 w 10000"/>
                  <a:gd name="connsiteY77" fmla="*/ 6498 h 10000"/>
                  <a:gd name="connsiteX78" fmla="*/ 1253 w 10000"/>
                  <a:gd name="connsiteY78" fmla="*/ 5997 h 10000"/>
                  <a:gd name="connsiteX79" fmla="*/ 8747 w 10000"/>
                  <a:gd name="connsiteY79" fmla="*/ 5997 h 10000"/>
                  <a:gd name="connsiteX80" fmla="*/ 8747 w 10000"/>
                  <a:gd name="connsiteY80" fmla="*/ 6498 h 10000"/>
                  <a:gd name="connsiteX81" fmla="*/ 8747 w 10000"/>
                  <a:gd name="connsiteY81" fmla="*/ 4995 h 10000"/>
                  <a:gd name="connsiteX82" fmla="*/ 8747 w 10000"/>
                  <a:gd name="connsiteY82" fmla="*/ 4995 h 10000"/>
                  <a:gd name="connsiteX83" fmla="*/ 5208 w 10000"/>
                  <a:gd name="connsiteY83" fmla="*/ 4995 h 10000"/>
                  <a:gd name="connsiteX84" fmla="*/ 5208 w 10000"/>
                  <a:gd name="connsiteY84" fmla="*/ 4494 h 10000"/>
                  <a:gd name="connsiteX85" fmla="*/ 8747 w 10000"/>
                  <a:gd name="connsiteY85" fmla="*/ 4494 h 10000"/>
                  <a:gd name="connsiteX86" fmla="*/ 8747 w 10000"/>
                  <a:gd name="connsiteY86" fmla="*/ 4995 h 10000"/>
                  <a:gd name="connsiteX87" fmla="*/ 8747 w 10000"/>
                  <a:gd name="connsiteY87" fmla="*/ 3502 h 10000"/>
                  <a:gd name="connsiteX88" fmla="*/ 8747 w 10000"/>
                  <a:gd name="connsiteY88" fmla="*/ 3502 h 10000"/>
                  <a:gd name="connsiteX89" fmla="*/ 5208 w 10000"/>
                  <a:gd name="connsiteY89" fmla="*/ 3502 h 10000"/>
                  <a:gd name="connsiteX90" fmla="*/ 5208 w 10000"/>
                  <a:gd name="connsiteY90" fmla="*/ 3006 h 10000"/>
                  <a:gd name="connsiteX91" fmla="*/ 8747 w 10000"/>
                  <a:gd name="connsiteY91" fmla="*/ 3006 h 10000"/>
                  <a:gd name="connsiteX92" fmla="*/ 8747 w 10000"/>
                  <a:gd name="connsiteY92" fmla="*/ 3502 h 10000"/>
                  <a:gd name="connsiteX93" fmla="*/ 8747 w 10000"/>
                  <a:gd name="connsiteY93" fmla="*/ 2004 h 10000"/>
                  <a:gd name="connsiteX94" fmla="*/ 8747 w 10000"/>
                  <a:gd name="connsiteY94" fmla="*/ 2004 h 10000"/>
                  <a:gd name="connsiteX95" fmla="*/ 5208 w 10000"/>
                  <a:gd name="connsiteY95" fmla="*/ 2004 h 10000"/>
                  <a:gd name="connsiteX96" fmla="*/ 5208 w 10000"/>
                  <a:gd name="connsiteY96" fmla="*/ 1503 h 10000"/>
                  <a:gd name="connsiteX97" fmla="*/ 8747 w 10000"/>
                  <a:gd name="connsiteY97" fmla="*/ 1503 h 10000"/>
                  <a:gd name="connsiteX98" fmla="*/ 8747 w 10000"/>
                  <a:gd name="connsiteY98" fmla="*/ 2004 h 10000"/>
                  <a:gd name="connsiteX0" fmla="*/ 4993 w 10000"/>
                  <a:gd name="connsiteY0" fmla="*/ 8998 h 10000"/>
                  <a:gd name="connsiteX1" fmla="*/ 4993 w 10000"/>
                  <a:gd name="connsiteY1" fmla="*/ 8998 h 10000"/>
                  <a:gd name="connsiteX2" fmla="*/ 4688 w 10000"/>
                  <a:gd name="connsiteY2" fmla="*/ 9377 h 10000"/>
                  <a:gd name="connsiteX3" fmla="*/ 4993 w 10000"/>
                  <a:gd name="connsiteY3" fmla="*/ 9745 h 10000"/>
                  <a:gd name="connsiteX4" fmla="*/ 5309 w 10000"/>
                  <a:gd name="connsiteY4" fmla="*/ 9377 h 10000"/>
                  <a:gd name="connsiteX5" fmla="*/ 4993 w 10000"/>
                  <a:gd name="connsiteY5" fmla="*/ 8998 h 10000"/>
                  <a:gd name="connsiteX6" fmla="*/ 4993 w 10000"/>
                  <a:gd name="connsiteY6" fmla="*/ 8742 h 10000"/>
                  <a:gd name="connsiteX7" fmla="*/ 4993 w 10000"/>
                  <a:gd name="connsiteY7" fmla="*/ 8742 h 10000"/>
                  <a:gd name="connsiteX8" fmla="*/ 5514 w 10000"/>
                  <a:gd name="connsiteY8" fmla="*/ 9377 h 10000"/>
                  <a:gd name="connsiteX9" fmla="*/ 4993 w 10000"/>
                  <a:gd name="connsiteY9" fmla="*/ 10000 h 10000"/>
                  <a:gd name="connsiteX10" fmla="*/ 4478 w 10000"/>
                  <a:gd name="connsiteY10" fmla="*/ 9377 h 10000"/>
                  <a:gd name="connsiteX11" fmla="*/ 4993 w 10000"/>
                  <a:gd name="connsiteY11" fmla="*/ 8742 h 10000"/>
                  <a:gd name="connsiteX12" fmla="*/ 4993 w 10000"/>
                  <a:gd name="connsiteY12" fmla="*/ 8998 h 10000"/>
                  <a:gd name="connsiteX13" fmla="*/ 6460 w 10000"/>
                  <a:gd name="connsiteY13" fmla="*/ 8998 h 10000"/>
                  <a:gd name="connsiteX14" fmla="*/ 6460 w 10000"/>
                  <a:gd name="connsiteY14" fmla="*/ 8998 h 10000"/>
                  <a:gd name="connsiteX15" fmla="*/ 6144 w 10000"/>
                  <a:gd name="connsiteY15" fmla="*/ 9377 h 10000"/>
                  <a:gd name="connsiteX16" fmla="*/ 6460 w 10000"/>
                  <a:gd name="connsiteY16" fmla="*/ 9745 h 10000"/>
                  <a:gd name="connsiteX17" fmla="*/ 6767 w 10000"/>
                  <a:gd name="connsiteY17" fmla="*/ 9377 h 10000"/>
                  <a:gd name="connsiteX18" fmla="*/ 6460 w 10000"/>
                  <a:gd name="connsiteY18" fmla="*/ 8998 h 10000"/>
                  <a:gd name="connsiteX19" fmla="*/ 6460 w 10000"/>
                  <a:gd name="connsiteY19" fmla="*/ 8742 h 10000"/>
                  <a:gd name="connsiteX20" fmla="*/ 6460 w 10000"/>
                  <a:gd name="connsiteY20" fmla="*/ 8742 h 10000"/>
                  <a:gd name="connsiteX21" fmla="*/ 6978 w 10000"/>
                  <a:gd name="connsiteY21" fmla="*/ 9377 h 10000"/>
                  <a:gd name="connsiteX22" fmla="*/ 6460 w 10000"/>
                  <a:gd name="connsiteY22" fmla="*/ 10000 h 10000"/>
                  <a:gd name="connsiteX23" fmla="*/ 5931 w 10000"/>
                  <a:gd name="connsiteY23" fmla="*/ 9377 h 10000"/>
                  <a:gd name="connsiteX24" fmla="*/ 6460 w 10000"/>
                  <a:gd name="connsiteY24" fmla="*/ 8742 h 10000"/>
                  <a:gd name="connsiteX25" fmla="*/ 6460 w 10000"/>
                  <a:gd name="connsiteY25" fmla="*/ 8998 h 10000"/>
                  <a:gd name="connsiteX26" fmla="*/ 2390 w 10000"/>
                  <a:gd name="connsiteY26" fmla="*/ 3684 h 10000"/>
                  <a:gd name="connsiteX27" fmla="*/ 2390 w 10000"/>
                  <a:gd name="connsiteY27" fmla="*/ 3684 h 10000"/>
                  <a:gd name="connsiteX28" fmla="*/ 2288 w 10000"/>
                  <a:gd name="connsiteY28" fmla="*/ 3375 h 10000"/>
                  <a:gd name="connsiteX29" fmla="*/ 2133 w 10000"/>
                  <a:gd name="connsiteY29" fmla="*/ 3252 h 10000"/>
                  <a:gd name="connsiteX30" fmla="*/ 2133 w 10000"/>
                  <a:gd name="connsiteY30" fmla="*/ 3060 h 10000"/>
                  <a:gd name="connsiteX31" fmla="*/ 2244 w 10000"/>
                  <a:gd name="connsiteY31" fmla="*/ 2883 h 10000"/>
                  <a:gd name="connsiteX32" fmla="*/ 2244 w 10000"/>
                  <a:gd name="connsiteY32" fmla="*/ 2750 h 10000"/>
                  <a:gd name="connsiteX33" fmla="*/ 2449 w 10000"/>
                  <a:gd name="connsiteY33" fmla="*/ 2313 h 10000"/>
                  <a:gd name="connsiteX34" fmla="*/ 2968 w 10000"/>
                  <a:gd name="connsiteY34" fmla="*/ 2883 h 10000"/>
                  <a:gd name="connsiteX35" fmla="*/ 3075 w 10000"/>
                  <a:gd name="connsiteY35" fmla="*/ 2883 h 10000"/>
                  <a:gd name="connsiteX36" fmla="*/ 3177 w 10000"/>
                  <a:gd name="connsiteY36" fmla="*/ 3006 h 10000"/>
                  <a:gd name="connsiteX37" fmla="*/ 2919 w 10000"/>
                  <a:gd name="connsiteY37" fmla="*/ 3816 h 10000"/>
                  <a:gd name="connsiteX38" fmla="*/ 3279 w 10000"/>
                  <a:gd name="connsiteY38" fmla="*/ 3816 h 10000"/>
                  <a:gd name="connsiteX39" fmla="*/ 3491 w 10000"/>
                  <a:gd name="connsiteY39" fmla="*/ 2937 h 10000"/>
                  <a:gd name="connsiteX40" fmla="*/ 3491 w 10000"/>
                  <a:gd name="connsiteY40" fmla="*/ 2937 h 10000"/>
                  <a:gd name="connsiteX41" fmla="*/ 3491 w 10000"/>
                  <a:gd name="connsiteY41" fmla="*/ 2937 h 10000"/>
                  <a:gd name="connsiteX42" fmla="*/ 3491 w 10000"/>
                  <a:gd name="connsiteY42" fmla="*/ 2883 h 10000"/>
                  <a:gd name="connsiteX43" fmla="*/ 2808 w 10000"/>
                  <a:gd name="connsiteY43" fmla="*/ 1935 h 10000"/>
                  <a:gd name="connsiteX44" fmla="*/ 2706 w 10000"/>
                  <a:gd name="connsiteY44" fmla="*/ 1812 h 10000"/>
                  <a:gd name="connsiteX45" fmla="*/ 1930 w 10000"/>
                  <a:gd name="connsiteY45" fmla="*/ 2814 h 10000"/>
                  <a:gd name="connsiteX46" fmla="*/ 2390 w 10000"/>
                  <a:gd name="connsiteY46" fmla="*/ 3684 h 10000"/>
                  <a:gd name="connsiteX47" fmla="*/ 9686 w 10000"/>
                  <a:gd name="connsiteY47" fmla="*/ 0 h 10000"/>
                  <a:gd name="connsiteX48" fmla="*/ 9686 w 10000"/>
                  <a:gd name="connsiteY48" fmla="*/ 0 h 10000"/>
                  <a:gd name="connsiteX49" fmla="*/ 262 w 10000"/>
                  <a:gd name="connsiteY49" fmla="*/ 0 h 10000"/>
                  <a:gd name="connsiteX50" fmla="*/ 0 w 10000"/>
                  <a:gd name="connsiteY50" fmla="*/ 314 h 10000"/>
                  <a:gd name="connsiteX51" fmla="*/ 0 w 10000"/>
                  <a:gd name="connsiteY51" fmla="*/ 7932 h 10000"/>
                  <a:gd name="connsiteX52" fmla="*/ 262 w 10000"/>
                  <a:gd name="connsiteY52" fmla="*/ 8242 h 10000"/>
                  <a:gd name="connsiteX53" fmla="*/ 9686 w 10000"/>
                  <a:gd name="connsiteY53" fmla="*/ 8242 h 10000"/>
                  <a:gd name="connsiteX54" fmla="*/ 10000 w 10000"/>
                  <a:gd name="connsiteY54" fmla="*/ 7932 h 10000"/>
                  <a:gd name="connsiteX55" fmla="*/ 10000 w 10000"/>
                  <a:gd name="connsiteY55" fmla="*/ 314 h 10000"/>
                  <a:gd name="connsiteX56" fmla="*/ 9686 w 10000"/>
                  <a:gd name="connsiteY56" fmla="*/ 0 h 10000"/>
                  <a:gd name="connsiteX57" fmla="*/ 1253 w 10000"/>
                  <a:gd name="connsiteY57" fmla="*/ 1503 h 10000"/>
                  <a:gd name="connsiteX58" fmla="*/ 1253 w 10000"/>
                  <a:gd name="connsiteY58" fmla="*/ 1503 h 10000"/>
                  <a:gd name="connsiteX59" fmla="*/ 4171 w 10000"/>
                  <a:gd name="connsiteY59" fmla="*/ 1503 h 10000"/>
                  <a:gd name="connsiteX60" fmla="*/ 4171 w 10000"/>
                  <a:gd name="connsiteY60" fmla="*/ 4995 h 10000"/>
                  <a:gd name="connsiteX61" fmla="*/ 3958 w 10000"/>
                  <a:gd name="connsiteY61" fmla="*/ 4995 h 10000"/>
                  <a:gd name="connsiteX62" fmla="*/ 3958 w 10000"/>
                  <a:gd name="connsiteY62" fmla="*/ 4872 h 10000"/>
                  <a:gd name="connsiteX63" fmla="*/ 3594 w 10000"/>
                  <a:gd name="connsiteY63" fmla="*/ 4317 h 10000"/>
                  <a:gd name="connsiteX64" fmla="*/ 3075 w 10000"/>
                  <a:gd name="connsiteY64" fmla="*/ 4062 h 10000"/>
                  <a:gd name="connsiteX65" fmla="*/ 2706 w 10000"/>
                  <a:gd name="connsiteY65" fmla="*/ 4749 h 10000"/>
                  <a:gd name="connsiteX66" fmla="*/ 2288 w 10000"/>
                  <a:gd name="connsiteY66" fmla="*/ 4062 h 10000"/>
                  <a:gd name="connsiteX67" fmla="*/ 1826 w 10000"/>
                  <a:gd name="connsiteY67" fmla="*/ 4317 h 10000"/>
                  <a:gd name="connsiteX68" fmla="*/ 1410 w 10000"/>
                  <a:gd name="connsiteY68" fmla="*/ 4872 h 10000"/>
                  <a:gd name="connsiteX69" fmla="*/ 1410 w 10000"/>
                  <a:gd name="connsiteY69" fmla="*/ 4995 h 10000"/>
                  <a:gd name="connsiteX70" fmla="*/ 1253 w 10000"/>
                  <a:gd name="connsiteY70" fmla="*/ 4995 h 10000"/>
                  <a:gd name="connsiteX71" fmla="*/ 1253 w 10000"/>
                  <a:gd name="connsiteY71" fmla="*/ 1503 h 10000"/>
                  <a:gd name="connsiteX72" fmla="*/ 8747 w 10000"/>
                  <a:gd name="connsiteY72" fmla="*/ 6498 h 10000"/>
                  <a:gd name="connsiteX73" fmla="*/ 8747 w 10000"/>
                  <a:gd name="connsiteY73" fmla="*/ 6498 h 10000"/>
                  <a:gd name="connsiteX74" fmla="*/ 1253 w 10000"/>
                  <a:gd name="connsiteY74" fmla="*/ 6498 h 10000"/>
                  <a:gd name="connsiteX75" fmla="*/ 1253 w 10000"/>
                  <a:gd name="connsiteY75" fmla="*/ 5997 h 10000"/>
                  <a:gd name="connsiteX76" fmla="*/ 8747 w 10000"/>
                  <a:gd name="connsiteY76" fmla="*/ 5997 h 10000"/>
                  <a:gd name="connsiteX77" fmla="*/ 8747 w 10000"/>
                  <a:gd name="connsiteY77" fmla="*/ 6498 h 10000"/>
                  <a:gd name="connsiteX78" fmla="*/ 8747 w 10000"/>
                  <a:gd name="connsiteY78" fmla="*/ 4995 h 10000"/>
                  <a:gd name="connsiteX79" fmla="*/ 8747 w 10000"/>
                  <a:gd name="connsiteY79" fmla="*/ 4995 h 10000"/>
                  <a:gd name="connsiteX80" fmla="*/ 5208 w 10000"/>
                  <a:gd name="connsiteY80" fmla="*/ 4995 h 10000"/>
                  <a:gd name="connsiteX81" fmla="*/ 5208 w 10000"/>
                  <a:gd name="connsiteY81" fmla="*/ 4494 h 10000"/>
                  <a:gd name="connsiteX82" fmla="*/ 8747 w 10000"/>
                  <a:gd name="connsiteY82" fmla="*/ 4494 h 10000"/>
                  <a:gd name="connsiteX83" fmla="*/ 8747 w 10000"/>
                  <a:gd name="connsiteY83" fmla="*/ 4995 h 10000"/>
                  <a:gd name="connsiteX84" fmla="*/ 8747 w 10000"/>
                  <a:gd name="connsiteY84" fmla="*/ 3502 h 10000"/>
                  <a:gd name="connsiteX85" fmla="*/ 8747 w 10000"/>
                  <a:gd name="connsiteY85" fmla="*/ 3502 h 10000"/>
                  <a:gd name="connsiteX86" fmla="*/ 5208 w 10000"/>
                  <a:gd name="connsiteY86" fmla="*/ 3502 h 10000"/>
                  <a:gd name="connsiteX87" fmla="*/ 5208 w 10000"/>
                  <a:gd name="connsiteY87" fmla="*/ 3006 h 10000"/>
                  <a:gd name="connsiteX88" fmla="*/ 8747 w 10000"/>
                  <a:gd name="connsiteY88" fmla="*/ 3006 h 10000"/>
                  <a:gd name="connsiteX89" fmla="*/ 8747 w 10000"/>
                  <a:gd name="connsiteY89" fmla="*/ 3502 h 10000"/>
                  <a:gd name="connsiteX90" fmla="*/ 8747 w 10000"/>
                  <a:gd name="connsiteY90" fmla="*/ 2004 h 10000"/>
                  <a:gd name="connsiteX91" fmla="*/ 8747 w 10000"/>
                  <a:gd name="connsiteY91" fmla="*/ 2004 h 10000"/>
                  <a:gd name="connsiteX92" fmla="*/ 5208 w 10000"/>
                  <a:gd name="connsiteY92" fmla="*/ 2004 h 10000"/>
                  <a:gd name="connsiteX93" fmla="*/ 5208 w 10000"/>
                  <a:gd name="connsiteY93" fmla="*/ 1503 h 10000"/>
                  <a:gd name="connsiteX94" fmla="*/ 8747 w 10000"/>
                  <a:gd name="connsiteY94" fmla="*/ 1503 h 10000"/>
                  <a:gd name="connsiteX95" fmla="*/ 8747 w 10000"/>
                  <a:gd name="connsiteY95" fmla="*/ 2004 h 10000"/>
                  <a:gd name="connsiteX0" fmla="*/ 4993 w 10000"/>
                  <a:gd name="connsiteY0" fmla="*/ 8998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4993 w 10000"/>
                  <a:gd name="connsiteY11" fmla="*/ 8998 h 10000"/>
                  <a:gd name="connsiteX12" fmla="*/ 6460 w 10000"/>
                  <a:gd name="connsiteY12" fmla="*/ 8998 h 10000"/>
                  <a:gd name="connsiteX13" fmla="*/ 6460 w 10000"/>
                  <a:gd name="connsiteY13" fmla="*/ 8998 h 10000"/>
                  <a:gd name="connsiteX14" fmla="*/ 6144 w 10000"/>
                  <a:gd name="connsiteY14" fmla="*/ 9377 h 10000"/>
                  <a:gd name="connsiteX15" fmla="*/ 6460 w 10000"/>
                  <a:gd name="connsiteY15" fmla="*/ 9745 h 10000"/>
                  <a:gd name="connsiteX16" fmla="*/ 6767 w 10000"/>
                  <a:gd name="connsiteY16" fmla="*/ 9377 h 10000"/>
                  <a:gd name="connsiteX17" fmla="*/ 6460 w 10000"/>
                  <a:gd name="connsiteY17" fmla="*/ 8998 h 10000"/>
                  <a:gd name="connsiteX18" fmla="*/ 6460 w 10000"/>
                  <a:gd name="connsiteY18" fmla="*/ 8742 h 10000"/>
                  <a:gd name="connsiteX19" fmla="*/ 6460 w 10000"/>
                  <a:gd name="connsiteY19" fmla="*/ 8742 h 10000"/>
                  <a:gd name="connsiteX20" fmla="*/ 6978 w 10000"/>
                  <a:gd name="connsiteY20" fmla="*/ 9377 h 10000"/>
                  <a:gd name="connsiteX21" fmla="*/ 6460 w 10000"/>
                  <a:gd name="connsiteY21" fmla="*/ 10000 h 10000"/>
                  <a:gd name="connsiteX22" fmla="*/ 5931 w 10000"/>
                  <a:gd name="connsiteY22" fmla="*/ 9377 h 10000"/>
                  <a:gd name="connsiteX23" fmla="*/ 6460 w 10000"/>
                  <a:gd name="connsiteY23" fmla="*/ 8742 h 10000"/>
                  <a:gd name="connsiteX24" fmla="*/ 6460 w 10000"/>
                  <a:gd name="connsiteY24" fmla="*/ 8998 h 10000"/>
                  <a:gd name="connsiteX25" fmla="*/ 2390 w 10000"/>
                  <a:gd name="connsiteY25" fmla="*/ 3684 h 10000"/>
                  <a:gd name="connsiteX26" fmla="*/ 2390 w 10000"/>
                  <a:gd name="connsiteY26" fmla="*/ 3684 h 10000"/>
                  <a:gd name="connsiteX27" fmla="*/ 2288 w 10000"/>
                  <a:gd name="connsiteY27" fmla="*/ 3375 h 10000"/>
                  <a:gd name="connsiteX28" fmla="*/ 2133 w 10000"/>
                  <a:gd name="connsiteY28" fmla="*/ 3252 h 10000"/>
                  <a:gd name="connsiteX29" fmla="*/ 2133 w 10000"/>
                  <a:gd name="connsiteY29" fmla="*/ 3060 h 10000"/>
                  <a:gd name="connsiteX30" fmla="*/ 2244 w 10000"/>
                  <a:gd name="connsiteY30" fmla="*/ 2883 h 10000"/>
                  <a:gd name="connsiteX31" fmla="*/ 2244 w 10000"/>
                  <a:gd name="connsiteY31" fmla="*/ 2750 h 10000"/>
                  <a:gd name="connsiteX32" fmla="*/ 2449 w 10000"/>
                  <a:gd name="connsiteY32" fmla="*/ 2313 h 10000"/>
                  <a:gd name="connsiteX33" fmla="*/ 2968 w 10000"/>
                  <a:gd name="connsiteY33" fmla="*/ 2883 h 10000"/>
                  <a:gd name="connsiteX34" fmla="*/ 3075 w 10000"/>
                  <a:gd name="connsiteY34" fmla="*/ 2883 h 10000"/>
                  <a:gd name="connsiteX35" fmla="*/ 3177 w 10000"/>
                  <a:gd name="connsiteY35" fmla="*/ 3006 h 10000"/>
                  <a:gd name="connsiteX36" fmla="*/ 2919 w 10000"/>
                  <a:gd name="connsiteY36" fmla="*/ 3816 h 10000"/>
                  <a:gd name="connsiteX37" fmla="*/ 3279 w 10000"/>
                  <a:gd name="connsiteY37" fmla="*/ 3816 h 10000"/>
                  <a:gd name="connsiteX38" fmla="*/ 3491 w 10000"/>
                  <a:gd name="connsiteY38" fmla="*/ 2937 h 10000"/>
                  <a:gd name="connsiteX39" fmla="*/ 3491 w 10000"/>
                  <a:gd name="connsiteY39" fmla="*/ 2937 h 10000"/>
                  <a:gd name="connsiteX40" fmla="*/ 3491 w 10000"/>
                  <a:gd name="connsiteY40" fmla="*/ 2937 h 10000"/>
                  <a:gd name="connsiteX41" fmla="*/ 3491 w 10000"/>
                  <a:gd name="connsiteY41" fmla="*/ 2883 h 10000"/>
                  <a:gd name="connsiteX42" fmla="*/ 2808 w 10000"/>
                  <a:gd name="connsiteY42" fmla="*/ 1935 h 10000"/>
                  <a:gd name="connsiteX43" fmla="*/ 2706 w 10000"/>
                  <a:gd name="connsiteY43" fmla="*/ 1812 h 10000"/>
                  <a:gd name="connsiteX44" fmla="*/ 1930 w 10000"/>
                  <a:gd name="connsiteY44" fmla="*/ 2814 h 10000"/>
                  <a:gd name="connsiteX45" fmla="*/ 2390 w 10000"/>
                  <a:gd name="connsiteY45" fmla="*/ 3684 h 10000"/>
                  <a:gd name="connsiteX46" fmla="*/ 9686 w 10000"/>
                  <a:gd name="connsiteY46" fmla="*/ 0 h 10000"/>
                  <a:gd name="connsiteX47" fmla="*/ 9686 w 10000"/>
                  <a:gd name="connsiteY47" fmla="*/ 0 h 10000"/>
                  <a:gd name="connsiteX48" fmla="*/ 262 w 10000"/>
                  <a:gd name="connsiteY48" fmla="*/ 0 h 10000"/>
                  <a:gd name="connsiteX49" fmla="*/ 0 w 10000"/>
                  <a:gd name="connsiteY49" fmla="*/ 314 h 10000"/>
                  <a:gd name="connsiteX50" fmla="*/ 0 w 10000"/>
                  <a:gd name="connsiteY50" fmla="*/ 7932 h 10000"/>
                  <a:gd name="connsiteX51" fmla="*/ 262 w 10000"/>
                  <a:gd name="connsiteY51" fmla="*/ 8242 h 10000"/>
                  <a:gd name="connsiteX52" fmla="*/ 9686 w 10000"/>
                  <a:gd name="connsiteY52" fmla="*/ 8242 h 10000"/>
                  <a:gd name="connsiteX53" fmla="*/ 10000 w 10000"/>
                  <a:gd name="connsiteY53" fmla="*/ 7932 h 10000"/>
                  <a:gd name="connsiteX54" fmla="*/ 10000 w 10000"/>
                  <a:gd name="connsiteY54" fmla="*/ 314 h 10000"/>
                  <a:gd name="connsiteX55" fmla="*/ 9686 w 10000"/>
                  <a:gd name="connsiteY55" fmla="*/ 0 h 10000"/>
                  <a:gd name="connsiteX56" fmla="*/ 1253 w 10000"/>
                  <a:gd name="connsiteY56" fmla="*/ 1503 h 10000"/>
                  <a:gd name="connsiteX57" fmla="*/ 1253 w 10000"/>
                  <a:gd name="connsiteY57" fmla="*/ 1503 h 10000"/>
                  <a:gd name="connsiteX58" fmla="*/ 4171 w 10000"/>
                  <a:gd name="connsiteY58" fmla="*/ 1503 h 10000"/>
                  <a:gd name="connsiteX59" fmla="*/ 4171 w 10000"/>
                  <a:gd name="connsiteY59" fmla="*/ 4995 h 10000"/>
                  <a:gd name="connsiteX60" fmla="*/ 3958 w 10000"/>
                  <a:gd name="connsiteY60" fmla="*/ 4995 h 10000"/>
                  <a:gd name="connsiteX61" fmla="*/ 3958 w 10000"/>
                  <a:gd name="connsiteY61" fmla="*/ 4872 h 10000"/>
                  <a:gd name="connsiteX62" fmla="*/ 3594 w 10000"/>
                  <a:gd name="connsiteY62" fmla="*/ 4317 h 10000"/>
                  <a:gd name="connsiteX63" fmla="*/ 3075 w 10000"/>
                  <a:gd name="connsiteY63" fmla="*/ 4062 h 10000"/>
                  <a:gd name="connsiteX64" fmla="*/ 2706 w 10000"/>
                  <a:gd name="connsiteY64" fmla="*/ 4749 h 10000"/>
                  <a:gd name="connsiteX65" fmla="*/ 2288 w 10000"/>
                  <a:gd name="connsiteY65" fmla="*/ 4062 h 10000"/>
                  <a:gd name="connsiteX66" fmla="*/ 1826 w 10000"/>
                  <a:gd name="connsiteY66" fmla="*/ 4317 h 10000"/>
                  <a:gd name="connsiteX67" fmla="*/ 1410 w 10000"/>
                  <a:gd name="connsiteY67" fmla="*/ 4872 h 10000"/>
                  <a:gd name="connsiteX68" fmla="*/ 1410 w 10000"/>
                  <a:gd name="connsiteY68" fmla="*/ 4995 h 10000"/>
                  <a:gd name="connsiteX69" fmla="*/ 1253 w 10000"/>
                  <a:gd name="connsiteY69" fmla="*/ 4995 h 10000"/>
                  <a:gd name="connsiteX70" fmla="*/ 1253 w 10000"/>
                  <a:gd name="connsiteY70" fmla="*/ 1503 h 10000"/>
                  <a:gd name="connsiteX71" fmla="*/ 8747 w 10000"/>
                  <a:gd name="connsiteY71" fmla="*/ 6498 h 10000"/>
                  <a:gd name="connsiteX72" fmla="*/ 8747 w 10000"/>
                  <a:gd name="connsiteY72" fmla="*/ 6498 h 10000"/>
                  <a:gd name="connsiteX73" fmla="*/ 1253 w 10000"/>
                  <a:gd name="connsiteY73" fmla="*/ 6498 h 10000"/>
                  <a:gd name="connsiteX74" fmla="*/ 1253 w 10000"/>
                  <a:gd name="connsiteY74" fmla="*/ 5997 h 10000"/>
                  <a:gd name="connsiteX75" fmla="*/ 8747 w 10000"/>
                  <a:gd name="connsiteY75" fmla="*/ 5997 h 10000"/>
                  <a:gd name="connsiteX76" fmla="*/ 8747 w 10000"/>
                  <a:gd name="connsiteY76" fmla="*/ 6498 h 10000"/>
                  <a:gd name="connsiteX77" fmla="*/ 8747 w 10000"/>
                  <a:gd name="connsiteY77" fmla="*/ 4995 h 10000"/>
                  <a:gd name="connsiteX78" fmla="*/ 8747 w 10000"/>
                  <a:gd name="connsiteY78" fmla="*/ 4995 h 10000"/>
                  <a:gd name="connsiteX79" fmla="*/ 5208 w 10000"/>
                  <a:gd name="connsiteY79" fmla="*/ 4995 h 10000"/>
                  <a:gd name="connsiteX80" fmla="*/ 5208 w 10000"/>
                  <a:gd name="connsiteY80" fmla="*/ 4494 h 10000"/>
                  <a:gd name="connsiteX81" fmla="*/ 8747 w 10000"/>
                  <a:gd name="connsiteY81" fmla="*/ 4494 h 10000"/>
                  <a:gd name="connsiteX82" fmla="*/ 8747 w 10000"/>
                  <a:gd name="connsiteY82" fmla="*/ 4995 h 10000"/>
                  <a:gd name="connsiteX83" fmla="*/ 8747 w 10000"/>
                  <a:gd name="connsiteY83" fmla="*/ 3502 h 10000"/>
                  <a:gd name="connsiteX84" fmla="*/ 8747 w 10000"/>
                  <a:gd name="connsiteY84" fmla="*/ 3502 h 10000"/>
                  <a:gd name="connsiteX85" fmla="*/ 5208 w 10000"/>
                  <a:gd name="connsiteY85" fmla="*/ 3502 h 10000"/>
                  <a:gd name="connsiteX86" fmla="*/ 5208 w 10000"/>
                  <a:gd name="connsiteY86" fmla="*/ 3006 h 10000"/>
                  <a:gd name="connsiteX87" fmla="*/ 8747 w 10000"/>
                  <a:gd name="connsiteY87" fmla="*/ 3006 h 10000"/>
                  <a:gd name="connsiteX88" fmla="*/ 8747 w 10000"/>
                  <a:gd name="connsiteY88" fmla="*/ 3502 h 10000"/>
                  <a:gd name="connsiteX89" fmla="*/ 8747 w 10000"/>
                  <a:gd name="connsiteY89" fmla="*/ 2004 h 10000"/>
                  <a:gd name="connsiteX90" fmla="*/ 8747 w 10000"/>
                  <a:gd name="connsiteY90" fmla="*/ 2004 h 10000"/>
                  <a:gd name="connsiteX91" fmla="*/ 5208 w 10000"/>
                  <a:gd name="connsiteY91" fmla="*/ 2004 h 10000"/>
                  <a:gd name="connsiteX92" fmla="*/ 5208 w 10000"/>
                  <a:gd name="connsiteY92" fmla="*/ 1503 h 10000"/>
                  <a:gd name="connsiteX93" fmla="*/ 8747 w 10000"/>
                  <a:gd name="connsiteY93" fmla="*/ 1503 h 10000"/>
                  <a:gd name="connsiteX94" fmla="*/ 8747 w 10000"/>
                  <a:gd name="connsiteY94" fmla="*/ 2004 h 10000"/>
                  <a:gd name="connsiteX0" fmla="*/ 4993 w 10000"/>
                  <a:gd name="connsiteY0" fmla="*/ 8742 h 10000"/>
                  <a:gd name="connsiteX1" fmla="*/ 4993 w 10000"/>
                  <a:gd name="connsiteY1" fmla="*/ 8998 h 10000"/>
                  <a:gd name="connsiteX2" fmla="*/ 4993 w 10000"/>
                  <a:gd name="connsiteY2" fmla="*/ 9745 h 10000"/>
                  <a:gd name="connsiteX3" fmla="*/ 5309 w 10000"/>
                  <a:gd name="connsiteY3" fmla="*/ 9377 h 10000"/>
                  <a:gd name="connsiteX4" fmla="*/ 4993 w 10000"/>
                  <a:gd name="connsiteY4" fmla="*/ 8998 h 10000"/>
                  <a:gd name="connsiteX5" fmla="*/ 4993 w 10000"/>
                  <a:gd name="connsiteY5" fmla="*/ 8742 h 10000"/>
                  <a:gd name="connsiteX6" fmla="*/ 4993 w 10000"/>
                  <a:gd name="connsiteY6" fmla="*/ 8742 h 10000"/>
                  <a:gd name="connsiteX7" fmla="*/ 5514 w 10000"/>
                  <a:gd name="connsiteY7" fmla="*/ 9377 h 10000"/>
                  <a:gd name="connsiteX8" fmla="*/ 4993 w 10000"/>
                  <a:gd name="connsiteY8" fmla="*/ 10000 h 10000"/>
                  <a:gd name="connsiteX9" fmla="*/ 4478 w 10000"/>
                  <a:gd name="connsiteY9" fmla="*/ 9377 h 10000"/>
                  <a:gd name="connsiteX10" fmla="*/ 4993 w 10000"/>
                  <a:gd name="connsiteY10" fmla="*/ 8742 h 10000"/>
                  <a:gd name="connsiteX11" fmla="*/ 6460 w 10000"/>
                  <a:gd name="connsiteY11" fmla="*/ 8998 h 10000"/>
                  <a:gd name="connsiteX12" fmla="*/ 6460 w 10000"/>
                  <a:gd name="connsiteY12" fmla="*/ 8998 h 10000"/>
                  <a:gd name="connsiteX13" fmla="*/ 6144 w 10000"/>
                  <a:gd name="connsiteY13" fmla="*/ 9377 h 10000"/>
                  <a:gd name="connsiteX14" fmla="*/ 6460 w 10000"/>
                  <a:gd name="connsiteY14" fmla="*/ 9745 h 10000"/>
                  <a:gd name="connsiteX15" fmla="*/ 6767 w 10000"/>
                  <a:gd name="connsiteY15" fmla="*/ 9377 h 10000"/>
                  <a:gd name="connsiteX16" fmla="*/ 6460 w 10000"/>
                  <a:gd name="connsiteY16" fmla="*/ 8998 h 10000"/>
                  <a:gd name="connsiteX17" fmla="*/ 6460 w 10000"/>
                  <a:gd name="connsiteY17" fmla="*/ 8742 h 10000"/>
                  <a:gd name="connsiteX18" fmla="*/ 6460 w 10000"/>
                  <a:gd name="connsiteY18" fmla="*/ 8742 h 10000"/>
                  <a:gd name="connsiteX19" fmla="*/ 6978 w 10000"/>
                  <a:gd name="connsiteY19" fmla="*/ 9377 h 10000"/>
                  <a:gd name="connsiteX20" fmla="*/ 6460 w 10000"/>
                  <a:gd name="connsiteY20" fmla="*/ 10000 h 10000"/>
                  <a:gd name="connsiteX21" fmla="*/ 5931 w 10000"/>
                  <a:gd name="connsiteY21" fmla="*/ 9377 h 10000"/>
                  <a:gd name="connsiteX22" fmla="*/ 6460 w 10000"/>
                  <a:gd name="connsiteY22" fmla="*/ 8742 h 10000"/>
                  <a:gd name="connsiteX23" fmla="*/ 6460 w 10000"/>
                  <a:gd name="connsiteY23" fmla="*/ 8998 h 10000"/>
                  <a:gd name="connsiteX24" fmla="*/ 2390 w 10000"/>
                  <a:gd name="connsiteY24" fmla="*/ 3684 h 10000"/>
                  <a:gd name="connsiteX25" fmla="*/ 2390 w 10000"/>
                  <a:gd name="connsiteY25" fmla="*/ 3684 h 10000"/>
                  <a:gd name="connsiteX26" fmla="*/ 2288 w 10000"/>
                  <a:gd name="connsiteY26" fmla="*/ 3375 h 10000"/>
                  <a:gd name="connsiteX27" fmla="*/ 2133 w 10000"/>
                  <a:gd name="connsiteY27" fmla="*/ 3252 h 10000"/>
                  <a:gd name="connsiteX28" fmla="*/ 2133 w 10000"/>
                  <a:gd name="connsiteY28" fmla="*/ 3060 h 10000"/>
                  <a:gd name="connsiteX29" fmla="*/ 2244 w 10000"/>
                  <a:gd name="connsiteY29" fmla="*/ 2883 h 10000"/>
                  <a:gd name="connsiteX30" fmla="*/ 2244 w 10000"/>
                  <a:gd name="connsiteY30" fmla="*/ 2750 h 10000"/>
                  <a:gd name="connsiteX31" fmla="*/ 2449 w 10000"/>
                  <a:gd name="connsiteY31" fmla="*/ 2313 h 10000"/>
                  <a:gd name="connsiteX32" fmla="*/ 2968 w 10000"/>
                  <a:gd name="connsiteY32" fmla="*/ 2883 h 10000"/>
                  <a:gd name="connsiteX33" fmla="*/ 3075 w 10000"/>
                  <a:gd name="connsiteY33" fmla="*/ 2883 h 10000"/>
                  <a:gd name="connsiteX34" fmla="*/ 3177 w 10000"/>
                  <a:gd name="connsiteY34" fmla="*/ 3006 h 10000"/>
                  <a:gd name="connsiteX35" fmla="*/ 2919 w 10000"/>
                  <a:gd name="connsiteY35" fmla="*/ 3816 h 10000"/>
                  <a:gd name="connsiteX36" fmla="*/ 3279 w 10000"/>
                  <a:gd name="connsiteY36" fmla="*/ 3816 h 10000"/>
                  <a:gd name="connsiteX37" fmla="*/ 3491 w 10000"/>
                  <a:gd name="connsiteY37" fmla="*/ 2937 h 10000"/>
                  <a:gd name="connsiteX38" fmla="*/ 3491 w 10000"/>
                  <a:gd name="connsiteY38" fmla="*/ 2937 h 10000"/>
                  <a:gd name="connsiteX39" fmla="*/ 3491 w 10000"/>
                  <a:gd name="connsiteY39" fmla="*/ 2937 h 10000"/>
                  <a:gd name="connsiteX40" fmla="*/ 3491 w 10000"/>
                  <a:gd name="connsiteY40" fmla="*/ 2883 h 10000"/>
                  <a:gd name="connsiteX41" fmla="*/ 2808 w 10000"/>
                  <a:gd name="connsiteY41" fmla="*/ 1935 h 10000"/>
                  <a:gd name="connsiteX42" fmla="*/ 2706 w 10000"/>
                  <a:gd name="connsiteY42" fmla="*/ 1812 h 10000"/>
                  <a:gd name="connsiteX43" fmla="*/ 1930 w 10000"/>
                  <a:gd name="connsiteY43" fmla="*/ 2814 h 10000"/>
                  <a:gd name="connsiteX44" fmla="*/ 2390 w 10000"/>
                  <a:gd name="connsiteY44" fmla="*/ 3684 h 10000"/>
                  <a:gd name="connsiteX45" fmla="*/ 9686 w 10000"/>
                  <a:gd name="connsiteY45" fmla="*/ 0 h 10000"/>
                  <a:gd name="connsiteX46" fmla="*/ 9686 w 10000"/>
                  <a:gd name="connsiteY46" fmla="*/ 0 h 10000"/>
                  <a:gd name="connsiteX47" fmla="*/ 262 w 10000"/>
                  <a:gd name="connsiteY47" fmla="*/ 0 h 10000"/>
                  <a:gd name="connsiteX48" fmla="*/ 0 w 10000"/>
                  <a:gd name="connsiteY48" fmla="*/ 314 h 10000"/>
                  <a:gd name="connsiteX49" fmla="*/ 0 w 10000"/>
                  <a:gd name="connsiteY49" fmla="*/ 7932 h 10000"/>
                  <a:gd name="connsiteX50" fmla="*/ 262 w 10000"/>
                  <a:gd name="connsiteY50" fmla="*/ 8242 h 10000"/>
                  <a:gd name="connsiteX51" fmla="*/ 9686 w 10000"/>
                  <a:gd name="connsiteY51" fmla="*/ 8242 h 10000"/>
                  <a:gd name="connsiteX52" fmla="*/ 10000 w 10000"/>
                  <a:gd name="connsiteY52" fmla="*/ 7932 h 10000"/>
                  <a:gd name="connsiteX53" fmla="*/ 10000 w 10000"/>
                  <a:gd name="connsiteY53" fmla="*/ 314 h 10000"/>
                  <a:gd name="connsiteX54" fmla="*/ 9686 w 10000"/>
                  <a:gd name="connsiteY54" fmla="*/ 0 h 10000"/>
                  <a:gd name="connsiteX55" fmla="*/ 1253 w 10000"/>
                  <a:gd name="connsiteY55" fmla="*/ 1503 h 10000"/>
                  <a:gd name="connsiteX56" fmla="*/ 1253 w 10000"/>
                  <a:gd name="connsiteY56" fmla="*/ 1503 h 10000"/>
                  <a:gd name="connsiteX57" fmla="*/ 4171 w 10000"/>
                  <a:gd name="connsiteY57" fmla="*/ 1503 h 10000"/>
                  <a:gd name="connsiteX58" fmla="*/ 4171 w 10000"/>
                  <a:gd name="connsiteY58" fmla="*/ 4995 h 10000"/>
                  <a:gd name="connsiteX59" fmla="*/ 3958 w 10000"/>
                  <a:gd name="connsiteY59" fmla="*/ 4995 h 10000"/>
                  <a:gd name="connsiteX60" fmla="*/ 3958 w 10000"/>
                  <a:gd name="connsiteY60" fmla="*/ 4872 h 10000"/>
                  <a:gd name="connsiteX61" fmla="*/ 3594 w 10000"/>
                  <a:gd name="connsiteY61" fmla="*/ 4317 h 10000"/>
                  <a:gd name="connsiteX62" fmla="*/ 3075 w 10000"/>
                  <a:gd name="connsiteY62" fmla="*/ 4062 h 10000"/>
                  <a:gd name="connsiteX63" fmla="*/ 2706 w 10000"/>
                  <a:gd name="connsiteY63" fmla="*/ 4749 h 10000"/>
                  <a:gd name="connsiteX64" fmla="*/ 2288 w 10000"/>
                  <a:gd name="connsiteY64" fmla="*/ 4062 h 10000"/>
                  <a:gd name="connsiteX65" fmla="*/ 1826 w 10000"/>
                  <a:gd name="connsiteY65" fmla="*/ 4317 h 10000"/>
                  <a:gd name="connsiteX66" fmla="*/ 1410 w 10000"/>
                  <a:gd name="connsiteY66" fmla="*/ 4872 h 10000"/>
                  <a:gd name="connsiteX67" fmla="*/ 1410 w 10000"/>
                  <a:gd name="connsiteY67" fmla="*/ 4995 h 10000"/>
                  <a:gd name="connsiteX68" fmla="*/ 1253 w 10000"/>
                  <a:gd name="connsiteY68" fmla="*/ 4995 h 10000"/>
                  <a:gd name="connsiteX69" fmla="*/ 1253 w 10000"/>
                  <a:gd name="connsiteY69" fmla="*/ 1503 h 10000"/>
                  <a:gd name="connsiteX70" fmla="*/ 8747 w 10000"/>
                  <a:gd name="connsiteY70" fmla="*/ 6498 h 10000"/>
                  <a:gd name="connsiteX71" fmla="*/ 8747 w 10000"/>
                  <a:gd name="connsiteY71" fmla="*/ 6498 h 10000"/>
                  <a:gd name="connsiteX72" fmla="*/ 1253 w 10000"/>
                  <a:gd name="connsiteY72" fmla="*/ 6498 h 10000"/>
                  <a:gd name="connsiteX73" fmla="*/ 1253 w 10000"/>
                  <a:gd name="connsiteY73" fmla="*/ 5997 h 10000"/>
                  <a:gd name="connsiteX74" fmla="*/ 8747 w 10000"/>
                  <a:gd name="connsiteY74" fmla="*/ 5997 h 10000"/>
                  <a:gd name="connsiteX75" fmla="*/ 8747 w 10000"/>
                  <a:gd name="connsiteY75" fmla="*/ 6498 h 10000"/>
                  <a:gd name="connsiteX76" fmla="*/ 8747 w 10000"/>
                  <a:gd name="connsiteY76" fmla="*/ 4995 h 10000"/>
                  <a:gd name="connsiteX77" fmla="*/ 8747 w 10000"/>
                  <a:gd name="connsiteY77" fmla="*/ 4995 h 10000"/>
                  <a:gd name="connsiteX78" fmla="*/ 5208 w 10000"/>
                  <a:gd name="connsiteY78" fmla="*/ 4995 h 10000"/>
                  <a:gd name="connsiteX79" fmla="*/ 5208 w 10000"/>
                  <a:gd name="connsiteY79" fmla="*/ 4494 h 10000"/>
                  <a:gd name="connsiteX80" fmla="*/ 8747 w 10000"/>
                  <a:gd name="connsiteY80" fmla="*/ 4494 h 10000"/>
                  <a:gd name="connsiteX81" fmla="*/ 8747 w 10000"/>
                  <a:gd name="connsiteY81" fmla="*/ 4995 h 10000"/>
                  <a:gd name="connsiteX82" fmla="*/ 8747 w 10000"/>
                  <a:gd name="connsiteY82" fmla="*/ 3502 h 10000"/>
                  <a:gd name="connsiteX83" fmla="*/ 8747 w 10000"/>
                  <a:gd name="connsiteY83" fmla="*/ 3502 h 10000"/>
                  <a:gd name="connsiteX84" fmla="*/ 5208 w 10000"/>
                  <a:gd name="connsiteY84" fmla="*/ 3502 h 10000"/>
                  <a:gd name="connsiteX85" fmla="*/ 5208 w 10000"/>
                  <a:gd name="connsiteY85" fmla="*/ 3006 h 10000"/>
                  <a:gd name="connsiteX86" fmla="*/ 8747 w 10000"/>
                  <a:gd name="connsiteY86" fmla="*/ 3006 h 10000"/>
                  <a:gd name="connsiteX87" fmla="*/ 8747 w 10000"/>
                  <a:gd name="connsiteY87" fmla="*/ 3502 h 10000"/>
                  <a:gd name="connsiteX88" fmla="*/ 8747 w 10000"/>
                  <a:gd name="connsiteY88" fmla="*/ 2004 h 10000"/>
                  <a:gd name="connsiteX89" fmla="*/ 8747 w 10000"/>
                  <a:gd name="connsiteY89" fmla="*/ 2004 h 10000"/>
                  <a:gd name="connsiteX90" fmla="*/ 5208 w 10000"/>
                  <a:gd name="connsiteY90" fmla="*/ 2004 h 10000"/>
                  <a:gd name="connsiteX91" fmla="*/ 5208 w 10000"/>
                  <a:gd name="connsiteY91" fmla="*/ 1503 h 10000"/>
                  <a:gd name="connsiteX92" fmla="*/ 8747 w 10000"/>
                  <a:gd name="connsiteY92" fmla="*/ 1503 h 10000"/>
                  <a:gd name="connsiteX93" fmla="*/ 8747 w 10000"/>
                  <a:gd name="connsiteY93"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4993 w 10000"/>
                  <a:gd name="connsiteY9" fmla="*/ 8742 h 10000"/>
                  <a:gd name="connsiteX10" fmla="*/ 6460 w 10000"/>
                  <a:gd name="connsiteY10" fmla="*/ 8998 h 10000"/>
                  <a:gd name="connsiteX11" fmla="*/ 6460 w 10000"/>
                  <a:gd name="connsiteY11" fmla="*/ 8998 h 10000"/>
                  <a:gd name="connsiteX12" fmla="*/ 6144 w 10000"/>
                  <a:gd name="connsiteY12" fmla="*/ 9377 h 10000"/>
                  <a:gd name="connsiteX13" fmla="*/ 6460 w 10000"/>
                  <a:gd name="connsiteY13" fmla="*/ 9745 h 10000"/>
                  <a:gd name="connsiteX14" fmla="*/ 6767 w 10000"/>
                  <a:gd name="connsiteY14" fmla="*/ 9377 h 10000"/>
                  <a:gd name="connsiteX15" fmla="*/ 6460 w 10000"/>
                  <a:gd name="connsiteY15" fmla="*/ 8998 h 10000"/>
                  <a:gd name="connsiteX16" fmla="*/ 6460 w 10000"/>
                  <a:gd name="connsiteY16" fmla="*/ 8742 h 10000"/>
                  <a:gd name="connsiteX17" fmla="*/ 6460 w 10000"/>
                  <a:gd name="connsiteY17" fmla="*/ 8742 h 10000"/>
                  <a:gd name="connsiteX18" fmla="*/ 6978 w 10000"/>
                  <a:gd name="connsiteY18" fmla="*/ 9377 h 10000"/>
                  <a:gd name="connsiteX19" fmla="*/ 6460 w 10000"/>
                  <a:gd name="connsiteY19" fmla="*/ 10000 h 10000"/>
                  <a:gd name="connsiteX20" fmla="*/ 5931 w 10000"/>
                  <a:gd name="connsiteY20" fmla="*/ 9377 h 10000"/>
                  <a:gd name="connsiteX21" fmla="*/ 6460 w 10000"/>
                  <a:gd name="connsiteY21" fmla="*/ 8742 h 10000"/>
                  <a:gd name="connsiteX22" fmla="*/ 6460 w 10000"/>
                  <a:gd name="connsiteY22" fmla="*/ 8998 h 10000"/>
                  <a:gd name="connsiteX23" fmla="*/ 2390 w 10000"/>
                  <a:gd name="connsiteY23" fmla="*/ 3684 h 10000"/>
                  <a:gd name="connsiteX24" fmla="*/ 2390 w 10000"/>
                  <a:gd name="connsiteY24" fmla="*/ 3684 h 10000"/>
                  <a:gd name="connsiteX25" fmla="*/ 2288 w 10000"/>
                  <a:gd name="connsiteY25" fmla="*/ 3375 h 10000"/>
                  <a:gd name="connsiteX26" fmla="*/ 2133 w 10000"/>
                  <a:gd name="connsiteY26" fmla="*/ 3252 h 10000"/>
                  <a:gd name="connsiteX27" fmla="*/ 2133 w 10000"/>
                  <a:gd name="connsiteY27" fmla="*/ 3060 h 10000"/>
                  <a:gd name="connsiteX28" fmla="*/ 2244 w 10000"/>
                  <a:gd name="connsiteY28" fmla="*/ 2883 h 10000"/>
                  <a:gd name="connsiteX29" fmla="*/ 2244 w 10000"/>
                  <a:gd name="connsiteY29" fmla="*/ 2750 h 10000"/>
                  <a:gd name="connsiteX30" fmla="*/ 2449 w 10000"/>
                  <a:gd name="connsiteY30" fmla="*/ 2313 h 10000"/>
                  <a:gd name="connsiteX31" fmla="*/ 2968 w 10000"/>
                  <a:gd name="connsiteY31" fmla="*/ 2883 h 10000"/>
                  <a:gd name="connsiteX32" fmla="*/ 3075 w 10000"/>
                  <a:gd name="connsiteY32" fmla="*/ 2883 h 10000"/>
                  <a:gd name="connsiteX33" fmla="*/ 3177 w 10000"/>
                  <a:gd name="connsiteY33" fmla="*/ 3006 h 10000"/>
                  <a:gd name="connsiteX34" fmla="*/ 2919 w 10000"/>
                  <a:gd name="connsiteY34" fmla="*/ 3816 h 10000"/>
                  <a:gd name="connsiteX35" fmla="*/ 3279 w 10000"/>
                  <a:gd name="connsiteY35" fmla="*/ 3816 h 10000"/>
                  <a:gd name="connsiteX36" fmla="*/ 3491 w 10000"/>
                  <a:gd name="connsiteY36" fmla="*/ 2937 h 10000"/>
                  <a:gd name="connsiteX37" fmla="*/ 3491 w 10000"/>
                  <a:gd name="connsiteY37" fmla="*/ 2937 h 10000"/>
                  <a:gd name="connsiteX38" fmla="*/ 3491 w 10000"/>
                  <a:gd name="connsiteY38" fmla="*/ 2937 h 10000"/>
                  <a:gd name="connsiteX39" fmla="*/ 3491 w 10000"/>
                  <a:gd name="connsiteY39" fmla="*/ 2883 h 10000"/>
                  <a:gd name="connsiteX40" fmla="*/ 2808 w 10000"/>
                  <a:gd name="connsiteY40" fmla="*/ 1935 h 10000"/>
                  <a:gd name="connsiteX41" fmla="*/ 2706 w 10000"/>
                  <a:gd name="connsiteY41" fmla="*/ 1812 h 10000"/>
                  <a:gd name="connsiteX42" fmla="*/ 1930 w 10000"/>
                  <a:gd name="connsiteY42" fmla="*/ 2814 h 10000"/>
                  <a:gd name="connsiteX43" fmla="*/ 2390 w 10000"/>
                  <a:gd name="connsiteY43" fmla="*/ 3684 h 10000"/>
                  <a:gd name="connsiteX44" fmla="*/ 9686 w 10000"/>
                  <a:gd name="connsiteY44" fmla="*/ 0 h 10000"/>
                  <a:gd name="connsiteX45" fmla="*/ 9686 w 10000"/>
                  <a:gd name="connsiteY45" fmla="*/ 0 h 10000"/>
                  <a:gd name="connsiteX46" fmla="*/ 262 w 10000"/>
                  <a:gd name="connsiteY46" fmla="*/ 0 h 10000"/>
                  <a:gd name="connsiteX47" fmla="*/ 0 w 10000"/>
                  <a:gd name="connsiteY47" fmla="*/ 314 h 10000"/>
                  <a:gd name="connsiteX48" fmla="*/ 0 w 10000"/>
                  <a:gd name="connsiteY48" fmla="*/ 7932 h 10000"/>
                  <a:gd name="connsiteX49" fmla="*/ 262 w 10000"/>
                  <a:gd name="connsiteY49" fmla="*/ 8242 h 10000"/>
                  <a:gd name="connsiteX50" fmla="*/ 9686 w 10000"/>
                  <a:gd name="connsiteY50" fmla="*/ 8242 h 10000"/>
                  <a:gd name="connsiteX51" fmla="*/ 10000 w 10000"/>
                  <a:gd name="connsiteY51" fmla="*/ 7932 h 10000"/>
                  <a:gd name="connsiteX52" fmla="*/ 10000 w 10000"/>
                  <a:gd name="connsiteY52" fmla="*/ 314 h 10000"/>
                  <a:gd name="connsiteX53" fmla="*/ 9686 w 10000"/>
                  <a:gd name="connsiteY53" fmla="*/ 0 h 10000"/>
                  <a:gd name="connsiteX54" fmla="*/ 1253 w 10000"/>
                  <a:gd name="connsiteY54" fmla="*/ 1503 h 10000"/>
                  <a:gd name="connsiteX55" fmla="*/ 1253 w 10000"/>
                  <a:gd name="connsiteY55" fmla="*/ 1503 h 10000"/>
                  <a:gd name="connsiteX56" fmla="*/ 4171 w 10000"/>
                  <a:gd name="connsiteY56" fmla="*/ 1503 h 10000"/>
                  <a:gd name="connsiteX57" fmla="*/ 4171 w 10000"/>
                  <a:gd name="connsiteY57" fmla="*/ 4995 h 10000"/>
                  <a:gd name="connsiteX58" fmla="*/ 3958 w 10000"/>
                  <a:gd name="connsiteY58" fmla="*/ 4995 h 10000"/>
                  <a:gd name="connsiteX59" fmla="*/ 3958 w 10000"/>
                  <a:gd name="connsiteY59" fmla="*/ 4872 h 10000"/>
                  <a:gd name="connsiteX60" fmla="*/ 3594 w 10000"/>
                  <a:gd name="connsiteY60" fmla="*/ 4317 h 10000"/>
                  <a:gd name="connsiteX61" fmla="*/ 3075 w 10000"/>
                  <a:gd name="connsiteY61" fmla="*/ 4062 h 10000"/>
                  <a:gd name="connsiteX62" fmla="*/ 2706 w 10000"/>
                  <a:gd name="connsiteY62" fmla="*/ 4749 h 10000"/>
                  <a:gd name="connsiteX63" fmla="*/ 2288 w 10000"/>
                  <a:gd name="connsiteY63" fmla="*/ 4062 h 10000"/>
                  <a:gd name="connsiteX64" fmla="*/ 1826 w 10000"/>
                  <a:gd name="connsiteY64" fmla="*/ 4317 h 10000"/>
                  <a:gd name="connsiteX65" fmla="*/ 1410 w 10000"/>
                  <a:gd name="connsiteY65" fmla="*/ 4872 h 10000"/>
                  <a:gd name="connsiteX66" fmla="*/ 1410 w 10000"/>
                  <a:gd name="connsiteY66" fmla="*/ 4995 h 10000"/>
                  <a:gd name="connsiteX67" fmla="*/ 1253 w 10000"/>
                  <a:gd name="connsiteY67" fmla="*/ 4995 h 10000"/>
                  <a:gd name="connsiteX68" fmla="*/ 1253 w 10000"/>
                  <a:gd name="connsiteY68" fmla="*/ 1503 h 10000"/>
                  <a:gd name="connsiteX69" fmla="*/ 8747 w 10000"/>
                  <a:gd name="connsiteY69" fmla="*/ 6498 h 10000"/>
                  <a:gd name="connsiteX70" fmla="*/ 8747 w 10000"/>
                  <a:gd name="connsiteY70" fmla="*/ 6498 h 10000"/>
                  <a:gd name="connsiteX71" fmla="*/ 1253 w 10000"/>
                  <a:gd name="connsiteY71" fmla="*/ 6498 h 10000"/>
                  <a:gd name="connsiteX72" fmla="*/ 1253 w 10000"/>
                  <a:gd name="connsiteY72" fmla="*/ 5997 h 10000"/>
                  <a:gd name="connsiteX73" fmla="*/ 8747 w 10000"/>
                  <a:gd name="connsiteY73" fmla="*/ 5997 h 10000"/>
                  <a:gd name="connsiteX74" fmla="*/ 8747 w 10000"/>
                  <a:gd name="connsiteY74" fmla="*/ 6498 h 10000"/>
                  <a:gd name="connsiteX75" fmla="*/ 8747 w 10000"/>
                  <a:gd name="connsiteY75" fmla="*/ 4995 h 10000"/>
                  <a:gd name="connsiteX76" fmla="*/ 8747 w 10000"/>
                  <a:gd name="connsiteY76" fmla="*/ 4995 h 10000"/>
                  <a:gd name="connsiteX77" fmla="*/ 5208 w 10000"/>
                  <a:gd name="connsiteY77" fmla="*/ 4995 h 10000"/>
                  <a:gd name="connsiteX78" fmla="*/ 5208 w 10000"/>
                  <a:gd name="connsiteY78" fmla="*/ 4494 h 10000"/>
                  <a:gd name="connsiteX79" fmla="*/ 8747 w 10000"/>
                  <a:gd name="connsiteY79" fmla="*/ 4494 h 10000"/>
                  <a:gd name="connsiteX80" fmla="*/ 8747 w 10000"/>
                  <a:gd name="connsiteY80" fmla="*/ 4995 h 10000"/>
                  <a:gd name="connsiteX81" fmla="*/ 8747 w 10000"/>
                  <a:gd name="connsiteY81" fmla="*/ 3502 h 10000"/>
                  <a:gd name="connsiteX82" fmla="*/ 8747 w 10000"/>
                  <a:gd name="connsiteY82" fmla="*/ 3502 h 10000"/>
                  <a:gd name="connsiteX83" fmla="*/ 5208 w 10000"/>
                  <a:gd name="connsiteY83" fmla="*/ 3502 h 10000"/>
                  <a:gd name="connsiteX84" fmla="*/ 5208 w 10000"/>
                  <a:gd name="connsiteY84" fmla="*/ 3006 h 10000"/>
                  <a:gd name="connsiteX85" fmla="*/ 8747 w 10000"/>
                  <a:gd name="connsiteY85" fmla="*/ 3006 h 10000"/>
                  <a:gd name="connsiteX86" fmla="*/ 8747 w 10000"/>
                  <a:gd name="connsiteY86" fmla="*/ 3502 h 10000"/>
                  <a:gd name="connsiteX87" fmla="*/ 8747 w 10000"/>
                  <a:gd name="connsiteY87" fmla="*/ 2004 h 10000"/>
                  <a:gd name="connsiteX88" fmla="*/ 8747 w 10000"/>
                  <a:gd name="connsiteY88" fmla="*/ 2004 h 10000"/>
                  <a:gd name="connsiteX89" fmla="*/ 5208 w 10000"/>
                  <a:gd name="connsiteY89" fmla="*/ 2004 h 10000"/>
                  <a:gd name="connsiteX90" fmla="*/ 5208 w 10000"/>
                  <a:gd name="connsiteY90" fmla="*/ 1503 h 10000"/>
                  <a:gd name="connsiteX91" fmla="*/ 8747 w 10000"/>
                  <a:gd name="connsiteY91" fmla="*/ 1503 h 10000"/>
                  <a:gd name="connsiteX92" fmla="*/ 8747 w 10000"/>
                  <a:gd name="connsiteY92" fmla="*/ 2004 h 10000"/>
                  <a:gd name="connsiteX0" fmla="*/ 4478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4993 w 10000"/>
                  <a:gd name="connsiteY7" fmla="*/ 10000 h 10000"/>
                  <a:gd name="connsiteX8" fmla="*/ 4478 w 10000"/>
                  <a:gd name="connsiteY8" fmla="*/ 9377 h 10000"/>
                  <a:gd name="connsiteX9" fmla="*/ 6460 w 10000"/>
                  <a:gd name="connsiteY9" fmla="*/ 8998 h 10000"/>
                  <a:gd name="connsiteX10" fmla="*/ 6460 w 10000"/>
                  <a:gd name="connsiteY10" fmla="*/ 8998 h 10000"/>
                  <a:gd name="connsiteX11" fmla="*/ 6144 w 10000"/>
                  <a:gd name="connsiteY11" fmla="*/ 9377 h 10000"/>
                  <a:gd name="connsiteX12" fmla="*/ 6460 w 10000"/>
                  <a:gd name="connsiteY12" fmla="*/ 9745 h 10000"/>
                  <a:gd name="connsiteX13" fmla="*/ 6767 w 10000"/>
                  <a:gd name="connsiteY13" fmla="*/ 9377 h 10000"/>
                  <a:gd name="connsiteX14" fmla="*/ 6460 w 10000"/>
                  <a:gd name="connsiteY14" fmla="*/ 8998 h 10000"/>
                  <a:gd name="connsiteX15" fmla="*/ 6460 w 10000"/>
                  <a:gd name="connsiteY15" fmla="*/ 8742 h 10000"/>
                  <a:gd name="connsiteX16" fmla="*/ 6460 w 10000"/>
                  <a:gd name="connsiteY16" fmla="*/ 8742 h 10000"/>
                  <a:gd name="connsiteX17" fmla="*/ 6978 w 10000"/>
                  <a:gd name="connsiteY17" fmla="*/ 9377 h 10000"/>
                  <a:gd name="connsiteX18" fmla="*/ 6460 w 10000"/>
                  <a:gd name="connsiteY18" fmla="*/ 10000 h 10000"/>
                  <a:gd name="connsiteX19" fmla="*/ 5931 w 10000"/>
                  <a:gd name="connsiteY19" fmla="*/ 9377 h 10000"/>
                  <a:gd name="connsiteX20" fmla="*/ 6460 w 10000"/>
                  <a:gd name="connsiteY20" fmla="*/ 8742 h 10000"/>
                  <a:gd name="connsiteX21" fmla="*/ 6460 w 10000"/>
                  <a:gd name="connsiteY21" fmla="*/ 8998 h 10000"/>
                  <a:gd name="connsiteX22" fmla="*/ 2390 w 10000"/>
                  <a:gd name="connsiteY22" fmla="*/ 3684 h 10000"/>
                  <a:gd name="connsiteX23" fmla="*/ 2390 w 10000"/>
                  <a:gd name="connsiteY23" fmla="*/ 3684 h 10000"/>
                  <a:gd name="connsiteX24" fmla="*/ 2288 w 10000"/>
                  <a:gd name="connsiteY24" fmla="*/ 3375 h 10000"/>
                  <a:gd name="connsiteX25" fmla="*/ 2133 w 10000"/>
                  <a:gd name="connsiteY25" fmla="*/ 3252 h 10000"/>
                  <a:gd name="connsiteX26" fmla="*/ 2133 w 10000"/>
                  <a:gd name="connsiteY26" fmla="*/ 3060 h 10000"/>
                  <a:gd name="connsiteX27" fmla="*/ 2244 w 10000"/>
                  <a:gd name="connsiteY27" fmla="*/ 2883 h 10000"/>
                  <a:gd name="connsiteX28" fmla="*/ 2244 w 10000"/>
                  <a:gd name="connsiteY28" fmla="*/ 2750 h 10000"/>
                  <a:gd name="connsiteX29" fmla="*/ 2449 w 10000"/>
                  <a:gd name="connsiteY29" fmla="*/ 2313 h 10000"/>
                  <a:gd name="connsiteX30" fmla="*/ 2968 w 10000"/>
                  <a:gd name="connsiteY30" fmla="*/ 2883 h 10000"/>
                  <a:gd name="connsiteX31" fmla="*/ 3075 w 10000"/>
                  <a:gd name="connsiteY31" fmla="*/ 2883 h 10000"/>
                  <a:gd name="connsiteX32" fmla="*/ 3177 w 10000"/>
                  <a:gd name="connsiteY32" fmla="*/ 3006 h 10000"/>
                  <a:gd name="connsiteX33" fmla="*/ 2919 w 10000"/>
                  <a:gd name="connsiteY33" fmla="*/ 3816 h 10000"/>
                  <a:gd name="connsiteX34" fmla="*/ 3279 w 10000"/>
                  <a:gd name="connsiteY34" fmla="*/ 3816 h 10000"/>
                  <a:gd name="connsiteX35" fmla="*/ 3491 w 10000"/>
                  <a:gd name="connsiteY35" fmla="*/ 2937 h 10000"/>
                  <a:gd name="connsiteX36" fmla="*/ 3491 w 10000"/>
                  <a:gd name="connsiteY36" fmla="*/ 2937 h 10000"/>
                  <a:gd name="connsiteX37" fmla="*/ 3491 w 10000"/>
                  <a:gd name="connsiteY37" fmla="*/ 2937 h 10000"/>
                  <a:gd name="connsiteX38" fmla="*/ 3491 w 10000"/>
                  <a:gd name="connsiteY38" fmla="*/ 2883 h 10000"/>
                  <a:gd name="connsiteX39" fmla="*/ 2808 w 10000"/>
                  <a:gd name="connsiteY39" fmla="*/ 1935 h 10000"/>
                  <a:gd name="connsiteX40" fmla="*/ 2706 w 10000"/>
                  <a:gd name="connsiteY40" fmla="*/ 1812 h 10000"/>
                  <a:gd name="connsiteX41" fmla="*/ 1930 w 10000"/>
                  <a:gd name="connsiteY41" fmla="*/ 2814 h 10000"/>
                  <a:gd name="connsiteX42" fmla="*/ 2390 w 10000"/>
                  <a:gd name="connsiteY42" fmla="*/ 3684 h 10000"/>
                  <a:gd name="connsiteX43" fmla="*/ 9686 w 10000"/>
                  <a:gd name="connsiteY43" fmla="*/ 0 h 10000"/>
                  <a:gd name="connsiteX44" fmla="*/ 9686 w 10000"/>
                  <a:gd name="connsiteY44" fmla="*/ 0 h 10000"/>
                  <a:gd name="connsiteX45" fmla="*/ 262 w 10000"/>
                  <a:gd name="connsiteY45" fmla="*/ 0 h 10000"/>
                  <a:gd name="connsiteX46" fmla="*/ 0 w 10000"/>
                  <a:gd name="connsiteY46" fmla="*/ 314 h 10000"/>
                  <a:gd name="connsiteX47" fmla="*/ 0 w 10000"/>
                  <a:gd name="connsiteY47" fmla="*/ 7932 h 10000"/>
                  <a:gd name="connsiteX48" fmla="*/ 262 w 10000"/>
                  <a:gd name="connsiteY48" fmla="*/ 8242 h 10000"/>
                  <a:gd name="connsiteX49" fmla="*/ 9686 w 10000"/>
                  <a:gd name="connsiteY49" fmla="*/ 8242 h 10000"/>
                  <a:gd name="connsiteX50" fmla="*/ 10000 w 10000"/>
                  <a:gd name="connsiteY50" fmla="*/ 7932 h 10000"/>
                  <a:gd name="connsiteX51" fmla="*/ 10000 w 10000"/>
                  <a:gd name="connsiteY51" fmla="*/ 314 h 10000"/>
                  <a:gd name="connsiteX52" fmla="*/ 9686 w 10000"/>
                  <a:gd name="connsiteY52" fmla="*/ 0 h 10000"/>
                  <a:gd name="connsiteX53" fmla="*/ 1253 w 10000"/>
                  <a:gd name="connsiteY53" fmla="*/ 1503 h 10000"/>
                  <a:gd name="connsiteX54" fmla="*/ 1253 w 10000"/>
                  <a:gd name="connsiteY54" fmla="*/ 1503 h 10000"/>
                  <a:gd name="connsiteX55" fmla="*/ 4171 w 10000"/>
                  <a:gd name="connsiteY55" fmla="*/ 1503 h 10000"/>
                  <a:gd name="connsiteX56" fmla="*/ 4171 w 10000"/>
                  <a:gd name="connsiteY56" fmla="*/ 4995 h 10000"/>
                  <a:gd name="connsiteX57" fmla="*/ 3958 w 10000"/>
                  <a:gd name="connsiteY57" fmla="*/ 4995 h 10000"/>
                  <a:gd name="connsiteX58" fmla="*/ 3958 w 10000"/>
                  <a:gd name="connsiteY58" fmla="*/ 4872 h 10000"/>
                  <a:gd name="connsiteX59" fmla="*/ 3594 w 10000"/>
                  <a:gd name="connsiteY59" fmla="*/ 4317 h 10000"/>
                  <a:gd name="connsiteX60" fmla="*/ 3075 w 10000"/>
                  <a:gd name="connsiteY60" fmla="*/ 4062 h 10000"/>
                  <a:gd name="connsiteX61" fmla="*/ 2706 w 10000"/>
                  <a:gd name="connsiteY61" fmla="*/ 4749 h 10000"/>
                  <a:gd name="connsiteX62" fmla="*/ 2288 w 10000"/>
                  <a:gd name="connsiteY62" fmla="*/ 4062 h 10000"/>
                  <a:gd name="connsiteX63" fmla="*/ 1826 w 10000"/>
                  <a:gd name="connsiteY63" fmla="*/ 4317 h 10000"/>
                  <a:gd name="connsiteX64" fmla="*/ 1410 w 10000"/>
                  <a:gd name="connsiteY64" fmla="*/ 4872 h 10000"/>
                  <a:gd name="connsiteX65" fmla="*/ 1410 w 10000"/>
                  <a:gd name="connsiteY65" fmla="*/ 4995 h 10000"/>
                  <a:gd name="connsiteX66" fmla="*/ 1253 w 10000"/>
                  <a:gd name="connsiteY66" fmla="*/ 4995 h 10000"/>
                  <a:gd name="connsiteX67" fmla="*/ 1253 w 10000"/>
                  <a:gd name="connsiteY67" fmla="*/ 1503 h 10000"/>
                  <a:gd name="connsiteX68" fmla="*/ 8747 w 10000"/>
                  <a:gd name="connsiteY68" fmla="*/ 6498 h 10000"/>
                  <a:gd name="connsiteX69" fmla="*/ 8747 w 10000"/>
                  <a:gd name="connsiteY69" fmla="*/ 6498 h 10000"/>
                  <a:gd name="connsiteX70" fmla="*/ 1253 w 10000"/>
                  <a:gd name="connsiteY70" fmla="*/ 6498 h 10000"/>
                  <a:gd name="connsiteX71" fmla="*/ 1253 w 10000"/>
                  <a:gd name="connsiteY71" fmla="*/ 5997 h 10000"/>
                  <a:gd name="connsiteX72" fmla="*/ 8747 w 10000"/>
                  <a:gd name="connsiteY72" fmla="*/ 5997 h 10000"/>
                  <a:gd name="connsiteX73" fmla="*/ 8747 w 10000"/>
                  <a:gd name="connsiteY73" fmla="*/ 6498 h 10000"/>
                  <a:gd name="connsiteX74" fmla="*/ 8747 w 10000"/>
                  <a:gd name="connsiteY74" fmla="*/ 4995 h 10000"/>
                  <a:gd name="connsiteX75" fmla="*/ 8747 w 10000"/>
                  <a:gd name="connsiteY75" fmla="*/ 4995 h 10000"/>
                  <a:gd name="connsiteX76" fmla="*/ 5208 w 10000"/>
                  <a:gd name="connsiteY76" fmla="*/ 4995 h 10000"/>
                  <a:gd name="connsiteX77" fmla="*/ 5208 w 10000"/>
                  <a:gd name="connsiteY77" fmla="*/ 4494 h 10000"/>
                  <a:gd name="connsiteX78" fmla="*/ 8747 w 10000"/>
                  <a:gd name="connsiteY78" fmla="*/ 4494 h 10000"/>
                  <a:gd name="connsiteX79" fmla="*/ 8747 w 10000"/>
                  <a:gd name="connsiteY79" fmla="*/ 4995 h 10000"/>
                  <a:gd name="connsiteX80" fmla="*/ 8747 w 10000"/>
                  <a:gd name="connsiteY80" fmla="*/ 3502 h 10000"/>
                  <a:gd name="connsiteX81" fmla="*/ 8747 w 10000"/>
                  <a:gd name="connsiteY81" fmla="*/ 3502 h 10000"/>
                  <a:gd name="connsiteX82" fmla="*/ 5208 w 10000"/>
                  <a:gd name="connsiteY82" fmla="*/ 3502 h 10000"/>
                  <a:gd name="connsiteX83" fmla="*/ 5208 w 10000"/>
                  <a:gd name="connsiteY83" fmla="*/ 3006 h 10000"/>
                  <a:gd name="connsiteX84" fmla="*/ 8747 w 10000"/>
                  <a:gd name="connsiteY84" fmla="*/ 3006 h 10000"/>
                  <a:gd name="connsiteX85" fmla="*/ 8747 w 10000"/>
                  <a:gd name="connsiteY85" fmla="*/ 3502 h 10000"/>
                  <a:gd name="connsiteX86" fmla="*/ 8747 w 10000"/>
                  <a:gd name="connsiteY86" fmla="*/ 2004 h 10000"/>
                  <a:gd name="connsiteX87" fmla="*/ 8747 w 10000"/>
                  <a:gd name="connsiteY87" fmla="*/ 2004 h 10000"/>
                  <a:gd name="connsiteX88" fmla="*/ 5208 w 10000"/>
                  <a:gd name="connsiteY88" fmla="*/ 2004 h 10000"/>
                  <a:gd name="connsiteX89" fmla="*/ 5208 w 10000"/>
                  <a:gd name="connsiteY89" fmla="*/ 1503 h 10000"/>
                  <a:gd name="connsiteX90" fmla="*/ 8747 w 10000"/>
                  <a:gd name="connsiteY90" fmla="*/ 1503 h 10000"/>
                  <a:gd name="connsiteX91" fmla="*/ 8747 w 10000"/>
                  <a:gd name="connsiteY91" fmla="*/ 2004 h 10000"/>
                  <a:gd name="connsiteX0" fmla="*/ 4993 w 10000"/>
                  <a:gd name="connsiteY0" fmla="*/ 10000 h 10008"/>
                  <a:gd name="connsiteX1" fmla="*/ 4993 w 10000"/>
                  <a:gd name="connsiteY1" fmla="*/ 8998 h 10008"/>
                  <a:gd name="connsiteX2" fmla="*/ 4993 w 10000"/>
                  <a:gd name="connsiteY2" fmla="*/ 9745 h 10008"/>
                  <a:gd name="connsiteX3" fmla="*/ 4993 w 10000"/>
                  <a:gd name="connsiteY3" fmla="*/ 8998 h 10008"/>
                  <a:gd name="connsiteX4" fmla="*/ 4993 w 10000"/>
                  <a:gd name="connsiteY4" fmla="*/ 8742 h 10008"/>
                  <a:gd name="connsiteX5" fmla="*/ 4993 w 10000"/>
                  <a:gd name="connsiteY5" fmla="*/ 8742 h 10008"/>
                  <a:gd name="connsiteX6" fmla="*/ 5514 w 10000"/>
                  <a:gd name="connsiteY6" fmla="*/ 9377 h 10008"/>
                  <a:gd name="connsiteX7" fmla="*/ 4993 w 10000"/>
                  <a:gd name="connsiteY7" fmla="*/ 10000 h 10008"/>
                  <a:gd name="connsiteX8" fmla="*/ 6460 w 10000"/>
                  <a:gd name="connsiteY8" fmla="*/ 8998 h 10008"/>
                  <a:gd name="connsiteX9" fmla="*/ 6460 w 10000"/>
                  <a:gd name="connsiteY9" fmla="*/ 8998 h 10008"/>
                  <a:gd name="connsiteX10" fmla="*/ 6144 w 10000"/>
                  <a:gd name="connsiteY10" fmla="*/ 9377 h 10008"/>
                  <a:gd name="connsiteX11" fmla="*/ 6460 w 10000"/>
                  <a:gd name="connsiteY11" fmla="*/ 9745 h 10008"/>
                  <a:gd name="connsiteX12" fmla="*/ 6767 w 10000"/>
                  <a:gd name="connsiteY12" fmla="*/ 9377 h 10008"/>
                  <a:gd name="connsiteX13" fmla="*/ 6460 w 10000"/>
                  <a:gd name="connsiteY13" fmla="*/ 8998 h 10008"/>
                  <a:gd name="connsiteX14" fmla="*/ 6460 w 10000"/>
                  <a:gd name="connsiteY14" fmla="*/ 8742 h 10008"/>
                  <a:gd name="connsiteX15" fmla="*/ 6460 w 10000"/>
                  <a:gd name="connsiteY15" fmla="*/ 8742 h 10008"/>
                  <a:gd name="connsiteX16" fmla="*/ 6978 w 10000"/>
                  <a:gd name="connsiteY16" fmla="*/ 9377 h 10008"/>
                  <a:gd name="connsiteX17" fmla="*/ 6460 w 10000"/>
                  <a:gd name="connsiteY17" fmla="*/ 10000 h 10008"/>
                  <a:gd name="connsiteX18" fmla="*/ 5931 w 10000"/>
                  <a:gd name="connsiteY18" fmla="*/ 9377 h 10008"/>
                  <a:gd name="connsiteX19" fmla="*/ 6460 w 10000"/>
                  <a:gd name="connsiteY19" fmla="*/ 8742 h 10008"/>
                  <a:gd name="connsiteX20" fmla="*/ 6460 w 10000"/>
                  <a:gd name="connsiteY20" fmla="*/ 8998 h 10008"/>
                  <a:gd name="connsiteX21" fmla="*/ 2390 w 10000"/>
                  <a:gd name="connsiteY21" fmla="*/ 3684 h 10008"/>
                  <a:gd name="connsiteX22" fmla="*/ 2390 w 10000"/>
                  <a:gd name="connsiteY22" fmla="*/ 3684 h 10008"/>
                  <a:gd name="connsiteX23" fmla="*/ 2288 w 10000"/>
                  <a:gd name="connsiteY23" fmla="*/ 3375 h 10008"/>
                  <a:gd name="connsiteX24" fmla="*/ 2133 w 10000"/>
                  <a:gd name="connsiteY24" fmla="*/ 3252 h 10008"/>
                  <a:gd name="connsiteX25" fmla="*/ 2133 w 10000"/>
                  <a:gd name="connsiteY25" fmla="*/ 3060 h 10008"/>
                  <a:gd name="connsiteX26" fmla="*/ 2244 w 10000"/>
                  <a:gd name="connsiteY26" fmla="*/ 2883 h 10008"/>
                  <a:gd name="connsiteX27" fmla="*/ 2244 w 10000"/>
                  <a:gd name="connsiteY27" fmla="*/ 2750 h 10008"/>
                  <a:gd name="connsiteX28" fmla="*/ 2449 w 10000"/>
                  <a:gd name="connsiteY28" fmla="*/ 2313 h 10008"/>
                  <a:gd name="connsiteX29" fmla="*/ 2968 w 10000"/>
                  <a:gd name="connsiteY29" fmla="*/ 2883 h 10008"/>
                  <a:gd name="connsiteX30" fmla="*/ 3075 w 10000"/>
                  <a:gd name="connsiteY30" fmla="*/ 2883 h 10008"/>
                  <a:gd name="connsiteX31" fmla="*/ 3177 w 10000"/>
                  <a:gd name="connsiteY31" fmla="*/ 3006 h 10008"/>
                  <a:gd name="connsiteX32" fmla="*/ 2919 w 10000"/>
                  <a:gd name="connsiteY32" fmla="*/ 3816 h 10008"/>
                  <a:gd name="connsiteX33" fmla="*/ 3279 w 10000"/>
                  <a:gd name="connsiteY33" fmla="*/ 3816 h 10008"/>
                  <a:gd name="connsiteX34" fmla="*/ 3491 w 10000"/>
                  <a:gd name="connsiteY34" fmla="*/ 2937 h 10008"/>
                  <a:gd name="connsiteX35" fmla="*/ 3491 w 10000"/>
                  <a:gd name="connsiteY35" fmla="*/ 2937 h 10008"/>
                  <a:gd name="connsiteX36" fmla="*/ 3491 w 10000"/>
                  <a:gd name="connsiteY36" fmla="*/ 2937 h 10008"/>
                  <a:gd name="connsiteX37" fmla="*/ 3491 w 10000"/>
                  <a:gd name="connsiteY37" fmla="*/ 2883 h 10008"/>
                  <a:gd name="connsiteX38" fmla="*/ 2808 w 10000"/>
                  <a:gd name="connsiteY38" fmla="*/ 1935 h 10008"/>
                  <a:gd name="connsiteX39" fmla="*/ 2706 w 10000"/>
                  <a:gd name="connsiteY39" fmla="*/ 1812 h 10008"/>
                  <a:gd name="connsiteX40" fmla="*/ 1930 w 10000"/>
                  <a:gd name="connsiteY40" fmla="*/ 2814 h 10008"/>
                  <a:gd name="connsiteX41" fmla="*/ 2390 w 10000"/>
                  <a:gd name="connsiteY41" fmla="*/ 3684 h 10008"/>
                  <a:gd name="connsiteX42" fmla="*/ 9686 w 10000"/>
                  <a:gd name="connsiteY42" fmla="*/ 0 h 10008"/>
                  <a:gd name="connsiteX43" fmla="*/ 9686 w 10000"/>
                  <a:gd name="connsiteY43" fmla="*/ 0 h 10008"/>
                  <a:gd name="connsiteX44" fmla="*/ 262 w 10000"/>
                  <a:gd name="connsiteY44" fmla="*/ 0 h 10008"/>
                  <a:gd name="connsiteX45" fmla="*/ 0 w 10000"/>
                  <a:gd name="connsiteY45" fmla="*/ 314 h 10008"/>
                  <a:gd name="connsiteX46" fmla="*/ 0 w 10000"/>
                  <a:gd name="connsiteY46" fmla="*/ 7932 h 10008"/>
                  <a:gd name="connsiteX47" fmla="*/ 262 w 10000"/>
                  <a:gd name="connsiteY47" fmla="*/ 8242 h 10008"/>
                  <a:gd name="connsiteX48" fmla="*/ 9686 w 10000"/>
                  <a:gd name="connsiteY48" fmla="*/ 8242 h 10008"/>
                  <a:gd name="connsiteX49" fmla="*/ 10000 w 10000"/>
                  <a:gd name="connsiteY49" fmla="*/ 7932 h 10008"/>
                  <a:gd name="connsiteX50" fmla="*/ 10000 w 10000"/>
                  <a:gd name="connsiteY50" fmla="*/ 314 h 10008"/>
                  <a:gd name="connsiteX51" fmla="*/ 9686 w 10000"/>
                  <a:gd name="connsiteY51" fmla="*/ 0 h 10008"/>
                  <a:gd name="connsiteX52" fmla="*/ 1253 w 10000"/>
                  <a:gd name="connsiteY52" fmla="*/ 1503 h 10008"/>
                  <a:gd name="connsiteX53" fmla="*/ 1253 w 10000"/>
                  <a:gd name="connsiteY53" fmla="*/ 1503 h 10008"/>
                  <a:gd name="connsiteX54" fmla="*/ 4171 w 10000"/>
                  <a:gd name="connsiteY54" fmla="*/ 1503 h 10008"/>
                  <a:gd name="connsiteX55" fmla="*/ 4171 w 10000"/>
                  <a:gd name="connsiteY55" fmla="*/ 4995 h 10008"/>
                  <a:gd name="connsiteX56" fmla="*/ 3958 w 10000"/>
                  <a:gd name="connsiteY56" fmla="*/ 4995 h 10008"/>
                  <a:gd name="connsiteX57" fmla="*/ 3958 w 10000"/>
                  <a:gd name="connsiteY57" fmla="*/ 4872 h 10008"/>
                  <a:gd name="connsiteX58" fmla="*/ 3594 w 10000"/>
                  <a:gd name="connsiteY58" fmla="*/ 4317 h 10008"/>
                  <a:gd name="connsiteX59" fmla="*/ 3075 w 10000"/>
                  <a:gd name="connsiteY59" fmla="*/ 4062 h 10008"/>
                  <a:gd name="connsiteX60" fmla="*/ 2706 w 10000"/>
                  <a:gd name="connsiteY60" fmla="*/ 4749 h 10008"/>
                  <a:gd name="connsiteX61" fmla="*/ 2288 w 10000"/>
                  <a:gd name="connsiteY61" fmla="*/ 4062 h 10008"/>
                  <a:gd name="connsiteX62" fmla="*/ 1826 w 10000"/>
                  <a:gd name="connsiteY62" fmla="*/ 4317 h 10008"/>
                  <a:gd name="connsiteX63" fmla="*/ 1410 w 10000"/>
                  <a:gd name="connsiteY63" fmla="*/ 4872 h 10008"/>
                  <a:gd name="connsiteX64" fmla="*/ 1410 w 10000"/>
                  <a:gd name="connsiteY64" fmla="*/ 4995 h 10008"/>
                  <a:gd name="connsiteX65" fmla="*/ 1253 w 10000"/>
                  <a:gd name="connsiteY65" fmla="*/ 4995 h 10008"/>
                  <a:gd name="connsiteX66" fmla="*/ 1253 w 10000"/>
                  <a:gd name="connsiteY66" fmla="*/ 1503 h 10008"/>
                  <a:gd name="connsiteX67" fmla="*/ 8747 w 10000"/>
                  <a:gd name="connsiteY67" fmla="*/ 6498 h 10008"/>
                  <a:gd name="connsiteX68" fmla="*/ 8747 w 10000"/>
                  <a:gd name="connsiteY68" fmla="*/ 6498 h 10008"/>
                  <a:gd name="connsiteX69" fmla="*/ 1253 w 10000"/>
                  <a:gd name="connsiteY69" fmla="*/ 6498 h 10008"/>
                  <a:gd name="connsiteX70" fmla="*/ 1253 w 10000"/>
                  <a:gd name="connsiteY70" fmla="*/ 5997 h 10008"/>
                  <a:gd name="connsiteX71" fmla="*/ 8747 w 10000"/>
                  <a:gd name="connsiteY71" fmla="*/ 5997 h 10008"/>
                  <a:gd name="connsiteX72" fmla="*/ 8747 w 10000"/>
                  <a:gd name="connsiteY72" fmla="*/ 6498 h 10008"/>
                  <a:gd name="connsiteX73" fmla="*/ 8747 w 10000"/>
                  <a:gd name="connsiteY73" fmla="*/ 4995 h 10008"/>
                  <a:gd name="connsiteX74" fmla="*/ 8747 w 10000"/>
                  <a:gd name="connsiteY74" fmla="*/ 4995 h 10008"/>
                  <a:gd name="connsiteX75" fmla="*/ 5208 w 10000"/>
                  <a:gd name="connsiteY75" fmla="*/ 4995 h 10008"/>
                  <a:gd name="connsiteX76" fmla="*/ 5208 w 10000"/>
                  <a:gd name="connsiteY76" fmla="*/ 4494 h 10008"/>
                  <a:gd name="connsiteX77" fmla="*/ 8747 w 10000"/>
                  <a:gd name="connsiteY77" fmla="*/ 4494 h 10008"/>
                  <a:gd name="connsiteX78" fmla="*/ 8747 w 10000"/>
                  <a:gd name="connsiteY78" fmla="*/ 4995 h 10008"/>
                  <a:gd name="connsiteX79" fmla="*/ 8747 w 10000"/>
                  <a:gd name="connsiteY79" fmla="*/ 3502 h 10008"/>
                  <a:gd name="connsiteX80" fmla="*/ 8747 w 10000"/>
                  <a:gd name="connsiteY80" fmla="*/ 3502 h 10008"/>
                  <a:gd name="connsiteX81" fmla="*/ 5208 w 10000"/>
                  <a:gd name="connsiteY81" fmla="*/ 3502 h 10008"/>
                  <a:gd name="connsiteX82" fmla="*/ 5208 w 10000"/>
                  <a:gd name="connsiteY82" fmla="*/ 3006 h 10008"/>
                  <a:gd name="connsiteX83" fmla="*/ 8747 w 10000"/>
                  <a:gd name="connsiteY83" fmla="*/ 3006 h 10008"/>
                  <a:gd name="connsiteX84" fmla="*/ 8747 w 10000"/>
                  <a:gd name="connsiteY84" fmla="*/ 3502 h 10008"/>
                  <a:gd name="connsiteX85" fmla="*/ 8747 w 10000"/>
                  <a:gd name="connsiteY85" fmla="*/ 2004 h 10008"/>
                  <a:gd name="connsiteX86" fmla="*/ 8747 w 10000"/>
                  <a:gd name="connsiteY86" fmla="*/ 2004 h 10008"/>
                  <a:gd name="connsiteX87" fmla="*/ 5208 w 10000"/>
                  <a:gd name="connsiteY87" fmla="*/ 2004 h 10008"/>
                  <a:gd name="connsiteX88" fmla="*/ 5208 w 10000"/>
                  <a:gd name="connsiteY88" fmla="*/ 1503 h 10008"/>
                  <a:gd name="connsiteX89" fmla="*/ 8747 w 10000"/>
                  <a:gd name="connsiteY89" fmla="*/ 1503 h 10008"/>
                  <a:gd name="connsiteX90" fmla="*/ 8747 w 10000"/>
                  <a:gd name="connsiteY90" fmla="*/ 2004 h 10008"/>
                  <a:gd name="connsiteX0" fmla="*/ 5514 w 10000"/>
                  <a:gd name="connsiteY0" fmla="*/ 9377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5514 w 10000"/>
                  <a:gd name="connsiteY6" fmla="*/ 9377 h 10000"/>
                  <a:gd name="connsiteX7" fmla="*/ 6460 w 10000"/>
                  <a:gd name="connsiteY7" fmla="*/ 8998 h 10000"/>
                  <a:gd name="connsiteX8" fmla="*/ 6460 w 10000"/>
                  <a:gd name="connsiteY8" fmla="*/ 8998 h 10000"/>
                  <a:gd name="connsiteX9" fmla="*/ 6144 w 10000"/>
                  <a:gd name="connsiteY9" fmla="*/ 9377 h 10000"/>
                  <a:gd name="connsiteX10" fmla="*/ 6460 w 10000"/>
                  <a:gd name="connsiteY10" fmla="*/ 9745 h 10000"/>
                  <a:gd name="connsiteX11" fmla="*/ 6767 w 10000"/>
                  <a:gd name="connsiteY11" fmla="*/ 9377 h 10000"/>
                  <a:gd name="connsiteX12" fmla="*/ 6460 w 10000"/>
                  <a:gd name="connsiteY12" fmla="*/ 8998 h 10000"/>
                  <a:gd name="connsiteX13" fmla="*/ 6460 w 10000"/>
                  <a:gd name="connsiteY13" fmla="*/ 8742 h 10000"/>
                  <a:gd name="connsiteX14" fmla="*/ 6460 w 10000"/>
                  <a:gd name="connsiteY14" fmla="*/ 8742 h 10000"/>
                  <a:gd name="connsiteX15" fmla="*/ 6978 w 10000"/>
                  <a:gd name="connsiteY15" fmla="*/ 9377 h 10000"/>
                  <a:gd name="connsiteX16" fmla="*/ 6460 w 10000"/>
                  <a:gd name="connsiteY16" fmla="*/ 10000 h 10000"/>
                  <a:gd name="connsiteX17" fmla="*/ 5931 w 10000"/>
                  <a:gd name="connsiteY17" fmla="*/ 9377 h 10000"/>
                  <a:gd name="connsiteX18" fmla="*/ 6460 w 10000"/>
                  <a:gd name="connsiteY18" fmla="*/ 8742 h 10000"/>
                  <a:gd name="connsiteX19" fmla="*/ 6460 w 10000"/>
                  <a:gd name="connsiteY19" fmla="*/ 8998 h 10000"/>
                  <a:gd name="connsiteX20" fmla="*/ 2390 w 10000"/>
                  <a:gd name="connsiteY20" fmla="*/ 3684 h 10000"/>
                  <a:gd name="connsiteX21" fmla="*/ 2390 w 10000"/>
                  <a:gd name="connsiteY21" fmla="*/ 3684 h 10000"/>
                  <a:gd name="connsiteX22" fmla="*/ 2288 w 10000"/>
                  <a:gd name="connsiteY22" fmla="*/ 3375 h 10000"/>
                  <a:gd name="connsiteX23" fmla="*/ 2133 w 10000"/>
                  <a:gd name="connsiteY23" fmla="*/ 3252 h 10000"/>
                  <a:gd name="connsiteX24" fmla="*/ 2133 w 10000"/>
                  <a:gd name="connsiteY24" fmla="*/ 3060 h 10000"/>
                  <a:gd name="connsiteX25" fmla="*/ 2244 w 10000"/>
                  <a:gd name="connsiteY25" fmla="*/ 2883 h 10000"/>
                  <a:gd name="connsiteX26" fmla="*/ 2244 w 10000"/>
                  <a:gd name="connsiteY26" fmla="*/ 2750 h 10000"/>
                  <a:gd name="connsiteX27" fmla="*/ 2449 w 10000"/>
                  <a:gd name="connsiteY27" fmla="*/ 2313 h 10000"/>
                  <a:gd name="connsiteX28" fmla="*/ 2968 w 10000"/>
                  <a:gd name="connsiteY28" fmla="*/ 2883 h 10000"/>
                  <a:gd name="connsiteX29" fmla="*/ 3075 w 10000"/>
                  <a:gd name="connsiteY29" fmla="*/ 2883 h 10000"/>
                  <a:gd name="connsiteX30" fmla="*/ 3177 w 10000"/>
                  <a:gd name="connsiteY30" fmla="*/ 3006 h 10000"/>
                  <a:gd name="connsiteX31" fmla="*/ 2919 w 10000"/>
                  <a:gd name="connsiteY31" fmla="*/ 3816 h 10000"/>
                  <a:gd name="connsiteX32" fmla="*/ 3279 w 10000"/>
                  <a:gd name="connsiteY32" fmla="*/ 3816 h 10000"/>
                  <a:gd name="connsiteX33" fmla="*/ 3491 w 10000"/>
                  <a:gd name="connsiteY33" fmla="*/ 2937 h 10000"/>
                  <a:gd name="connsiteX34" fmla="*/ 3491 w 10000"/>
                  <a:gd name="connsiteY34" fmla="*/ 2937 h 10000"/>
                  <a:gd name="connsiteX35" fmla="*/ 3491 w 10000"/>
                  <a:gd name="connsiteY35" fmla="*/ 2937 h 10000"/>
                  <a:gd name="connsiteX36" fmla="*/ 3491 w 10000"/>
                  <a:gd name="connsiteY36" fmla="*/ 2883 h 10000"/>
                  <a:gd name="connsiteX37" fmla="*/ 2808 w 10000"/>
                  <a:gd name="connsiteY37" fmla="*/ 1935 h 10000"/>
                  <a:gd name="connsiteX38" fmla="*/ 2706 w 10000"/>
                  <a:gd name="connsiteY38" fmla="*/ 1812 h 10000"/>
                  <a:gd name="connsiteX39" fmla="*/ 1930 w 10000"/>
                  <a:gd name="connsiteY39" fmla="*/ 2814 h 10000"/>
                  <a:gd name="connsiteX40" fmla="*/ 2390 w 10000"/>
                  <a:gd name="connsiteY40" fmla="*/ 3684 h 10000"/>
                  <a:gd name="connsiteX41" fmla="*/ 9686 w 10000"/>
                  <a:gd name="connsiteY41" fmla="*/ 0 h 10000"/>
                  <a:gd name="connsiteX42" fmla="*/ 9686 w 10000"/>
                  <a:gd name="connsiteY42" fmla="*/ 0 h 10000"/>
                  <a:gd name="connsiteX43" fmla="*/ 262 w 10000"/>
                  <a:gd name="connsiteY43" fmla="*/ 0 h 10000"/>
                  <a:gd name="connsiteX44" fmla="*/ 0 w 10000"/>
                  <a:gd name="connsiteY44" fmla="*/ 314 h 10000"/>
                  <a:gd name="connsiteX45" fmla="*/ 0 w 10000"/>
                  <a:gd name="connsiteY45" fmla="*/ 7932 h 10000"/>
                  <a:gd name="connsiteX46" fmla="*/ 262 w 10000"/>
                  <a:gd name="connsiteY46" fmla="*/ 8242 h 10000"/>
                  <a:gd name="connsiteX47" fmla="*/ 9686 w 10000"/>
                  <a:gd name="connsiteY47" fmla="*/ 8242 h 10000"/>
                  <a:gd name="connsiteX48" fmla="*/ 10000 w 10000"/>
                  <a:gd name="connsiteY48" fmla="*/ 7932 h 10000"/>
                  <a:gd name="connsiteX49" fmla="*/ 10000 w 10000"/>
                  <a:gd name="connsiteY49" fmla="*/ 314 h 10000"/>
                  <a:gd name="connsiteX50" fmla="*/ 9686 w 10000"/>
                  <a:gd name="connsiteY50" fmla="*/ 0 h 10000"/>
                  <a:gd name="connsiteX51" fmla="*/ 1253 w 10000"/>
                  <a:gd name="connsiteY51" fmla="*/ 1503 h 10000"/>
                  <a:gd name="connsiteX52" fmla="*/ 1253 w 10000"/>
                  <a:gd name="connsiteY52" fmla="*/ 1503 h 10000"/>
                  <a:gd name="connsiteX53" fmla="*/ 4171 w 10000"/>
                  <a:gd name="connsiteY53" fmla="*/ 1503 h 10000"/>
                  <a:gd name="connsiteX54" fmla="*/ 4171 w 10000"/>
                  <a:gd name="connsiteY54" fmla="*/ 4995 h 10000"/>
                  <a:gd name="connsiteX55" fmla="*/ 3958 w 10000"/>
                  <a:gd name="connsiteY55" fmla="*/ 4995 h 10000"/>
                  <a:gd name="connsiteX56" fmla="*/ 3958 w 10000"/>
                  <a:gd name="connsiteY56" fmla="*/ 4872 h 10000"/>
                  <a:gd name="connsiteX57" fmla="*/ 3594 w 10000"/>
                  <a:gd name="connsiteY57" fmla="*/ 4317 h 10000"/>
                  <a:gd name="connsiteX58" fmla="*/ 3075 w 10000"/>
                  <a:gd name="connsiteY58" fmla="*/ 4062 h 10000"/>
                  <a:gd name="connsiteX59" fmla="*/ 2706 w 10000"/>
                  <a:gd name="connsiteY59" fmla="*/ 4749 h 10000"/>
                  <a:gd name="connsiteX60" fmla="*/ 2288 w 10000"/>
                  <a:gd name="connsiteY60" fmla="*/ 4062 h 10000"/>
                  <a:gd name="connsiteX61" fmla="*/ 1826 w 10000"/>
                  <a:gd name="connsiteY61" fmla="*/ 4317 h 10000"/>
                  <a:gd name="connsiteX62" fmla="*/ 1410 w 10000"/>
                  <a:gd name="connsiteY62" fmla="*/ 4872 h 10000"/>
                  <a:gd name="connsiteX63" fmla="*/ 1410 w 10000"/>
                  <a:gd name="connsiteY63" fmla="*/ 4995 h 10000"/>
                  <a:gd name="connsiteX64" fmla="*/ 1253 w 10000"/>
                  <a:gd name="connsiteY64" fmla="*/ 4995 h 10000"/>
                  <a:gd name="connsiteX65" fmla="*/ 1253 w 10000"/>
                  <a:gd name="connsiteY65" fmla="*/ 1503 h 10000"/>
                  <a:gd name="connsiteX66" fmla="*/ 8747 w 10000"/>
                  <a:gd name="connsiteY66" fmla="*/ 6498 h 10000"/>
                  <a:gd name="connsiteX67" fmla="*/ 8747 w 10000"/>
                  <a:gd name="connsiteY67" fmla="*/ 6498 h 10000"/>
                  <a:gd name="connsiteX68" fmla="*/ 1253 w 10000"/>
                  <a:gd name="connsiteY68" fmla="*/ 6498 h 10000"/>
                  <a:gd name="connsiteX69" fmla="*/ 1253 w 10000"/>
                  <a:gd name="connsiteY69" fmla="*/ 5997 h 10000"/>
                  <a:gd name="connsiteX70" fmla="*/ 8747 w 10000"/>
                  <a:gd name="connsiteY70" fmla="*/ 5997 h 10000"/>
                  <a:gd name="connsiteX71" fmla="*/ 8747 w 10000"/>
                  <a:gd name="connsiteY71" fmla="*/ 6498 h 10000"/>
                  <a:gd name="connsiteX72" fmla="*/ 8747 w 10000"/>
                  <a:gd name="connsiteY72" fmla="*/ 4995 h 10000"/>
                  <a:gd name="connsiteX73" fmla="*/ 8747 w 10000"/>
                  <a:gd name="connsiteY73" fmla="*/ 4995 h 10000"/>
                  <a:gd name="connsiteX74" fmla="*/ 5208 w 10000"/>
                  <a:gd name="connsiteY74" fmla="*/ 4995 h 10000"/>
                  <a:gd name="connsiteX75" fmla="*/ 5208 w 10000"/>
                  <a:gd name="connsiteY75" fmla="*/ 4494 h 10000"/>
                  <a:gd name="connsiteX76" fmla="*/ 8747 w 10000"/>
                  <a:gd name="connsiteY76" fmla="*/ 4494 h 10000"/>
                  <a:gd name="connsiteX77" fmla="*/ 8747 w 10000"/>
                  <a:gd name="connsiteY77" fmla="*/ 4995 h 10000"/>
                  <a:gd name="connsiteX78" fmla="*/ 8747 w 10000"/>
                  <a:gd name="connsiteY78" fmla="*/ 3502 h 10000"/>
                  <a:gd name="connsiteX79" fmla="*/ 8747 w 10000"/>
                  <a:gd name="connsiteY79" fmla="*/ 3502 h 10000"/>
                  <a:gd name="connsiteX80" fmla="*/ 5208 w 10000"/>
                  <a:gd name="connsiteY80" fmla="*/ 3502 h 10000"/>
                  <a:gd name="connsiteX81" fmla="*/ 5208 w 10000"/>
                  <a:gd name="connsiteY81" fmla="*/ 3006 h 10000"/>
                  <a:gd name="connsiteX82" fmla="*/ 8747 w 10000"/>
                  <a:gd name="connsiteY82" fmla="*/ 3006 h 10000"/>
                  <a:gd name="connsiteX83" fmla="*/ 8747 w 10000"/>
                  <a:gd name="connsiteY83" fmla="*/ 3502 h 10000"/>
                  <a:gd name="connsiteX84" fmla="*/ 8747 w 10000"/>
                  <a:gd name="connsiteY84" fmla="*/ 2004 h 10000"/>
                  <a:gd name="connsiteX85" fmla="*/ 8747 w 10000"/>
                  <a:gd name="connsiteY85" fmla="*/ 2004 h 10000"/>
                  <a:gd name="connsiteX86" fmla="*/ 5208 w 10000"/>
                  <a:gd name="connsiteY86" fmla="*/ 2004 h 10000"/>
                  <a:gd name="connsiteX87" fmla="*/ 5208 w 10000"/>
                  <a:gd name="connsiteY87" fmla="*/ 1503 h 10000"/>
                  <a:gd name="connsiteX88" fmla="*/ 8747 w 10000"/>
                  <a:gd name="connsiteY88" fmla="*/ 1503 h 10000"/>
                  <a:gd name="connsiteX89" fmla="*/ 8747 w 10000"/>
                  <a:gd name="connsiteY89"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998 h 10000"/>
                  <a:gd name="connsiteX4" fmla="*/ 4993 w 10000"/>
                  <a:gd name="connsiteY4" fmla="*/ 8742 h 10000"/>
                  <a:gd name="connsiteX5" fmla="*/ 4993 w 10000"/>
                  <a:gd name="connsiteY5" fmla="*/ 8742 h 10000"/>
                  <a:gd name="connsiteX6" fmla="*/ 6460 w 10000"/>
                  <a:gd name="connsiteY6" fmla="*/ 8998 h 10000"/>
                  <a:gd name="connsiteX7" fmla="*/ 6460 w 10000"/>
                  <a:gd name="connsiteY7" fmla="*/ 8998 h 10000"/>
                  <a:gd name="connsiteX8" fmla="*/ 6144 w 10000"/>
                  <a:gd name="connsiteY8" fmla="*/ 9377 h 10000"/>
                  <a:gd name="connsiteX9" fmla="*/ 6460 w 10000"/>
                  <a:gd name="connsiteY9" fmla="*/ 9745 h 10000"/>
                  <a:gd name="connsiteX10" fmla="*/ 6767 w 10000"/>
                  <a:gd name="connsiteY10" fmla="*/ 9377 h 10000"/>
                  <a:gd name="connsiteX11" fmla="*/ 6460 w 10000"/>
                  <a:gd name="connsiteY11" fmla="*/ 8998 h 10000"/>
                  <a:gd name="connsiteX12" fmla="*/ 6460 w 10000"/>
                  <a:gd name="connsiteY12" fmla="*/ 8742 h 10000"/>
                  <a:gd name="connsiteX13" fmla="*/ 6460 w 10000"/>
                  <a:gd name="connsiteY13" fmla="*/ 8742 h 10000"/>
                  <a:gd name="connsiteX14" fmla="*/ 6978 w 10000"/>
                  <a:gd name="connsiteY14" fmla="*/ 9377 h 10000"/>
                  <a:gd name="connsiteX15" fmla="*/ 6460 w 10000"/>
                  <a:gd name="connsiteY15" fmla="*/ 10000 h 10000"/>
                  <a:gd name="connsiteX16" fmla="*/ 5931 w 10000"/>
                  <a:gd name="connsiteY16" fmla="*/ 9377 h 10000"/>
                  <a:gd name="connsiteX17" fmla="*/ 6460 w 10000"/>
                  <a:gd name="connsiteY17" fmla="*/ 8742 h 10000"/>
                  <a:gd name="connsiteX18" fmla="*/ 6460 w 10000"/>
                  <a:gd name="connsiteY18" fmla="*/ 8998 h 10000"/>
                  <a:gd name="connsiteX19" fmla="*/ 2390 w 10000"/>
                  <a:gd name="connsiteY19" fmla="*/ 3684 h 10000"/>
                  <a:gd name="connsiteX20" fmla="*/ 2390 w 10000"/>
                  <a:gd name="connsiteY20" fmla="*/ 3684 h 10000"/>
                  <a:gd name="connsiteX21" fmla="*/ 2288 w 10000"/>
                  <a:gd name="connsiteY21" fmla="*/ 3375 h 10000"/>
                  <a:gd name="connsiteX22" fmla="*/ 2133 w 10000"/>
                  <a:gd name="connsiteY22" fmla="*/ 3252 h 10000"/>
                  <a:gd name="connsiteX23" fmla="*/ 2133 w 10000"/>
                  <a:gd name="connsiteY23" fmla="*/ 3060 h 10000"/>
                  <a:gd name="connsiteX24" fmla="*/ 2244 w 10000"/>
                  <a:gd name="connsiteY24" fmla="*/ 2883 h 10000"/>
                  <a:gd name="connsiteX25" fmla="*/ 2244 w 10000"/>
                  <a:gd name="connsiteY25" fmla="*/ 2750 h 10000"/>
                  <a:gd name="connsiteX26" fmla="*/ 2449 w 10000"/>
                  <a:gd name="connsiteY26" fmla="*/ 2313 h 10000"/>
                  <a:gd name="connsiteX27" fmla="*/ 2968 w 10000"/>
                  <a:gd name="connsiteY27" fmla="*/ 2883 h 10000"/>
                  <a:gd name="connsiteX28" fmla="*/ 3075 w 10000"/>
                  <a:gd name="connsiteY28" fmla="*/ 2883 h 10000"/>
                  <a:gd name="connsiteX29" fmla="*/ 3177 w 10000"/>
                  <a:gd name="connsiteY29" fmla="*/ 3006 h 10000"/>
                  <a:gd name="connsiteX30" fmla="*/ 2919 w 10000"/>
                  <a:gd name="connsiteY30" fmla="*/ 3816 h 10000"/>
                  <a:gd name="connsiteX31" fmla="*/ 3279 w 10000"/>
                  <a:gd name="connsiteY31" fmla="*/ 3816 h 10000"/>
                  <a:gd name="connsiteX32" fmla="*/ 3491 w 10000"/>
                  <a:gd name="connsiteY32" fmla="*/ 2937 h 10000"/>
                  <a:gd name="connsiteX33" fmla="*/ 3491 w 10000"/>
                  <a:gd name="connsiteY33" fmla="*/ 2937 h 10000"/>
                  <a:gd name="connsiteX34" fmla="*/ 3491 w 10000"/>
                  <a:gd name="connsiteY34" fmla="*/ 2937 h 10000"/>
                  <a:gd name="connsiteX35" fmla="*/ 3491 w 10000"/>
                  <a:gd name="connsiteY35" fmla="*/ 2883 h 10000"/>
                  <a:gd name="connsiteX36" fmla="*/ 2808 w 10000"/>
                  <a:gd name="connsiteY36" fmla="*/ 1935 h 10000"/>
                  <a:gd name="connsiteX37" fmla="*/ 2706 w 10000"/>
                  <a:gd name="connsiteY37" fmla="*/ 1812 h 10000"/>
                  <a:gd name="connsiteX38" fmla="*/ 1930 w 10000"/>
                  <a:gd name="connsiteY38" fmla="*/ 2814 h 10000"/>
                  <a:gd name="connsiteX39" fmla="*/ 2390 w 10000"/>
                  <a:gd name="connsiteY39" fmla="*/ 3684 h 10000"/>
                  <a:gd name="connsiteX40" fmla="*/ 9686 w 10000"/>
                  <a:gd name="connsiteY40" fmla="*/ 0 h 10000"/>
                  <a:gd name="connsiteX41" fmla="*/ 9686 w 10000"/>
                  <a:gd name="connsiteY41" fmla="*/ 0 h 10000"/>
                  <a:gd name="connsiteX42" fmla="*/ 262 w 10000"/>
                  <a:gd name="connsiteY42" fmla="*/ 0 h 10000"/>
                  <a:gd name="connsiteX43" fmla="*/ 0 w 10000"/>
                  <a:gd name="connsiteY43" fmla="*/ 314 h 10000"/>
                  <a:gd name="connsiteX44" fmla="*/ 0 w 10000"/>
                  <a:gd name="connsiteY44" fmla="*/ 7932 h 10000"/>
                  <a:gd name="connsiteX45" fmla="*/ 262 w 10000"/>
                  <a:gd name="connsiteY45" fmla="*/ 8242 h 10000"/>
                  <a:gd name="connsiteX46" fmla="*/ 9686 w 10000"/>
                  <a:gd name="connsiteY46" fmla="*/ 8242 h 10000"/>
                  <a:gd name="connsiteX47" fmla="*/ 10000 w 10000"/>
                  <a:gd name="connsiteY47" fmla="*/ 7932 h 10000"/>
                  <a:gd name="connsiteX48" fmla="*/ 10000 w 10000"/>
                  <a:gd name="connsiteY48" fmla="*/ 314 h 10000"/>
                  <a:gd name="connsiteX49" fmla="*/ 9686 w 10000"/>
                  <a:gd name="connsiteY49" fmla="*/ 0 h 10000"/>
                  <a:gd name="connsiteX50" fmla="*/ 1253 w 10000"/>
                  <a:gd name="connsiteY50" fmla="*/ 1503 h 10000"/>
                  <a:gd name="connsiteX51" fmla="*/ 1253 w 10000"/>
                  <a:gd name="connsiteY51" fmla="*/ 1503 h 10000"/>
                  <a:gd name="connsiteX52" fmla="*/ 4171 w 10000"/>
                  <a:gd name="connsiteY52" fmla="*/ 1503 h 10000"/>
                  <a:gd name="connsiteX53" fmla="*/ 4171 w 10000"/>
                  <a:gd name="connsiteY53" fmla="*/ 4995 h 10000"/>
                  <a:gd name="connsiteX54" fmla="*/ 3958 w 10000"/>
                  <a:gd name="connsiteY54" fmla="*/ 4995 h 10000"/>
                  <a:gd name="connsiteX55" fmla="*/ 3958 w 10000"/>
                  <a:gd name="connsiteY55" fmla="*/ 4872 h 10000"/>
                  <a:gd name="connsiteX56" fmla="*/ 3594 w 10000"/>
                  <a:gd name="connsiteY56" fmla="*/ 4317 h 10000"/>
                  <a:gd name="connsiteX57" fmla="*/ 3075 w 10000"/>
                  <a:gd name="connsiteY57" fmla="*/ 4062 h 10000"/>
                  <a:gd name="connsiteX58" fmla="*/ 2706 w 10000"/>
                  <a:gd name="connsiteY58" fmla="*/ 4749 h 10000"/>
                  <a:gd name="connsiteX59" fmla="*/ 2288 w 10000"/>
                  <a:gd name="connsiteY59" fmla="*/ 4062 h 10000"/>
                  <a:gd name="connsiteX60" fmla="*/ 1826 w 10000"/>
                  <a:gd name="connsiteY60" fmla="*/ 4317 h 10000"/>
                  <a:gd name="connsiteX61" fmla="*/ 1410 w 10000"/>
                  <a:gd name="connsiteY61" fmla="*/ 4872 h 10000"/>
                  <a:gd name="connsiteX62" fmla="*/ 1410 w 10000"/>
                  <a:gd name="connsiteY62" fmla="*/ 4995 h 10000"/>
                  <a:gd name="connsiteX63" fmla="*/ 1253 w 10000"/>
                  <a:gd name="connsiteY63" fmla="*/ 4995 h 10000"/>
                  <a:gd name="connsiteX64" fmla="*/ 1253 w 10000"/>
                  <a:gd name="connsiteY64" fmla="*/ 1503 h 10000"/>
                  <a:gd name="connsiteX65" fmla="*/ 8747 w 10000"/>
                  <a:gd name="connsiteY65" fmla="*/ 6498 h 10000"/>
                  <a:gd name="connsiteX66" fmla="*/ 8747 w 10000"/>
                  <a:gd name="connsiteY66" fmla="*/ 6498 h 10000"/>
                  <a:gd name="connsiteX67" fmla="*/ 1253 w 10000"/>
                  <a:gd name="connsiteY67" fmla="*/ 6498 h 10000"/>
                  <a:gd name="connsiteX68" fmla="*/ 1253 w 10000"/>
                  <a:gd name="connsiteY68" fmla="*/ 5997 h 10000"/>
                  <a:gd name="connsiteX69" fmla="*/ 8747 w 10000"/>
                  <a:gd name="connsiteY69" fmla="*/ 5997 h 10000"/>
                  <a:gd name="connsiteX70" fmla="*/ 8747 w 10000"/>
                  <a:gd name="connsiteY70" fmla="*/ 6498 h 10000"/>
                  <a:gd name="connsiteX71" fmla="*/ 8747 w 10000"/>
                  <a:gd name="connsiteY71" fmla="*/ 4995 h 10000"/>
                  <a:gd name="connsiteX72" fmla="*/ 8747 w 10000"/>
                  <a:gd name="connsiteY72" fmla="*/ 4995 h 10000"/>
                  <a:gd name="connsiteX73" fmla="*/ 5208 w 10000"/>
                  <a:gd name="connsiteY73" fmla="*/ 4995 h 10000"/>
                  <a:gd name="connsiteX74" fmla="*/ 5208 w 10000"/>
                  <a:gd name="connsiteY74" fmla="*/ 4494 h 10000"/>
                  <a:gd name="connsiteX75" fmla="*/ 8747 w 10000"/>
                  <a:gd name="connsiteY75" fmla="*/ 4494 h 10000"/>
                  <a:gd name="connsiteX76" fmla="*/ 8747 w 10000"/>
                  <a:gd name="connsiteY76" fmla="*/ 4995 h 10000"/>
                  <a:gd name="connsiteX77" fmla="*/ 8747 w 10000"/>
                  <a:gd name="connsiteY77" fmla="*/ 3502 h 10000"/>
                  <a:gd name="connsiteX78" fmla="*/ 8747 w 10000"/>
                  <a:gd name="connsiteY78" fmla="*/ 3502 h 10000"/>
                  <a:gd name="connsiteX79" fmla="*/ 5208 w 10000"/>
                  <a:gd name="connsiteY79" fmla="*/ 3502 h 10000"/>
                  <a:gd name="connsiteX80" fmla="*/ 5208 w 10000"/>
                  <a:gd name="connsiteY80" fmla="*/ 3006 h 10000"/>
                  <a:gd name="connsiteX81" fmla="*/ 8747 w 10000"/>
                  <a:gd name="connsiteY81" fmla="*/ 3006 h 10000"/>
                  <a:gd name="connsiteX82" fmla="*/ 8747 w 10000"/>
                  <a:gd name="connsiteY82" fmla="*/ 3502 h 10000"/>
                  <a:gd name="connsiteX83" fmla="*/ 8747 w 10000"/>
                  <a:gd name="connsiteY83" fmla="*/ 2004 h 10000"/>
                  <a:gd name="connsiteX84" fmla="*/ 8747 w 10000"/>
                  <a:gd name="connsiteY84" fmla="*/ 2004 h 10000"/>
                  <a:gd name="connsiteX85" fmla="*/ 5208 w 10000"/>
                  <a:gd name="connsiteY85" fmla="*/ 2004 h 10000"/>
                  <a:gd name="connsiteX86" fmla="*/ 5208 w 10000"/>
                  <a:gd name="connsiteY86" fmla="*/ 1503 h 10000"/>
                  <a:gd name="connsiteX87" fmla="*/ 8747 w 10000"/>
                  <a:gd name="connsiteY87" fmla="*/ 1503 h 10000"/>
                  <a:gd name="connsiteX88" fmla="*/ 8747 w 10000"/>
                  <a:gd name="connsiteY88"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4993 w 10000"/>
                  <a:gd name="connsiteY4" fmla="*/ 8742 h 10000"/>
                  <a:gd name="connsiteX5" fmla="*/ 6460 w 10000"/>
                  <a:gd name="connsiteY5" fmla="*/ 8998 h 10000"/>
                  <a:gd name="connsiteX6" fmla="*/ 6460 w 10000"/>
                  <a:gd name="connsiteY6" fmla="*/ 8998 h 10000"/>
                  <a:gd name="connsiteX7" fmla="*/ 6144 w 10000"/>
                  <a:gd name="connsiteY7" fmla="*/ 9377 h 10000"/>
                  <a:gd name="connsiteX8" fmla="*/ 6460 w 10000"/>
                  <a:gd name="connsiteY8" fmla="*/ 9745 h 10000"/>
                  <a:gd name="connsiteX9" fmla="*/ 6767 w 10000"/>
                  <a:gd name="connsiteY9" fmla="*/ 9377 h 10000"/>
                  <a:gd name="connsiteX10" fmla="*/ 6460 w 10000"/>
                  <a:gd name="connsiteY10" fmla="*/ 8998 h 10000"/>
                  <a:gd name="connsiteX11" fmla="*/ 6460 w 10000"/>
                  <a:gd name="connsiteY11" fmla="*/ 8742 h 10000"/>
                  <a:gd name="connsiteX12" fmla="*/ 6460 w 10000"/>
                  <a:gd name="connsiteY12" fmla="*/ 8742 h 10000"/>
                  <a:gd name="connsiteX13" fmla="*/ 6978 w 10000"/>
                  <a:gd name="connsiteY13" fmla="*/ 9377 h 10000"/>
                  <a:gd name="connsiteX14" fmla="*/ 6460 w 10000"/>
                  <a:gd name="connsiteY14" fmla="*/ 10000 h 10000"/>
                  <a:gd name="connsiteX15" fmla="*/ 5931 w 10000"/>
                  <a:gd name="connsiteY15" fmla="*/ 9377 h 10000"/>
                  <a:gd name="connsiteX16" fmla="*/ 6460 w 10000"/>
                  <a:gd name="connsiteY16" fmla="*/ 8742 h 10000"/>
                  <a:gd name="connsiteX17" fmla="*/ 6460 w 10000"/>
                  <a:gd name="connsiteY17" fmla="*/ 8998 h 10000"/>
                  <a:gd name="connsiteX18" fmla="*/ 2390 w 10000"/>
                  <a:gd name="connsiteY18" fmla="*/ 3684 h 10000"/>
                  <a:gd name="connsiteX19" fmla="*/ 2390 w 10000"/>
                  <a:gd name="connsiteY19" fmla="*/ 3684 h 10000"/>
                  <a:gd name="connsiteX20" fmla="*/ 2288 w 10000"/>
                  <a:gd name="connsiteY20" fmla="*/ 3375 h 10000"/>
                  <a:gd name="connsiteX21" fmla="*/ 2133 w 10000"/>
                  <a:gd name="connsiteY21" fmla="*/ 3252 h 10000"/>
                  <a:gd name="connsiteX22" fmla="*/ 2133 w 10000"/>
                  <a:gd name="connsiteY22" fmla="*/ 3060 h 10000"/>
                  <a:gd name="connsiteX23" fmla="*/ 2244 w 10000"/>
                  <a:gd name="connsiteY23" fmla="*/ 2883 h 10000"/>
                  <a:gd name="connsiteX24" fmla="*/ 2244 w 10000"/>
                  <a:gd name="connsiteY24" fmla="*/ 2750 h 10000"/>
                  <a:gd name="connsiteX25" fmla="*/ 2449 w 10000"/>
                  <a:gd name="connsiteY25" fmla="*/ 2313 h 10000"/>
                  <a:gd name="connsiteX26" fmla="*/ 2968 w 10000"/>
                  <a:gd name="connsiteY26" fmla="*/ 2883 h 10000"/>
                  <a:gd name="connsiteX27" fmla="*/ 3075 w 10000"/>
                  <a:gd name="connsiteY27" fmla="*/ 2883 h 10000"/>
                  <a:gd name="connsiteX28" fmla="*/ 3177 w 10000"/>
                  <a:gd name="connsiteY28" fmla="*/ 3006 h 10000"/>
                  <a:gd name="connsiteX29" fmla="*/ 2919 w 10000"/>
                  <a:gd name="connsiteY29" fmla="*/ 3816 h 10000"/>
                  <a:gd name="connsiteX30" fmla="*/ 3279 w 10000"/>
                  <a:gd name="connsiteY30" fmla="*/ 3816 h 10000"/>
                  <a:gd name="connsiteX31" fmla="*/ 3491 w 10000"/>
                  <a:gd name="connsiteY31" fmla="*/ 2937 h 10000"/>
                  <a:gd name="connsiteX32" fmla="*/ 3491 w 10000"/>
                  <a:gd name="connsiteY32" fmla="*/ 2937 h 10000"/>
                  <a:gd name="connsiteX33" fmla="*/ 3491 w 10000"/>
                  <a:gd name="connsiteY33" fmla="*/ 2937 h 10000"/>
                  <a:gd name="connsiteX34" fmla="*/ 3491 w 10000"/>
                  <a:gd name="connsiteY34" fmla="*/ 2883 h 10000"/>
                  <a:gd name="connsiteX35" fmla="*/ 2808 w 10000"/>
                  <a:gd name="connsiteY35" fmla="*/ 1935 h 10000"/>
                  <a:gd name="connsiteX36" fmla="*/ 2706 w 10000"/>
                  <a:gd name="connsiteY36" fmla="*/ 1812 h 10000"/>
                  <a:gd name="connsiteX37" fmla="*/ 1930 w 10000"/>
                  <a:gd name="connsiteY37" fmla="*/ 2814 h 10000"/>
                  <a:gd name="connsiteX38" fmla="*/ 2390 w 10000"/>
                  <a:gd name="connsiteY38" fmla="*/ 3684 h 10000"/>
                  <a:gd name="connsiteX39" fmla="*/ 9686 w 10000"/>
                  <a:gd name="connsiteY39" fmla="*/ 0 h 10000"/>
                  <a:gd name="connsiteX40" fmla="*/ 9686 w 10000"/>
                  <a:gd name="connsiteY40" fmla="*/ 0 h 10000"/>
                  <a:gd name="connsiteX41" fmla="*/ 262 w 10000"/>
                  <a:gd name="connsiteY41" fmla="*/ 0 h 10000"/>
                  <a:gd name="connsiteX42" fmla="*/ 0 w 10000"/>
                  <a:gd name="connsiteY42" fmla="*/ 314 h 10000"/>
                  <a:gd name="connsiteX43" fmla="*/ 0 w 10000"/>
                  <a:gd name="connsiteY43" fmla="*/ 7932 h 10000"/>
                  <a:gd name="connsiteX44" fmla="*/ 262 w 10000"/>
                  <a:gd name="connsiteY44" fmla="*/ 8242 h 10000"/>
                  <a:gd name="connsiteX45" fmla="*/ 9686 w 10000"/>
                  <a:gd name="connsiteY45" fmla="*/ 8242 h 10000"/>
                  <a:gd name="connsiteX46" fmla="*/ 10000 w 10000"/>
                  <a:gd name="connsiteY46" fmla="*/ 7932 h 10000"/>
                  <a:gd name="connsiteX47" fmla="*/ 10000 w 10000"/>
                  <a:gd name="connsiteY47" fmla="*/ 314 h 10000"/>
                  <a:gd name="connsiteX48" fmla="*/ 9686 w 10000"/>
                  <a:gd name="connsiteY48" fmla="*/ 0 h 10000"/>
                  <a:gd name="connsiteX49" fmla="*/ 1253 w 10000"/>
                  <a:gd name="connsiteY49" fmla="*/ 1503 h 10000"/>
                  <a:gd name="connsiteX50" fmla="*/ 1253 w 10000"/>
                  <a:gd name="connsiteY50" fmla="*/ 1503 h 10000"/>
                  <a:gd name="connsiteX51" fmla="*/ 4171 w 10000"/>
                  <a:gd name="connsiteY51" fmla="*/ 1503 h 10000"/>
                  <a:gd name="connsiteX52" fmla="*/ 4171 w 10000"/>
                  <a:gd name="connsiteY52" fmla="*/ 4995 h 10000"/>
                  <a:gd name="connsiteX53" fmla="*/ 3958 w 10000"/>
                  <a:gd name="connsiteY53" fmla="*/ 4995 h 10000"/>
                  <a:gd name="connsiteX54" fmla="*/ 3958 w 10000"/>
                  <a:gd name="connsiteY54" fmla="*/ 4872 h 10000"/>
                  <a:gd name="connsiteX55" fmla="*/ 3594 w 10000"/>
                  <a:gd name="connsiteY55" fmla="*/ 4317 h 10000"/>
                  <a:gd name="connsiteX56" fmla="*/ 3075 w 10000"/>
                  <a:gd name="connsiteY56" fmla="*/ 4062 h 10000"/>
                  <a:gd name="connsiteX57" fmla="*/ 2706 w 10000"/>
                  <a:gd name="connsiteY57" fmla="*/ 4749 h 10000"/>
                  <a:gd name="connsiteX58" fmla="*/ 2288 w 10000"/>
                  <a:gd name="connsiteY58" fmla="*/ 4062 h 10000"/>
                  <a:gd name="connsiteX59" fmla="*/ 1826 w 10000"/>
                  <a:gd name="connsiteY59" fmla="*/ 4317 h 10000"/>
                  <a:gd name="connsiteX60" fmla="*/ 1410 w 10000"/>
                  <a:gd name="connsiteY60" fmla="*/ 4872 h 10000"/>
                  <a:gd name="connsiteX61" fmla="*/ 1410 w 10000"/>
                  <a:gd name="connsiteY61" fmla="*/ 4995 h 10000"/>
                  <a:gd name="connsiteX62" fmla="*/ 1253 w 10000"/>
                  <a:gd name="connsiteY62" fmla="*/ 4995 h 10000"/>
                  <a:gd name="connsiteX63" fmla="*/ 1253 w 10000"/>
                  <a:gd name="connsiteY63" fmla="*/ 1503 h 10000"/>
                  <a:gd name="connsiteX64" fmla="*/ 8747 w 10000"/>
                  <a:gd name="connsiteY64" fmla="*/ 6498 h 10000"/>
                  <a:gd name="connsiteX65" fmla="*/ 8747 w 10000"/>
                  <a:gd name="connsiteY65" fmla="*/ 6498 h 10000"/>
                  <a:gd name="connsiteX66" fmla="*/ 1253 w 10000"/>
                  <a:gd name="connsiteY66" fmla="*/ 6498 h 10000"/>
                  <a:gd name="connsiteX67" fmla="*/ 1253 w 10000"/>
                  <a:gd name="connsiteY67" fmla="*/ 5997 h 10000"/>
                  <a:gd name="connsiteX68" fmla="*/ 8747 w 10000"/>
                  <a:gd name="connsiteY68" fmla="*/ 5997 h 10000"/>
                  <a:gd name="connsiteX69" fmla="*/ 8747 w 10000"/>
                  <a:gd name="connsiteY69" fmla="*/ 6498 h 10000"/>
                  <a:gd name="connsiteX70" fmla="*/ 8747 w 10000"/>
                  <a:gd name="connsiteY70" fmla="*/ 4995 h 10000"/>
                  <a:gd name="connsiteX71" fmla="*/ 8747 w 10000"/>
                  <a:gd name="connsiteY71" fmla="*/ 4995 h 10000"/>
                  <a:gd name="connsiteX72" fmla="*/ 5208 w 10000"/>
                  <a:gd name="connsiteY72" fmla="*/ 4995 h 10000"/>
                  <a:gd name="connsiteX73" fmla="*/ 5208 w 10000"/>
                  <a:gd name="connsiteY73" fmla="*/ 4494 h 10000"/>
                  <a:gd name="connsiteX74" fmla="*/ 8747 w 10000"/>
                  <a:gd name="connsiteY74" fmla="*/ 4494 h 10000"/>
                  <a:gd name="connsiteX75" fmla="*/ 8747 w 10000"/>
                  <a:gd name="connsiteY75" fmla="*/ 4995 h 10000"/>
                  <a:gd name="connsiteX76" fmla="*/ 8747 w 10000"/>
                  <a:gd name="connsiteY76" fmla="*/ 3502 h 10000"/>
                  <a:gd name="connsiteX77" fmla="*/ 8747 w 10000"/>
                  <a:gd name="connsiteY77" fmla="*/ 3502 h 10000"/>
                  <a:gd name="connsiteX78" fmla="*/ 5208 w 10000"/>
                  <a:gd name="connsiteY78" fmla="*/ 3502 h 10000"/>
                  <a:gd name="connsiteX79" fmla="*/ 5208 w 10000"/>
                  <a:gd name="connsiteY79" fmla="*/ 3006 h 10000"/>
                  <a:gd name="connsiteX80" fmla="*/ 8747 w 10000"/>
                  <a:gd name="connsiteY80" fmla="*/ 3006 h 10000"/>
                  <a:gd name="connsiteX81" fmla="*/ 8747 w 10000"/>
                  <a:gd name="connsiteY81" fmla="*/ 3502 h 10000"/>
                  <a:gd name="connsiteX82" fmla="*/ 8747 w 10000"/>
                  <a:gd name="connsiteY82" fmla="*/ 2004 h 10000"/>
                  <a:gd name="connsiteX83" fmla="*/ 8747 w 10000"/>
                  <a:gd name="connsiteY83" fmla="*/ 2004 h 10000"/>
                  <a:gd name="connsiteX84" fmla="*/ 5208 w 10000"/>
                  <a:gd name="connsiteY84" fmla="*/ 2004 h 10000"/>
                  <a:gd name="connsiteX85" fmla="*/ 5208 w 10000"/>
                  <a:gd name="connsiteY85" fmla="*/ 1503 h 10000"/>
                  <a:gd name="connsiteX86" fmla="*/ 8747 w 10000"/>
                  <a:gd name="connsiteY86" fmla="*/ 1503 h 10000"/>
                  <a:gd name="connsiteX87" fmla="*/ 8747 w 10000"/>
                  <a:gd name="connsiteY87" fmla="*/ 2004 h 10000"/>
                  <a:gd name="connsiteX0" fmla="*/ 4993 w 10000"/>
                  <a:gd name="connsiteY0" fmla="*/ 8742 h 10000"/>
                  <a:gd name="connsiteX1" fmla="*/ 4993 w 10000"/>
                  <a:gd name="connsiteY1" fmla="*/ 8998 h 10000"/>
                  <a:gd name="connsiteX2" fmla="*/ 4993 w 10000"/>
                  <a:gd name="connsiteY2" fmla="*/ 9745 h 10000"/>
                  <a:gd name="connsiteX3" fmla="*/ 4993 w 10000"/>
                  <a:gd name="connsiteY3" fmla="*/ 8742 h 10000"/>
                  <a:gd name="connsiteX4" fmla="*/ 6460 w 10000"/>
                  <a:gd name="connsiteY4" fmla="*/ 8998 h 10000"/>
                  <a:gd name="connsiteX5" fmla="*/ 6460 w 10000"/>
                  <a:gd name="connsiteY5" fmla="*/ 8998 h 10000"/>
                  <a:gd name="connsiteX6" fmla="*/ 6144 w 10000"/>
                  <a:gd name="connsiteY6" fmla="*/ 9377 h 10000"/>
                  <a:gd name="connsiteX7" fmla="*/ 6460 w 10000"/>
                  <a:gd name="connsiteY7" fmla="*/ 9745 h 10000"/>
                  <a:gd name="connsiteX8" fmla="*/ 6767 w 10000"/>
                  <a:gd name="connsiteY8" fmla="*/ 9377 h 10000"/>
                  <a:gd name="connsiteX9" fmla="*/ 6460 w 10000"/>
                  <a:gd name="connsiteY9" fmla="*/ 8998 h 10000"/>
                  <a:gd name="connsiteX10" fmla="*/ 6460 w 10000"/>
                  <a:gd name="connsiteY10" fmla="*/ 8742 h 10000"/>
                  <a:gd name="connsiteX11" fmla="*/ 6460 w 10000"/>
                  <a:gd name="connsiteY11" fmla="*/ 8742 h 10000"/>
                  <a:gd name="connsiteX12" fmla="*/ 6978 w 10000"/>
                  <a:gd name="connsiteY12" fmla="*/ 9377 h 10000"/>
                  <a:gd name="connsiteX13" fmla="*/ 6460 w 10000"/>
                  <a:gd name="connsiteY13" fmla="*/ 10000 h 10000"/>
                  <a:gd name="connsiteX14" fmla="*/ 5931 w 10000"/>
                  <a:gd name="connsiteY14" fmla="*/ 9377 h 10000"/>
                  <a:gd name="connsiteX15" fmla="*/ 6460 w 10000"/>
                  <a:gd name="connsiteY15" fmla="*/ 8742 h 10000"/>
                  <a:gd name="connsiteX16" fmla="*/ 6460 w 10000"/>
                  <a:gd name="connsiteY16" fmla="*/ 8998 h 10000"/>
                  <a:gd name="connsiteX17" fmla="*/ 2390 w 10000"/>
                  <a:gd name="connsiteY17" fmla="*/ 3684 h 10000"/>
                  <a:gd name="connsiteX18" fmla="*/ 2390 w 10000"/>
                  <a:gd name="connsiteY18" fmla="*/ 3684 h 10000"/>
                  <a:gd name="connsiteX19" fmla="*/ 2288 w 10000"/>
                  <a:gd name="connsiteY19" fmla="*/ 3375 h 10000"/>
                  <a:gd name="connsiteX20" fmla="*/ 2133 w 10000"/>
                  <a:gd name="connsiteY20" fmla="*/ 3252 h 10000"/>
                  <a:gd name="connsiteX21" fmla="*/ 2133 w 10000"/>
                  <a:gd name="connsiteY21" fmla="*/ 3060 h 10000"/>
                  <a:gd name="connsiteX22" fmla="*/ 2244 w 10000"/>
                  <a:gd name="connsiteY22" fmla="*/ 2883 h 10000"/>
                  <a:gd name="connsiteX23" fmla="*/ 2244 w 10000"/>
                  <a:gd name="connsiteY23" fmla="*/ 2750 h 10000"/>
                  <a:gd name="connsiteX24" fmla="*/ 2449 w 10000"/>
                  <a:gd name="connsiteY24" fmla="*/ 2313 h 10000"/>
                  <a:gd name="connsiteX25" fmla="*/ 2968 w 10000"/>
                  <a:gd name="connsiteY25" fmla="*/ 2883 h 10000"/>
                  <a:gd name="connsiteX26" fmla="*/ 3075 w 10000"/>
                  <a:gd name="connsiteY26" fmla="*/ 2883 h 10000"/>
                  <a:gd name="connsiteX27" fmla="*/ 3177 w 10000"/>
                  <a:gd name="connsiteY27" fmla="*/ 3006 h 10000"/>
                  <a:gd name="connsiteX28" fmla="*/ 2919 w 10000"/>
                  <a:gd name="connsiteY28" fmla="*/ 3816 h 10000"/>
                  <a:gd name="connsiteX29" fmla="*/ 3279 w 10000"/>
                  <a:gd name="connsiteY29" fmla="*/ 3816 h 10000"/>
                  <a:gd name="connsiteX30" fmla="*/ 3491 w 10000"/>
                  <a:gd name="connsiteY30" fmla="*/ 2937 h 10000"/>
                  <a:gd name="connsiteX31" fmla="*/ 3491 w 10000"/>
                  <a:gd name="connsiteY31" fmla="*/ 2937 h 10000"/>
                  <a:gd name="connsiteX32" fmla="*/ 3491 w 10000"/>
                  <a:gd name="connsiteY32" fmla="*/ 2937 h 10000"/>
                  <a:gd name="connsiteX33" fmla="*/ 3491 w 10000"/>
                  <a:gd name="connsiteY33" fmla="*/ 2883 h 10000"/>
                  <a:gd name="connsiteX34" fmla="*/ 2808 w 10000"/>
                  <a:gd name="connsiteY34" fmla="*/ 1935 h 10000"/>
                  <a:gd name="connsiteX35" fmla="*/ 2706 w 10000"/>
                  <a:gd name="connsiteY35" fmla="*/ 1812 h 10000"/>
                  <a:gd name="connsiteX36" fmla="*/ 1930 w 10000"/>
                  <a:gd name="connsiteY36" fmla="*/ 2814 h 10000"/>
                  <a:gd name="connsiteX37" fmla="*/ 2390 w 10000"/>
                  <a:gd name="connsiteY37" fmla="*/ 3684 h 10000"/>
                  <a:gd name="connsiteX38" fmla="*/ 9686 w 10000"/>
                  <a:gd name="connsiteY38" fmla="*/ 0 h 10000"/>
                  <a:gd name="connsiteX39" fmla="*/ 9686 w 10000"/>
                  <a:gd name="connsiteY39" fmla="*/ 0 h 10000"/>
                  <a:gd name="connsiteX40" fmla="*/ 262 w 10000"/>
                  <a:gd name="connsiteY40" fmla="*/ 0 h 10000"/>
                  <a:gd name="connsiteX41" fmla="*/ 0 w 10000"/>
                  <a:gd name="connsiteY41" fmla="*/ 314 h 10000"/>
                  <a:gd name="connsiteX42" fmla="*/ 0 w 10000"/>
                  <a:gd name="connsiteY42" fmla="*/ 7932 h 10000"/>
                  <a:gd name="connsiteX43" fmla="*/ 262 w 10000"/>
                  <a:gd name="connsiteY43" fmla="*/ 8242 h 10000"/>
                  <a:gd name="connsiteX44" fmla="*/ 9686 w 10000"/>
                  <a:gd name="connsiteY44" fmla="*/ 8242 h 10000"/>
                  <a:gd name="connsiteX45" fmla="*/ 10000 w 10000"/>
                  <a:gd name="connsiteY45" fmla="*/ 7932 h 10000"/>
                  <a:gd name="connsiteX46" fmla="*/ 10000 w 10000"/>
                  <a:gd name="connsiteY46" fmla="*/ 314 h 10000"/>
                  <a:gd name="connsiteX47" fmla="*/ 9686 w 10000"/>
                  <a:gd name="connsiteY47" fmla="*/ 0 h 10000"/>
                  <a:gd name="connsiteX48" fmla="*/ 1253 w 10000"/>
                  <a:gd name="connsiteY48" fmla="*/ 1503 h 10000"/>
                  <a:gd name="connsiteX49" fmla="*/ 1253 w 10000"/>
                  <a:gd name="connsiteY49" fmla="*/ 1503 h 10000"/>
                  <a:gd name="connsiteX50" fmla="*/ 4171 w 10000"/>
                  <a:gd name="connsiteY50" fmla="*/ 1503 h 10000"/>
                  <a:gd name="connsiteX51" fmla="*/ 4171 w 10000"/>
                  <a:gd name="connsiteY51" fmla="*/ 4995 h 10000"/>
                  <a:gd name="connsiteX52" fmla="*/ 3958 w 10000"/>
                  <a:gd name="connsiteY52" fmla="*/ 4995 h 10000"/>
                  <a:gd name="connsiteX53" fmla="*/ 3958 w 10000"/>
                  <a:gd name="connsiteY53" fmla="*/ 4872 h 10000"/>
                  <a:gd name="connsiteX54" fmla="*/ 3594 w 10000"/>
                  <a:gd name="connsiteY54" fmla="*/ 4317 h 10000"/>
                  <a:gd name="connsiteX55" fmla="*/ 3075 w 10000"/>
                  <a:gd name="connsiteY55" fmla="*/ 4062 h 10000"/>
                  <a:gd name="connsiteX56" fmla="*/ 2706 w 10000"/>
                  <a:gd name="connsiteY56" fmla="*/ 4749 h 10000"/>
                  <a:gd name="connsiteX57" fmla="*/ 2288 w 10000"/>
                  <a:gd name="connsiteY57" fmla="*/ 4062 h 10000"/>
                  <a:gd name="connsiteX58" fmla="*/ 1826 w 10000"/>
                  <a:gd name="connsiteY58" fmla="*/ 4317 h 10000"/>
                  <a:gd name="connsiteX59" fmla="*/ 1410 w 10000"/>
                  <a:gd name="connsiteY59" fmla="*/ 4872 h 10000"/>
                  <a:gd name="connsiteX60" fmla="*/ 1410 w 10000"/>
                  <a:gd name="connsiteY60" fmla="*/ 4995 h 10000"/>
                  <a:gd name="connsiteX61" fmla="*/ 1253 w 10000"/>
                  <a:gd name="connsiteY61" fmla="*/ 4995 h 10000"/>
                  <a:gd name="connsiteX62" fmla="*/ 1253 w 10000"/>
                  <a:gd name="connsiteY62" fmla="*/ 1503 h 10000"/>
                  <a:gd name="connsiteX63" fmla="*/ 8747 w 10000"/>
                  <a:gd name="connsiteY63" fmla="*/ 6498 h 10000"/>
                  <a:gd name="connsiteX64" fmla="*/ 8747 w 10000"/>
                  <a:gd name="connsiteY64" fmla="*/ 6498 h 10000"/>
                  <a:gd name="connsiteX65" fmla="*/ 1253 w 10000"/>
                  <a:gd name="connsiteY65" fmla="*/ 6498 h 10000"/>
                  <a:gd name="connsiteX66" fmla="*/ 1253 w 10000"/>
                  <a:gd name="connsiteY66" fmla="*/ 5997 h 10000"/>
                  <a:gd name="connsiteX67" fmla="*/ 8747 w 10000"/>
                  <a:gd name="connsiteY67" fmla="*/ 5997 h 10000"/>
                  <a:gd name="connsiteX68" fmla="*/ 8747 w 10000"/>
                  <a:gd name="connsiteY68" fmla="*/ 6498 h 10000"/>
                  <a:gd name="connsiteX69" fmla="*/ 8747 w 10000"/>
                  <a:gd name="connsiteY69" fmla="*/ 4995 h 10000"/>
                  <a:gd name="connsiteX70" fmla="*/ 8747 w 10000"/>
                  <a:gd name="connsiteY70" fmla="*/ 4995 h 10000"/>
                  <a:gd name="connsiteX71" fmla="*/ 5208 w 10000"/>
                  <a:gd name="connsiteY71" fmla="*/ 4995 h 10000"/>
                  <a:gd name="connsiteX72" fmla="*/ 5208 w 10000"/>
                  <a:gd name="connsiteY72" fmla="*/ 4494 h 10000"/>
                  <a:gd name="connsiteX73" fmla="*/ 8747 w 10000"/>
                  <a:gd name="connsiteY73" fmla="*/ 4494 h 10000"/>
                  <a:gd name="connsiteX74" fmla="*/ 8747 w 10000"/>
                  <a:gd name="connsiteY74" fmla="*/ 4995 h 10000"/>
                  <a:gd name="connsiteX75" fmla="*/ 8747 w 10000"/>
                  <a:gd name="connsiteY75" fmla="*/ 3502 h 10000"/>
                  <a:gd name="connsiteX76" fmla="*/ 8747 w 10000"/>
                  <a:gd name="connsiteY76" fmla="*/ 3502 h 10000"/>
                  <a:gd name="connsiteX77" fmla="*/ 5208 w 10000"/>
                  <a:gd name="connsiteY77" fmla="*/ 3502 h 10000"/>
                  <a:gd name="connsiteX78" fmla="*/ 5208 w 10000"/>
                  <a:gd name="connsiteY78" fmla="*/ 3006 h 10000"/>
                  <a:gd name="connsiteX79" fmla="*/ 8747 w 10000"/>
                  <a:gd name="connsiteY79" fmla="*/ 3006 h 10000"/>
                  <a:gd name="connsiteX80" fmla="*/ 8747 w 10000"/>
                  <a:gd name="connsiteY80" fmla="*/ 3502 h 10000"/>
                  <a:gd name="connsiteX81" fmla="*/ 8747 w 10000"/>
                  <a:gd name="connsiteY81" fmla="*/ 2004 h 10000"/>
                  <a:gd name="connsiteX82" fmla="*/ 8747 w 10000"/>
                  <a:gd name="connsiteY82" fmla="*/ 2004 h 10000"/>
                  <a:gd name="connsiteX83" fmla="*/ 5208 w 10000"/>
                  <a:gd name="connsiteY83" fmla="*/ 2004 h 10000"/>
                  <a:gd name="connsiteX84" fmla="*/ 5208 w 10000"/>
                  <a:gd name="connsiteY84" fmla="*/ 1503 h 10000"/>
                  <a:gd name="connsiteX85" fmla="*/ 8747 w 10000"/>
                  <a:gd name="connsiteY85" fmla="*/ 1503 h 10000"/>
                  <a:gd name="connsiteX86" fmla="*/ 8747 w 10000"/>
                  <a:gd name="connsiteY86" fmla="*/ 2004 h 10000"/>
                  <a:gd name="connsiteX0" fmla="*/ 4993 w 10000"/>
                  <a:gd name="connsiteY0" fmla="*/ 8742 h 10000"/>
                  <a:gd name="connsiteX1" fmla="*/ 4993 w 10000"/>
                  <a:gd name="connsiteY1" fmla="*/ 9745 h 10000"/>
                  <a:gd name="connsiteX2" fmla="*/ 4993 w 10000"/>
                  <a:gd name="connsiteY2" fmla="*/ 8742 h 10000"/>
                  <a:gd name="connsiteX3" fmla="*/ 6460 w 10000"/>
                  <a:gd name="connsiteY3" fmla="*/ 8998 h 10000"/>
                  <a:gd name="connsiteX4" fmla="*/ 6460 w 10000"/>
                  <a:gd name="connsiteY4" fmla="*/ 8998 h 10000"/>
                  <a:gd name="connsiteX5" fmla="*/ 6144 w 10000"/>
                  <a:gd name="connsiteY5" fmla="*/ 9377 h 10000"/>
                  <a:gd name="connsiteX6" fmla="*/ 6460 w 10000"/>
                  <a:gd name="connsiteY6" fmla="*/ 9745 h 10000"/>
                  <a:gd name="connsiteX7" fmla="*/ 6767 w 10000"/>
                  <a:gd name="connsiteY7" fmla="*/ 9377 h 10000"/>
                  <a:gd name="connsiteX8" fmla="*/ 6460 w 10000"/>
                  <a:gd name="connsiteY8" fmla="*/ 8998 h 10000"/>
                  <a:gd name="connsiteX9" fmla="*/ 6460 w 10000"/>
                  <a:gd name="connsiteY9" fmla="*/ 8742 h 10000"/>
                  <a:gd name="connsiteX10" fmla="*/ 6460 w 10000"/>
                  <a:gd name="connsiteY10" fmla="*/ 8742 h 10000"/>
                  <a:gd name="connsiteX11" fmla="*/ 6978 w 10000"/>
                  <a:gd name="connsiteY11" fmla="*/ 9377 h 10000"/>
                  <a:gd name="connsiteX12" fmla="*/ 6460 w 10000"/>
                  <a:gd name="connsiteY12" fmla="*/ 10000 h 10000"/>
                  <a:gd name="connsiteX13" fmla="*/ 5931 w 10000"/>
                  <a:gd name="connsiteY13" fmla="*/ 9377 h 10000"/>
                  <a:gd name="connsiteX14" fmla="*/ 6460 w 10000"/>
                  <a:gd name="connsiteY14" fmla="*/ 8742 h 10000"/>
                  <a:gd name="connsiteX15" fmla="*/ 6460 w 10000"/>
                  <a:gd name="connsiteY15" fmla="*/ 8998 h 10000"/>
                  <a:gd name="connsiteX16" fmla="*/ 2390 w 10000"/>
                  <a:gd name="connsiteY16" fmla="*/ 3684 h 10000"/>
                  <a:gd name="connsiteX17" fmla="*/ 2390 w 10000"/>
                  <a:gd name="connsiteY17" fmla="*/ 3684 h 10000"/>
                  <a:gd name="connsiteX18" fmla="*/ 2288 w 10000"/>
                  <a:gd name="connsiteY18" fmla="*/ 3375 h 10000"/>
                  <a:gd name="connsiteX19" fmla="*/ 2133 w 10000"/>
                  <a:gd name="connsiteY19" fmla="*/ 3252 h 10000"/>
                  <a:gd name="connsiteX20" fmla="*/ 2133 w 10000"/>
                  <a:gd name="connsiteY20" fmla="*/ 3060 h 10000"/>
                  <a:gd name="connsiteX21" fmla="*/ 2244 w 10000"/>
                  <a:gd name="connsiteY21" fmla="*/ 2883 h 10000"/>
                  <a:gd name="connsiteX22" fmla="*/ 2244 w 10000"/>
                  <a:gd name="connsiteY22" fmla="*/ 2750 h 10000"/>
                  <a:gd name="connsiteX23" fmla="*/ 2449 w 10000"/>
                  <a:gd name="connsiteY23" fmla="*/ 2313 h 10000"/>
                  <a:gd name="connsiteX24" fmla="*/ 2968 w 10000"/>
                  <a:gd name="connsiteY24" fmla="*/ 2883 h 10000"/>
                  <a:gd name="connsiteX25" fmla="*/ 3075 w 10000"/>
                  <a:gd name="connsiteY25" fmla="*/ 2883 h 10000"/>
                  <a:gd name="connsiteX26" fmla="*/ 3177 w 10000"/>
                  <a:gd name="connsiteY26" fmla="*/ 3006 h 10000"/>
                  <a:gd name="connsiteX27" fmla="*/ 2919 w 10000"/>
                  <a:gd name="connsiteY27" fmla="*/ 3816 h 10000"/>
                  <a:gd name="connsiteX28" fmla="*/ 3279 w 10000"/>
                  <a:gd name="connsiteY28" fmla="*/ 3816 h 10000"/>
                  <a:gd name="connsiteX29" fmla="*/ 3491 w 10000"/>
                  <a:gd name="connsiteY29" fmla="*/ 2937 h 10000"/>
                  <a:gd name="connsiteX30" fmla="*/ 3491 w 10000"/>
                  <a:gd name="connsiteY30" fmla="*/ 2937 h 10000"/>
                  <a:gd name="connsiteX31" fmla="*/ 3491 w 10000"/>
                  <a:gd name="connsiteY31" fmla="*/ 2937 h 10000"/>
                  <a:gd name="connsiteX32" fmla="*/ 3491 w 10000"/>
                  <a:gd name="connsiteY32" fmla="*/ 2883 h 10000"/>
                  <a:gd name="connsiteX33" fmla="*/ 2808 w 10000"/>
                  <a:gd name="connsiteY33" fmla="*/ 1935 h 10000"/>
                  <a:gd name="connsiteX34" fmla="*/ 2706 w 10000"/>
                  <a:gd name="connsiteY34" fmla="*/ 1812 h 10000"/>
                  <a:gd name="connsiteX35" fmla="*/ 1930 w 10000"/>
                  <a:gd name="connsiteY35" fmla="*/ 2814 h 10000"/>
                  <a:gd name="connsiteX36" fmla="*/ 2390 w 10000"/>
                  <a:gd name="connsiteY36" fmla="*/ 3684 h 10000"/>
                  <a:gd name="connsiteX37" fmla="*/ 9686 w 10000"/>
                  <a:gd name="connsiteY37" fmla="*/ 0 h 10000"/>
                  <a:gd name="connsiteX38" fmla="*/ 9686 w 10000"/>
                  <a:gd name="connsiteY38" fmla="*/ 0 h 10000"/>
                  <a:gd name="connsiteX39" fmla="*/ 262 w 10000"/>
                  <a:gd name="connsiteY39" fmla="*/ 0 h 10000"/>
                  <a:gd name="connsiteX40" fmla="*/ 0 w 10000"/>
                  <a:gd name="connsiteY40" fmla="*/ 314 h 10000"/>
                  <a:gd name="connsiteX41" fmla="*/ 0 w 10000"/>
                  <a:gd name="connsiteY41" fmla="*/ 7932 h 10000"/>
                  <a:gd name="connsiteX42" fmla="*/ 262 w 10000"/>
                  <a:gd name="connsiteY42" fmla="*/ 8242 h 10000"/>
                  <a:gd name="connsiteX43" fmla="*/ 9686 w 10000"/>
                  <a:gd name="connsiteY43" fmla="*/ 8242 h 10000"/>
                  <a:gd name="connsiteX44" fmla="*/ 10000 w 10000"/>
                  <a:gd name="connsiteY44" fmla="*/ 7932 h 10000"/>
                  <a:gd name="connsiteX45" fmla="*/ 10000 w 10000"/>
                  <a:gd name="connsiteY45" fmla="*/ 314 h 10000"/>
                  <a:gd name="connsiteX46" fmla="*/ 9686 w 10000"/>
                  <a:gd name="connsiteY46" fmla="*/ 0 h 10000"/>
                  <a:gd name="connsiteX47" fmla="*/ 1253 w 10000"/>
                  <a:gd name="connsiteY47" fmla="*/ 1503 h 10000"/>
                  <a:gd name="connsiteX48" fmla="*/ 1253 w 10000"/>
                  <a:gd name="connsiteY48" fmla="*/ 1503 h 10000"/>
                  <a:gd name="connsiteX49" fmla="*/ 4171 w 10000"/>
                  <a:gd name="connsiteY49" fmla="*/ 1503 h 10000"/>
                  <a:gd name="connsiteX50" fmla="*/ 4171 w 10000"/>
                  <a:gd name="connsiteY50" fmla="*/ 4995 h 10000"/>
                  <a:gd name="connsiteX51" fmla="*/ 3958 w 10000"/>
                  <a:gd name="connsiteY51" fmla="*/ 4995 h 10000"/>
                  <a:gd name="connsiteX52" fmla="*/ 3958 w 10000"/>
                  <a:gd name="connsiteY52" fmla="*/ 4872 h 10000"/>
                  <a:gd name="connsiteX53" fmla="*/ 3594 w 10000"/>
                  <a:gd name="connsiteY53" fmla="*/ 4317 h 10000"/>
                  <a:gd name="connsiteX54" fmla="*/ 3075 w 10000"/>
                  <a:gd name="connsiteY54" fmla="*/ 4062 h 10000"/>
                  <a:gd name="connsiteX55" fmla="*/ 2706 w 10000"/>
                  <a:gd name="connsiteY55" fmla="*/ 4749 h 10000"/>
                  <a:gd name="connsiteX56" fmla="*/ 2288 w 10000"/>
                  <a:gd name="connsiteY56" fmla="*/ 4062 h 10000"/>
                  <a:gd name="connsiteX57" fmla="*/ 1826 w 10000"/>
                  <a:gd name="connsiteY57" fmla="*/ 4317 h 10000"/>
                  <a:gd name="connsiteX58" fmla="*/ 1410 w 10000"/>
                  <a:gd name="connsiteY58" fmla="*/ 4872 h 10000"/>
                  <a:gd name="connsiteX59" fmla="*/ 1410 w 10000"/>
                  <a:gd name="connsiteY59" fmla="*/ 4995 h 10000"/>
                  <a:gd name="connsiteX60" fmla="*/ 1253 w 10000"/>
                  <a:gd name="connsiteY60" fmla="*/ 4995 h 10000"/>
                  <a:gd name="connsiteX61" fmla="*/ 1253 w 10000"/>
                  <a:gd name="connsiteY61" fmla="*/ 1503 h 10000"/>
                  <a:gd name="connsiteX62" fmla="*/ 8747 w 10000"/>
                  <a:gd name="connsiteY62" fmla="*/ 6498 h 10000"/>
                  <a:gd name="connsiteX63" fmla="*/ 8747 w 10000"/>
                  <a:gd name="connsiteY63" fmla="*/ 6498 h 10000"/>
                  <a:gd name="connsiteX64" fmla="*/ 1253 w 10000"/>
                  <a:gd name="connsiteY64" fmla="*/ 6498 h 10000"/>
                  <a:gd name="connsiteX65" fmla="*/ 1253 w 10000"/>
                  <a:gd name="connsiteY65" fmla="*/ 5997 h 10000"/>
                  <a:gd name="connsiteX66" fmla="*/ 8747 w 10000"/>
                  <a:gd name="connsiteY66" fmla="*/ 5997 h 10000"/>
                  <a:gd name="connsiteX67" fmla="*/ 8747 w 10000"/>
                  <a:gd name="connsiteY67" fmla="*/ 6498 h 10000"/>
                  <a:gd name="connsiteX68" fmla="*/ 8747 w 10000"/>
                  <a:gd name="connsiteY68" fmla="*/ 4995 h 10000"/>
                  <a:gd name="connsiteX69" fmla="*/ 8747 w 10000"/>
                  <a:gd name="connsiteY69" fmla="*/ 4995 h 10000"/>
                  <a:gd name="connsiteX70" fmla="*/ 5208 w 10000"/>
                  <a:gd name="connsiteY70" fmla="*/ 4995 h 10000"/>
                  <a:gd name="connsiteX71" fmla="*/ 5208 w 10000"/>
                  <a:gd name="connsiteY71" fmla="*/ 4494 h 10000"/>
                  <a:gd name="connsiteX72" fmla="*/ 8747 w 10000"/>
                  <a:gd name="connsiteY72" fmla="*/ 4494 h 10000"/>
                  <a:gd name="connsiteX73" fmla="*/ 8747 w 10000"/>
                  <a:gd name="connsiteY73" fmla="*/ 4995 h 10000"/>
                  <a:gd name="connsiteX74" fmla="*/ 8747 w 10000"/>
                  <a:gd name="connsiteY74" fmla="*/ 3502 h 10000"/>
                  <a:gd name="connsiteX75" fmla="*/ 8747 w 10000"/>
                  <a:gd name="connsiteY75" fmla="*/ 3502 h 10000"/>
                  <a:gd name="connsiteX76" fmla="*/ 5208 w 10000"/>
                  <a:gd name="connsiteY76" fmla="*/ 3502 h 10000"/>
                  <a:gd name="connsiteX77" fmla="*/ 5208 w 10000"/>
                  <a:gd name="connsiteY77" fmla="*/ 3006 h 10000"/>
                  <a:gd name="connsiteX78" fmla="*/ 8747 w 10000"/>
                  <a:gd name="connsiteY78" fmla="*/ 3006 h 10000"/>
                  <a:gd name="connsiteX79" fmla="*/ 8747 w 10000"/>
                  <a:gd name="connsiteY79" fmla="*/ 3502 h 10000"/>
                  <a:gd name="connsiteX80" fmla="*/ 8747 w 10000"/>
                  <a:gd name="connsiteY80" fmla="*/ 2004 h 10000"/>
                  <a:gd name="connsiteX81" fmla="*/ 8747 w 10000"/>
                  <a:gd name="connsiteY81" fmla="*/ 2004 h 10000"/>
                  <a:gd name="connsiteX82" fmla="*/ 5208 w 10000"/>
                  <a:gd name="connsiteY82" fmla="*/ 2004 h 10000"/>
                  <a:gd name="connsiteX83" fmla="*/ 5208 w 10000"/>
                  <a:gd name="connsiteY83" fmla="*/ 1503 h 10000"/>
                  <a:gd name="connsiteX84" fmla="*/ 8747 w 10000"/>
                  <a:gd name="connsiteY84" fmla="*/ 1503 h 10000"/>
                  <a:gd name="connsiteX85" fmla="*/ 8747 w 10000"/>
                  <a:gd name="connsiteY85" fmla="*/ 2004 h 10000"/>
                  <a:gd name="connsiteX0" fmla="*/ 6460 w 10000"/>
                  <a:gd name="connsiteY0" fmla="*/ 8998 h 10000"/>
                  <a:gd name="connsiteX1" fmla="*/ 6460 w 10000"/>
                  <a:gd name="connsiteY1" fmla="*/ 8998 h 10000"/>
                  <a:gd name="connsiteX2" fmla="*/ 6144 w 10000"/>
                  <a:gd name="connsiteY2" fmla="*/ 9377 h 10000"/>
                  <a:gd name="connsiteX3" fmla="*/ 6460 w 10000"/>
                  <a:gd name="connsiteY3" fmla="*/ 9745 h 10000"/>
                  <a:gd name="connsiteX4" fmla="*/ 6767 w 10000"/>
                  <a:gd name="connsiteY4" fmla="*/ 9377 h 10000"/>
                  <a:gd name="connsiteX5" fmla="*/ 6460 w 10000"/>
                  <a:gd name="connsiteY5" fmla="*/ 8998 h 10000"/>
                  <a:gd name="connsiteX6" fmla="*/ 6460 w 10000"/>
                  <a:gd name="connsiteY6" fmla="*/ 8742 h 10000"/>
                  <a:gd name="connsiteX7" fmla="*/ 6460 w 10000"/>
                  <a:gd name="connsiteY7" fmla="*/ 8742 h 10000"/>
                  <a:gd name="connsiteX8" fmla="*/ 6978 w 10000"/>
                  <a:gd name="connsiteY8" fmla="*/ 9377 h 10000"/>
                  <a:gd name="connsiteX9" fmla="*/ 6460 w 10000"/>
                  <a:gd name="connsiteY9" fmla="*/ 10000 h 10000"/>
                  <a:gd name="connsiteX10" fmla="*/ 5931 w 10000"/>
                  <a:gd name="connsiteY10" fmla="*/ 9377 h 10000"/>
                  <a:gd name="connsiteX11" fmla="*/ 6460 w 10000"/>
                  <a:gd name="connsiteY11" fmla="*/ 8742 h 10000"/>
                  <a:gd name="connsiteX12" fmla="*/ 6460 w 10000"/>
                  <a:gd name="connsiteY12" fmla="*/ 8998 h 10000"/>
                  <a:gd name="connsiteX13" fmla="*/ 2390 w 10000"/>
                  <a:gd name="connsiteY13" fmla="*/ 3684 h 10000"/>
                  <a:gd name="connsiteX14" fmla="*/ 2390 w 10000"/>
                  <a:gd name="connsiteY14" fmla="*/ 3684 h 10000"/>
                  <a:gd name="connsiteX15" fmla="*/ 2288 w 10000"/>
                  <a:gd name="connsiteY15" fmla="*/ 3375 h 10000"/>
                  <a:gd name="connsiteX16" fmla="*/ 2133 w 10000"/>
                  <a:gd name="connsiteY16" fmla="*/ 3252 h 10000"/>
                  <a:gd name="connsiteX17" fmla="*/ 2133 w 10000"/>
                  <a:gd name="connsiteY17" fmla="*/ 3060 h 10000"/>
                  <a:gd name="connsiteX18" fmla="*/ 2244 w 10000"/>
                  <a:gd name="connsiteY18" fmla="*/ 2883 h 10000"/>
                  <a:gd name="connsiteX19" fmla="*/ 2244 w 10000"/>
                  <a:gd name="connsiteY19" fmla="*/ 2750 h 10000"/>
                  <a:gd name="connsiteX20" fmla="*/ 2449 w 10000"/>
                  <a:gd name="connsiteY20" fmla="*/ 2313 h 10000"/>
                  <a:gd name="connsiteX21" fmla="*/ 2968 w 10000"/>
                  <a:gd name="connsiteY21" fmla="*/ 2883 h 10000"/>
                  <a:gd name="connsiteX22" fmla="*/ 3075 w 10000"/>
                  <a:gd name="connsiteY22" fmla="*/ 2883 h 10000"/>
                  <a:gd name="connsiteX23" fmla="*/ 3177 w 10000"/>
                  <a:gd name="connsiteY23" fmla="*/ 3006 h 10000"/>
                  <a:gd name="connsiteX24" fmla="*/ 2919 w 10000"/>
                  <a:gd name="connsiteY24" fmla="*/ 3816 h 10000"/>
                  <a:gd name="connsiteX25" fmla="*/ 3279 w 10000"/>
                  <a:gd name="connsiteY25" fmla="*/ 3816 h 10000"/>
                  <a:gd name="connsiteX26" fmla="*/ 3491 w 10000"/>
                  <a:gd name="connsiteY26" fmla="*/ 2937 h 10000"/>
                  <a:gd name="connsiteX27" fmla="*/ 3491 w 10000"/>
                  <a:gd name="connsiteY27" fmla="*/ 2937 h 10000"/>
                  <a:gd name="connsiteX28" fmla="*/ 3491 w 10000"/>
                  <a:gd name="connsiteY28" fmla="*/ 2937 h 10000"/>
                  <a:gd name="connsiteX29" fmla="*/ 3491 w 10000"/>
                  <a:gd name="connsiteY29" fmla="*/ 2883 h 10000"/>
                  <a:gd name="connsiteX30" fmla="*/ 2808 w 10000"/>
                  <a:gd name="connsiteY30" fmla="*/ 1935 h 10000"/>
                  <a:gd name="connsiteX31" fmla="*/ 2706 w 10000"/>
                  <a:gd name="connsiteY31" fmla="*/ 1812 h 10000"/>
                  <a:gd name="connsiteX32" fmla="*/ 1930 w 10000"/>
                  <a:gd name="connsiteY32" fmla="*/ 2814 h 10000"/>
                  <a:gd name="connsiteX33" fmla="*/ 2390 w 10000"/>
                  <a:gd name="connsiteY33" fmla="*/ 3684 h 10000"/>
                  <a:gd name="connsiteX34" fmla="*/ 9686 w 10000"/>
                  <a:gd name="connsiteY34" fmla="*/ 0 h 10000"/>
                  <a:gd name="connsiteX35" fmla="*/ 9686 w 10000"/>
                  <a:gd name="connsiteY35" fmla="*/ 0 h 10000"/>
                  <a:gd name="connsiteX36" fmla="*/ 262 w 10000"/>
                  <a:gd name="connsiteY36" fmla="*/ 0 h 10000"/>
                  <a:gd name="connsiteX37" fmla="*/ 0 w 10000"/>
                  <a:gd name="connsiteY37" fmla="*/ 314 h 10000"/>
                  <a:gd name="connsiteX38" fmla="*/ 0 w 10000"/>
                  <a:gd name="connsiteY38" fmla="*/ 7932 h 10000"/>
                  <a:gd name="connsiteX39" fmla="*/ 262 w 10000"/>
                  <a:gd name="connsiteY39" fmla="*/ 8242 h 10000"/>
                  <a:gd name="connsiteX40" fmla="*/ 9686 w 10000"/>
                  <a:gd name="connsiteY40" fmla="*/ 8242 h 10000"/>
                  <a:gd name="connsiteX41" fmla="*/ 10000 w 10000"/>
                  <a:gd name="connsiteY41" fmla="*/ 7932 h 10000"/>
                  <a:gd name="connsiteX42" fmla="*/ 10000 w 10000"/>
                  <a:gd name="connsiteY42" fmla="*/ 314 h 10000"/>
                  <a:gd name="connsiteX43" fmla="*/ 9686 w 10000"/>
                  <a:gd name="connsiteY43" fmla="*/ 0 h 10000"/>
                  <a:gd name="connsiteX44" fmla="*/ 1253 w 10000"/>
                  <a:gd name="connsiteY44" fmla="*/ 1503 h 10000"/>
                  <a:gd name="connsiteX45" fmla="*/ 1253 w 10000"/>
                  <a:gd name="connsiteY45" fmla="*/ 1503 h 10000"/>
                  <a:gd name="connsiteX46" fmla="*/ 4171 w 10000"/>
                  <a:gd name="connsiteY46" fmla="*/ 1503 h 10000"/>
                  <a:gd name="connsiteX47" fmla="*/ 4171 w 10000"/>
                  <a:gd name="connsiteY47" fmla="*/ 4995 h 10000"/>
                  <a:gd name="connsiteX48" fmla="*/ 3958 w 10000"/>
                  <a:gd name="connsiteY48" fmla="*/ 4995 h 10000"/>
                  <a:gd name="connsiteX49" fmla="*/ 3958 w 10000"/>
                  <a:gd name="connsiteY49" fmla="*/ 4872 h 10000"/>
                  <a:gd name="connsiteX50" fmla="*/ 3594 w 10000"/>
                  <a:gd name="connsiteY50" fmla="*/ 4317 h 10000"/>
                  <a:gd name="connsiteX51" fmla="*/ 3075 w 10000"/>
                  <a:gd name="connsiteY51" fmla="*/ 4062 h 10000"/>
                  <a:gd name="connsiteX52" fmla="*/ 2706 w 10000"/>
                  <a:gd name="connsiteY52" fmla="*/ 4749 h 10000"/>
                  <a:gd name="connsiteX53" fmla="*/ 2288 w 10000"/>
                  <a:gd name="connsiteY53" fmla="*/ 4062 h 10000"/>
                  <a:gd name="connsiteX54" fmla="*/ 1826 w 10000"/>
                  <a:gd name="connsiteY54" fmla="*/ 4317 h 10000"/>
                  <a:gd name="connsiteX55" fmla="*/ 1410 w 10000"/>
                  <a:gd name="connsiteY55" fmla="*/ 4872 h 10000"/>
                  <a:gd name="connsiteX56" fmla="*/ 1410 w 10000"/>
                  <a:gd name="connsiteY56" fmla="*/ 4995 h 10000"/>
                  <a:gd name="connsiteX57" fmla="*/ 1253 w 10000"/>
                  <a:gd name="connsiteY57" fmla="*/ 4995 h 10000"/>
                  <a:gd name="connsiteX58" fmla="*/ 1253 w 10000"/>
                  <a:gd name="connsiteY58" fmla="*/ 1503 h 10000"/>
                  <a:gd name="connsiteX59" fmla="*/ 8747 w 10000"/>
                  <a:gd name="connsiteY59" fmla="*/ 6498 h 10000"/>
                  <a:gd name="connsiteX60" fmla="*/ 8747 w 10000"/>
                  <a:gd name="connsiteY60" fmla="*/ 6498 h 10000"/>
                  <a:gd name="connsiteX61" fmla="*/ 1253 w 10000"/>
                  <a:gd name="connsiteY61" fmla="*/ 6498 h 10000"/>
                  <a:gd name="connsiteX62" fmla="*/ 1253 w 10000"/>
                  <a:gd name="connsiteY62" fmla="*/ 5997 h 10000"/>
                  <a:gd name="connsiteX63" fmla="*/ 8747 w 10000"/>
                  <a:gd name="connsiteY63" fmla="*/ 5997 h 10000"/>
                  <a:gd name="connsiteX64" fmla="*/ 8747 w 10000"/>
                  <a:gd name="connsiteY64" fmla="*/ 6498 h 10000"/>
                  <a:gd name="connsiteX65" fmla="*/ 8747 w 10000"/>
                  <a:gd name="connsiteY65" fmla="*/ 4995 h 10000"/>
                  <a:gd name="connsiteX66" fmla="*/ 8747 w 10000"/>
                  <a:gd name="connsiteY66" fmla="*/ 4995 h 10000"/>
                  <a:gd name="connsiteX67" fmla="*/ 5208 w 10000"/>
                  <a:gd name="connsiteY67" fmla="*/ 4995 h 10000"/>
                  <a:gd name="connsiteX68" fmla="*/ 5208 w 10000"/>
                  <a:gd name="connsiteY68" fmla="*/ 4494 h 10000"/>
                  <a:gd name="connsiteX69" fmla="*/ 8747 w 10000"/>
                  <a:gd name="connsiteY69" fmla="*/ 4494 h 10000"/>
                  <a:gd name="connsiteX70" fmla="*/ 8747 w 10000"/>
                  <a:gd name="connsiteY70" fmla="*/ 4995 h 10000"/>
                  <a:gd name="connsiteX71" fmla="*/ 8747 w 10000"/>
                  <a:gd name="connsiteY71" fmla="*/ 3502 h 10000"/>
                  <a:gd name="connsiteX72" fmla="*/ 8747 w 10000"/>
                  <a:gd name="connsiteY72" fmla="*/ 3502 h 10000"/>
                  <a:gd name="connsiteX73" fmla="*/ 5208 w 10000"/>
                  <a:gd name="connsiteY73" fmla="*/ 3502 h 10000"/>
                  <a:gd name="connsiteX74" fmla="*/ 5208 w 10000"/>
                  <a:gd name="connsiteY74" fmla="*/ 3006 h 10000"/>
                  <a:gd name="connsiteX75" fmla="*/ 8747 w 10000"/>
                  <a:gd name="connsiteY75" fmla="*/ 3006 h 10000"/>
                  <a:gd name="connsiteX76" fmla="*/ 8747 w 10000"/>
                  <a:gd name="connsiteY76" fmla="*/ 3502 h 10000"/>
                  <a:gd name="connsiteX77" fmla="*/ 8747 w 10000"/>
                  <a:gd name="connsiteY77" fmla="*/ 2004 h 10000"/>
                  <a:gd name="connsiteX78" fmla="*/ 8747 w 10000"/>
                  <a:gd name="connsiteY78" fmla="*/ 2004 h 10000"/>
                  <a:gd name="connsiteX79" fmla="*/ 5208 w 10000"/>
                  <a:gd name="connsiteY79" fmla="*/ 2004 h 10000"/>
                  <a:gd name="connsiteX80" fmla="*/ 5208 w 10000"/>
                  <a:gd name="connsiteY80" fmla="*/ 1503 h 10000"/>
                  <a:gd name="connsiteX81" fmla="*/ 8747 w 10000"/>
                  <a:gd name="connsiteY81" fmla="*/ 1503 h 10000"/>
                  <a:gd name="connsiteX82" fmla="*/ 8747 w 10000"/>
                  <a:gd name="connsiteY82" fmla="*/ 2004 h 10000"/>
                  <a:gd name="connsiteX0" fmla="*/ 6460 w 10000"/>
                  <a:gd name="connsiteY0" fmla="*/ 8998 h 10000"/>
                  <a:gd name="connsiteX1" fmla="*/ 6460 w 10000"/>
                  <a:gd name="connsiteY1" fmla="*/ 8998 h 10000"/>
                  <a:gd name="connsiteX2" fmla="*/ 6460 w 10000"/>
                  <a:gd name="connsiteY2" fmla="*/ 9745 h 10000"/>
                  <a:gd name="connsiteX3" fmla="*/ 6767 w 10000"/>
                  <a:gd name="connsiteY3" fmla="*/ 9377 h 10000"/>
                  <a:gd name="connsiteX4" fmla="*/ 6460 w 10000"/>
                  <a:gd name="connsiteY4" fmla="*/ 8998 h 10000"/>
                  <a:gd name="connsiteX5" fmla="*/ 6460 w 10000"/>
                  <a:gd name="connsiteY5" fmla="*/ 8742 h 10000"/>
                  <a:gd name="connsiteX6" fmla="*/ 6460 w 10000"/>
                  <a:gd name="connsiteY6" fmla="*/ 8742 h 10000"/>
                  <a:gd name="connsiteX7" fmla="*/ 6978 w 10000"/>
                  <a:gd name="connsiteY7" fmla="*/ 9377 h 10000"/>
                  <a:gd name="connsiteX8" fmla="*/ 6460 w 10000"/>
                  <a:gd name="connsiteY8" fmla="*/ 10000 h 10000"/>
                  <a:gd name="connsiteX9" fmla="*/ 5931 w 10000"/>
                  <a:gd name="connsiteY9" fmla="*/ 9377 h 10000"/>
                  <a:gd name="connsiteX10" fmla="*/ 6460 w 10000"/>
                  <a:gd name="connsiteY10" fmla="*/ 8742 h 10000"/>
                  <a:gd name="connsiteX11" fmla="*/ 6460 w 10000"/>
                  <a:gd name="connsiteY11" fmla="*/ 8998 h 10000"/>
                  <a:gd name="connsiteX12" fmla="*/ 2390 w 10000"/>
                  <a:gd name="connsiteY12" fmla="*/ 3684 h 10000"/>
                  <a:gd name="connsiteX13" fmla="*/ 2390 w 10000"/>
                  <a:gd name="connsiteY13" fmla="*/ 3684 h 10000"/>
                  <a:gd name="connsiteX14" fmla="*/ 2288 w 10000"/>
                  <a:gd name="connsiteY14" fmla="*/ 3375 h 10000"/>
                  <a:gd name="connsiteX15" fmla="*/ 2133 w 10000"/>
                  <a:gd name="connsiteY15" fmla="*/ 3252 h 10000"/>
                  <a:gd name="connsiteX16" fmla="*/ 2133 w 10000"/>
                  <a:gd name="connsiteY16" fmla="*/ 3060 h 10000"/>
                  <a:gd name="connsiteX17" fmla="*/ 2244 w 10000"/>
                  <a:gd name="connsiteY17" fmla="*/ 2883 h 10000"/>
                  <a:gd name="connsiteX18" fmla="*/ 2244 w 10000"/>
                  <a:gd name="connsiteY18" fmla="*/ 2750 h 10000"/>
                  <a:gd name="connsiteX19" fmla="*/ 2449 w 10000"/>
                  <a:gd name="connsiteY19" fmla="*/ 2313 h 10000"/>
                  <a:gd name="connsiteX20" fmla="*/ 2968 w 10000"/>
                  <a:gd name="connsiteY20" fmla="*/ 2883 h 10000"/>
                  <a:gd name="connsiteX21" fmla="*/ 3075 w 10000"/>
                  <a:gd name="connsiteY21" fmla="*/ 2883 h 10000"/>
                  <a:gd name="connsiteX22" fmla="*/ 3177 w 10000"/>
                  <a:gd name="connsiteY22" fmla="*/ 3006 h 10000"/>
                  <a:gd name="connsiteX23" fmla="*/ 2919 w 10000"/>
                  <a:gd name="connsiteY23" fmla="*/ 3816 h 10000"/>
                  <a:gd name="connsiteX24" fmla="*/ 3279 w 10000"/>
                  <a:gd name="connsiteY24" fmla="*/ 3816 h 10000"/>
                  <a:gd name="connsiteX25" fmla="*/ 3491 w 10000"/>
                  <a:gd name="connsiteY25" fmla="*/ 2937 h 10000"/>
                  <a:gd name="connsiteX26" fmla="*/ 3491 w 10000"/>
                  <a:gd name="connsiteY26" fmla="*/ 2937 h 10000"/>
                  <a:gd name="connsiteX27" fmla="*/ 3491 w 10000"/>
                  <a:gd name="connsiteY27" fmla="*/ 2937 h 10000"/>
                  <a:gd name="connsiteX28" fmla="*/ 3491 w 10000"/>
                  <a:gd name="connsiteY28" fmla="*/ 2883 h 10000"/>
                  <a:gd name="connsiteX29" fmla="*/ 2808 w 10000"/>
                  <a:gd name="connsiteY29" fmla="*/ 1935 h 10000"/>
                  <a:gd name="connsiteX30" fmla="*/ 2706 w 10000"/>
                  <a:gd name="connsiteY30" fmla="*/ 1812 h 10000"/>
                  <a:gd name="connsiteX31" fmla="*/ 1930 w 10000"/>
                  <a:gd name="connsiteY31" fmla="*/ 2814 h 10000"/>
                  <a:gd name="connsiteX32" fmla="*/ 2390 w 10000"/>
                  <a:gd name="connsiteY32" fmla="*/ 3684 h 10000"/>
                  <a:gd name="connsiteX33" fmla="*/ 9686 w 10000"/>
                  <a:gd name="connsiteY33" fmla="*/ 0 h 10000"/>
                  <a:gd name="connsiteX34" fmla="*/ 9686 w 10000"/>
                  <a:gd name="connsiteY34" fmla="*/ 0 h 10000"/>
                  <a:gd name="connsiteX35" fmla="*/ 262 w 10000"/>
                  <a:gd name="connsiteY35" fmla="*/ 0 h 10000"/>
                  <a:gd name="connsiteX36" fmla="*/ 0 w 10000"/>
                  <a:gd name="connsiteY36" fmla="*/ 314 h 10000"/>
                  <a:gd name="connsiteX37" fmla="*/ 0 w 10000"/>
                  <a:gd name="connsiteY37" fmla="*/ 7932 h 10000"/>
                  <a:gd name="connsiteX38" fmla="*/ 262 w 10000"/>
                  <a:gd name="connsiteY38" fmla="*/ 8242 h 10000"/>
                  <a:gd name="connsiteX39" fmla="*/ 9686 w 10000"/>
                  <a:gd name="connsiteY39" fmla="*/ 8242 h 10000"/>
                  <a:gd name="connsiteX40" fmla="*/ 10000 w 10000"/>
                  <a:gd name="connsiteY40" fmla="*/ 7932 h 10000"/>
                  <a:gd name="connsiteX41" fmla="*/ 10000 w 10000"/>
                  <a:gd name="connsiteY41" fmla="*/ 314 h 10000"/>
                  <a:gd name="connsiteX42" fmla="*/ 9686 w 10000"/>
                  <a:gd name="connsiteY42" fmla="*/ 0 h 10000"/>
                  <a:gd name="connsiteX43" fmla="*/ 1253 w 10000"/>
                  <a:gd name="connsiteY43" fmla="*/ 1503 h 10000"/>
                  <a:gd name="connsiteX44" fmla="*/ 1253 w 10000"/>
                  <a:gd name="connsiteY44" fmla="*/ 1503 h 10000"/>
                  <a:gd name="connsiteX45" fmla="*/ 4171 w 10000"/>
                  <a:gd name="connsiteY45" fmla="*/ 1503 h 10000"/>
                  <a:gd name="connsiteX46" fmla="*/ 4171 w 10000"/>
                  <a:gd name="connsiteY46" fmla="*/ 4995 h 10000"/>
                  <a:gd name="connsiteX47" fmla="*/ 3958 w 10000"/>
                  <a:gd name="connsiteY47" fmla="*/ 4995 h 10000"/>
                  <a:gd name="connsiteX48" fmla="*/ 3958 w 10000"/>
                  <a:gd name="connsiteY48" fmla="*/ 4872 h 10000"/>
                  <a:gd name="connsiteX49" fmla="*/ 3594 w 10000"/>
                  <a:gd name="connsiteY49" fmla="*/ 4317 h 10000"/>
                  <a:gd name="connsiteX50" fmla="*/ 3075 w 10000"/>
                  <a:gd name="connsiteY50" fmla="*/ 4062 h 10000"/>
                  <a:gd name="connsiteX51" fmla="*/ 2706 w 10000"/>
                  <a:gd name="connsiteY51" fmla="*/ 4749 h 10000"/>
                  <a:gd name="connsiteX52" fmla="*/ 2288 w 10000"/>
                  <a:gd name="connsiteY52" fmla="*/ 4062 h 10000"/>
                  <a:gd name="connsiteX53" fmla="*/ 1826 w 10000"/>
                  <a:gd name="connsiteY53" fmla="*/ 4317 h 10000"/>
                  <a:gd name="connsiteX54" fmla="*/ 1410 w 10000"/>
                  <a:gd name="connsiteY54" fmla="*/ 4872 h 10000"/>
                  <a:gd name="connsiteX55" fmla="*/ 1410 w 10000"/>
                  <a:gd name="connsiteY55" fmla="*/ 4995 h 10000"/>
                  <a:gd name="connsiteX56" fmla="*/ 1253 w 10000"/>
                  <a:gd name="connsiteY56" fmla="*/ 4995 h 10000"/>
                  <a:gd name="connsiteX57" fmla="*/ 1253 w 10000"/>
                  <a:gd name="connsiteY57" fmla="*/ 1503 h 10000"/>
                  <a:gd name="connsiteX58" fmla="*/ 8747 w 10000"/>
                  <a:gd name="connsiteY58" fmla="*/ 6498 h 10000"/>
                  <a:gd name="connsiteX59" fmla="*/ 8747 w 10000"/>
                  <a:gd name="connsiteY59" fmla="*/ 6498 h 10000"/>
                  <a:gd name="connsiteX60" fmla="*/ 1253 w 10000"/>
                  <a:gd name="connsiteY60" fmla="*/ 6498 h 10000"/>
                  <a:gd name="connsiteX61" fmla="*/ 1253 w 10000"/>
                  <a:gd name="connsiteY61" fmla="*/ 5997 h 10000"/>
                  <a:gd name="connsiteX62" fmla="*/ 8747 w 10000"/>
                  <a:gd name="connsiteY62" fmla="*/ 5997 h 10000"/>
                  <a:gd name="connsiteX63" fmla="*/ 8747 w 10000"/>
                  <a:gd name="connsiteY63" fmla="*/ 6498 h 10000"/>
                  <a:gd name="connsiteX64" fmla="*/ 8747 w 10000"/>
                  <a:gd name="connsiteY64" fmla="*/ 4995 h 10000"/>
                  <a:gd name="connsiteX65" fmla="*/ 8747 w 10000"/>
                  <a:gd name="connsiteY65" fmla="*/ 4995 h 10000"/>
                  <a:gd name="connsiteX66" fmla="*/ 5208 w 10000"/>
                  <a:gd name="connsiteY66" fmla="*/ 4995 h 10000"/>
                  <a:gd name="connsiteX67" fmla="*/ 5208 w 10000"/>
                  <a:gd name="connsiteY67" fmla="*/ 4494 h 10000"/>
                  <a:gd name="connsiteX68" fmla="*/ 8747 w 10000"/>
                  <a:gd name="connsiteY68" fmla="*/ 4494 h 10000"/>
                  <a:gd name="connsiteX69" fmla="*/ 8747 w 10000"/>
                  <a:gd name="connsiteY69" fmla="*/ 4995 h 10000"/>
                  <a:gd name="connsiteX70" fmla="*/ 8747 w 10000"/>
                  <a:gd name="connsiteY70" fmla="*/ 3502 h 10000"/>
                  <a:gd name="connsiteX71" fmla="*/ 8747 w 10000"/>
                  <a:gd name="connsiteY71" fmla="*/ 3502 h 10000"/>
                  <a:gd name="connsiteX72" fmla="*/ 5208 w 10000"/>
                  <a:gd name="connsiteY72" fmla="*/ 3502 h 10000"/>
                  <a:gd name="connsiteX73" fmla="*/ 5208 w 10000"/>
                  <a:gd name="connsiteY73" fmla="*/ 3006 h 10000"/>
                  <a:gd name="connsiteX74" fmla="*/ 8747 w 10000"/>
                  <a:gd name="connsiteY74" fmla="*/ 3006 h 10000"/>
                  <a:gd name="connsiteX75" fmla="*/ 8747 w 10000"/>
                  <a:gd name="connsiteY75" fmla="*/ 3502 h 10000"/>
                  <a:gd name="connsiteX76" fmla="*/ 8747 w 10000"/>
                  <a:gd name="connsiteY76" fmla="*/ 2004 h 10000"/>
                  <a:gd name="connsiteX77" fmla="*/ 8747 w 10000"/>
                  <a:gd name="connsiteY77" fmla="*/ 2004 h 10000"/>
                  <a:gd name="connsiteX78" fmla="*/ 5208 w 10000"/>
                  <a:gd name="connsiteY78" fmla="*/ 2004 h 10000"/>
                  <a:gd name="connsiteX79" fmla="*/ 5208 w 10000"/>
                  <a:gd name="connsiteY79" fmla="*/ 1503 h 10000"/>
                  <a:gd name="connsiteX80" fmla="*/ 8747 w 10000"/>
                  <a:gd name="connsiteY80" fmla="*/ 1503 h 10000"/>
                  <a:gd name="connsiteX81" fmla="*/ 8747 w 10000"/>
                  <a:gd name="connsiteY81" fmla="*/ 2004 h 10000"/>
                  <a:gd name="connsiteX0" fmla="*/ 6460 w 10000"/>
                  <a:gd name="connsiteY0" fmla="*/ 8998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6460 w 10000"/>
                  <a:gd name="connsiteY10" fmla="*/ 8998 h 10000"/>
                  <a:gd name="connsiteX11" fmla="*/ 2390 w 10000"/>
                  <a:gd name="connsiteY11" fmla="*/ 3684 h 10000"/>
                  <a:gd name="connsiteX12" fmla="*/ 2390 w 10000"/>
                  <a:gd name="connsiteY12" fmla="*/ 3684 h 10000"/>
                  <a:gd name="connsiteX13" fmla="*/ 2288 w 10000"/>
                  <a:gd name="connsiteY13" fmla="*/ 3375 h 10000"/>
                  <a:gd name="connsiteX14" fmla="*/ 2133 w 10000"/>
                  <a:gd name="connsiteY14" fmla="*/ 3252 h 10000"/>
                  <a:gd name="connsiteX15" fmla="*/ 2133 w 10000"/>
                  <a:gd name="connsiteY15" fmla="*/ 3060 h 10000"/>
                  <a:gd name="connsiteX16" fmla="*/ 2244 w 10000"/>
                  <a:gd name="connsiteY16" fmla="*/ 2883 h 10000"/>
                  <a:gd name="connsiteX17" fmla="*/ 2244 w 10000"/>
                  <a:gd name="connsiteY17" fmla="*/ 2750 h 10000"/>
                  <a:gd name="connsiteX18" fmla="*/ 2449 w 10000"/>
                  <a:gd name="connsiteY18" fmla="*/ 2313 h 10000"/>
                  <a:gd name="connsiteX19" fmla="*/ 2968 w 10000"/>
                  <a:gd name="connsiteY19" fmla="*/ 2883 h 10000"/>
                  <a:gd name="connsiteX20" fmla="*/ 3075 w 10000"/>
                  <a:gd name="connsiteY20" fmla="*/ 2883 h 10000"/>
                  <a:gd name="connsiteX21" fmla="*/ 3177 w 10000"/>
                  <a:gd name="connsiteY21" fmla="*/ 3006 h 10000"/>
                  <a:gd name="connsiteX22" fmla="*/ 2919 w 10000"/>
                  <a:gd name="connsiteY22" fmla="*/ 3816 h 10000"/>
                  <a:gd name="connsiteX23" fmla="*/ 3279 w 10000"/>
                  <a:gd name="connsiteY23" fmla="*/ 3816 h 10000"/>
                  <a:gd name="connsiteX24" fmla="*/ 3491 w 10000"/>
                  <a:gd name="connsiteY24" fmla="*/ 2937 h 10000"/>
                  <a:gd name="connsiteX25" fmla="*/ 3491 w 10000"/>
                  <a:gd name="connsiteY25" fmla="*/ 2937 h 10000"/>
                  <a:gd name="connsiteX26" fmla="*/ 3491 w 10000"/>
                  <a:gd name="connsiteY26" fmla="*/ 2937 h 10000"/>
                  <a:gd name="connsiteX27" fmla="*/ 3491 w 10000"/>
                  <a:gd name="connsiteY27" fmla="*/ 2883 h 10000"/>
                  <a:gd name="connsiteX28" fmla="*/ 2808 w 10000"/>
                  <a:gd name="connsiteY28" fmla="*/ 1935 h 10000"/>
                  <a:gd name="connsiteX29" fmla="*/ 2706 w 10000"/>
                  <a:gd name="connsiteY29" fmla="*/ 1812 h 10000"/>
                  <a:gd name="connsiteX30" fmla="*/ 1930 w 10000"/>
                  <a:gd name="connsiteY30" fmla="*/ 2814 h 10000"/>
                  <a:gd name="connsiteX31" fmla="*/ 2390 w 10000"/>
                  <a:gd name="connsiteY31" fmla="*/ 3684 h 10000"/>
                  <a:gd name="connsiteX32" fmla="*/ 9686 w 10000"/>
                  <a:gd name="connsiteY32" fmla="*/ 0 h 10000"/>
                  <a:gd name="connsiteX33" fmla="*/ 9686 w 10000"/>
                  <a:gd name="connsiteY33" fmla="*/ 0 h 10000"/>
                  <a:gd name="connsiteX34" fmla="*/ 262 w 10000"/>
                  <a:gd name="connsiteY34" fmla="*/ 0 h 10000"/>
                  <a:gd name="connsiteX35" fmla="*/ 0 w 10000"/>
                  <a:gd name="connsiteY35" fmla="*/ 314 h 10000"/>
                  <a:gd name="connsiteX36" fmla="*/ 0 w 10000"/>
                  <a:gd name="connsiteY36" fmla="*/ 7932 h 10000"/>
                  <a:gd name="connsiteX37" fmla="*/ 262 w 10000"/>
                  <a:gd name="connsiteY37" fmla="*/ 8242 h 10000"/>
                  <a:gd name="connsiteX38" fmla="*/ 9686 w 10000"/>
                  <a:gd name="connsiteY38" fmla="*/ 8242 h 10000"/>
                  <a:gd name="connsiteX39" fmla="*/ 10000 w 10000"/>
                  <a:gd name="connsiteY39" fmla="*/ 7932 h 10000"/>
                  <a:gd name="connsiteX40" fmla="*/ 10000 w 10000"/>
                  <a:gd name="connsiteY40" fmla="*/ 314 h 10000"/>
                  <a:gd name="connsiteX41" fmla="*/ 9686 w 10000"/>
                  <a:gd name="connsiteY41" fmla="*/ 0 h 10000"/>
                  <a:gd name="connsiteX42" fmla="*/ 1253 w 10000"/>
                  <a:gd name="connsiteY42" fmla="*/ 1503 h 10000"/>
                  <a:gd name="connsiteX43" fmla="*/ 1253 w 10000"/>
                  <a:gd name="connsiteY43" fmla="*/ 1503 h 10000"/>
                  <a:gd name="connsiteX44" fmla="*/ 4171 w 10000"/>
                  <a:gd name="connsiteY44" fmla="*/ 1503 h 10000"/>
                  <a:gd name="connsiteX45" fmla="*/ 4171 w 10000"/>
                  <a:gd name="connsiteY45" fmla="*/ 4995 h 10000"/>
                  <a:gd name="connsiteX46" fmla="*/ 3958 w 10000"/>
                  <a:gd name="connsiteY46" fmla="*/ 4995 h 10000"/>
                  <a:gd name="connsiteX47" fmla="*/ 3958 w 10000"/>
                  <a:gd name="connsiteY47" fmla="*/ 4872 h 10000"/>
                  <a:gd name="connsiteX48" fmla="*/ 3594 w 10000"/>
                  <a:gd name="connsiteY48" fmla="*/ 4317 h 10000"/>
                  <a:gd name="connsiteX49" fmla="*/ 3075 w 10000"/>
                  <a:gd name="connsiteY49" fmla="*/ 4062 h 10000"/>
                  <a:gd name="connsiteX50" fmla="*/ 2706 w 10000"/>
                  <a:gd name="connsiteY50" fmla="*/ 4749 h 10000"/>
                  <a:gd name="connsiteX51" fmla="*/ 2288 w 10000"/>
                  <a:gd name="connsiteY51" fmla="*/ 4062 h 10000"/>
                  <a:gd name="connsiteX52" fmla="*/ 1826 w 10000"/>
                  <a:gd name="connsiteY52" fmla="*/ 4317 h 10000"/>
                  <a:gd name="connsiteX53" fmla="*/ 1410 w 10000"/>
                  <a:gd name="connsiteY53" fmla="*/ 4872 h 10000"/>
                  <a:gd name="connsiteX54" fmla="*/ 1410 w 10000"/>
                  <a:gd name="connsiteY54" fmla="*/ 4995 h 10000"/>
                  <a:gd name="connsiteX55" fmla="*/ 1253 w 10000"/>
                  <a:gd name="connsiteY55" fmla="*/ 4995 h 10000"/>
                  <a:gd name="connsiteX56" fmla="*/ 1253 w 10000"/>
                  <a:gd name="connsiteY56" fmla="*/ 1503 h 10000"/>
                  <a:gd name="connsiteX57" fmla="*/ 8747 w 10000"/>
                  <a:gd name="connsiteY57" fmla="*/ 6498 h 10000"/>
                  <a:gd name="connsiteX58" fmla="*/ 8747 w 10000"/>
                  <a:gd name="connsiteY58" fmla="*/ 6498 h 10000"/>
                  <a:gd name="connsiteX59" fmla="*/ 1253 w 10000"/>
                  <a:gd name="connsiteY59" fmla="*/ 6498 h 10000"/>
                  <a:gd name="connsiteX60" fmla="*/ 1253 w 10000"/>
                  <a:gd name="connsiteY60" fmla="*/ 5997 h 10000"/>
                  <a:gd name="connsiteX61" fmla="*/ 8747 w 10000"/>
                  <a:gd name="connsiteY61" fmla="*/ 5997 h 10000"/>
                  <a:gd name="connsiteX62" fmla="*/ 8747 w 10000"/>
                  <a:gd name="connsiteY62" fmla="*/ 6498 h 10000"/>
                  <a:gd name="connsiteX63" fmla="*/ 8747 w 10000"/>
                  <a:gd name="connsiteY63" fmla="*/ 4995 h 10000"/>
                  <a:gd name="connsiteX64" fmla="*/ 8747 w 10000"/>
                  <a:gd name="connsiteY64" fmla="*/ 4995 h 10000"/>
                  <a:gd name="connsiteX65" fmla="*/ 5208 w 10000"/>
                  <a:gd name="connsiteY65" fmla="*/ 4995 h 10000"/>
                  <a:gd name="connsiteX66" fmla="*/ 5208 w 10000"/>
                  <a:gd name="connsiteY66" fmla="*/ 4494 h 10000"/>
                  <a:gd name="connsiteX67" fmla="*/ 8747 w 10000"/>
                  <a:gd name="connsiteY67" fmla="*/ 4494 h 10000"/>
                  <a:gd name="connsiteX68" fmla="*/ 8747 w 10000"/>
                  <a:gd name="connsiteY68" fmla="*/ 4995 h 10000"/>
                  <a:gd name="connsiteX69" fmla="*/ 8747 w 10000"/>
                  <a:gd name="connsiteY69" fmla="*/ 3502 h 10000"/>
                  <a:gd name="connsiteX70" fmla="*/ 8747 w 10000"/>
                  <a:gd name="connsiteY70" fmla="*/ 3502 h 10000"/>
                  <a:gd name="connsiteX71" fmla="*/ 5208 w 10000"/>
                  <a:gd name="connsiteY71" fmla="*/ 3502 h 10000"/>
                  <a:gd name="connsiteX72" fmla="*/ 5208 w 10000"/>
                  <a:gd name="connsiteY72" fmla="*/ 3006 h 10000"/>
                  <a:gd name="connsiteX73" fmla="*/ 8747 w 10000"/>
                  <a:gd name="connsiteY73" fmla="*/ 3006 h 10000"/>
                  <a:gd name="connsiteX74" fmla="*/ 8747 w 10000"/>
                  <a:gd name="connsiteY74" fmla="*/ 3502 h 10000"/>
                  <a:gd name="connsiteX75" fmla="*/ 8747 w 10000"/>
                  <a:gd name="connsiteY75" fmla="*/ 2004 h 10000"/>
                  <a:gd name="connsiteX76" fmla="*/ 8747 w 10000"/>
                  <a:gd name="connsiteY76" fmla="*/ 2004 h 10000"/>
                  <a:gd name="connsiteX77" fmla="*/ 5208 w 10000"/>
                  <a:gd name="connsiteY77" fmla="*/ 2004 h 10000"/>
                  <a:gd name="connsiteX78" fmla="*/ 5208 w 10000"/>
                  <a:gd name="connsiteY78" fmla="*/ 1503 h 10000"/>
                  <a:gd name="connsiteX79" fmla="*/ 8747 w 10000"/>
                  <a:gd name="connsiteY79" fmla="*/ 1503 h 10000"/>
                  <a:gd name="connsiteX80" fmla="*/ 8747 w 10000"/>
                  <a:gd name="connsiteY80" fmla="*/ 2004 h 10000"/>
                  <a:gd name="connsiteX0" fmla="*/ 6460 w 10000"/>
                  <a:gd name="connsiteY0" fmla="*/ 8742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6460 w 10000"/>
                  <a:gd name="connsiteY9" fmla="*/ 8742 h 10000"/>
                  <a:gd name="connsiteX10" fmla="*/ 2390 w 10000"/>
                  <a:gd name="connsiteY10" fmla="*/ 3684 h 10000"/>
                  <a:gd name="connsiteX11" fmla="*/ 2390 w 10000"/>
                  <a:gd name="connsiteY11" fmla="*/ 3684 h 10000"/>
                  <a:gd name="connsiteX12" fmla="*/ 2288 w 10000"/>
                  <a:gd name="connsiteY12" fmla="*/ 3375 h 10000"/>
                  <a:gd name="connsiteX13" fmla="*/ 2133 w 10000"/>
                  <a:gd name="connsiteY13" fmla="*/ 3252 h 10000"/>
                  <a:gd name="connsiteX14" fmla="*/ 2133 w 10000"/>
                  <a:gd name="connsiteY14" fmla="*/ 3060 h 10000"/>
                  <a:gd name="connsiteX15" fmla="*/ 2244 w 10000"/>
                  <a:gd name="connsiteY15" fmla="*/ 2883 h 10000"/>
                  <a:gd name="connsiteX16" fmla="*/ 2244 w 10000"/>
                  <a:gd name="connsiteY16" fmla="*/ 2750 h 10000"/>
                  <a:gd name="connsiteX17" fmla="*/ 2449 w 10000"/>
                  <a:gd name="connsiteY17" fmla="*/ 2313 h 10000"/>
                  <a:gd name="connsiteX18" fmla="*/ 2968 w 10000"/>
                  <a:gd name="connsiteY18" fmla="*/ 2883 h 10000"/>
                  <a:gd name="connsiteX19" fmla="*/ 3075 w 10000"/>
                  <a:gd name="connsiteY19" fmla="*/ 2883 h 10000"/>
                  <a:gd name="connsiteX20" fmla="*/ 3177 w 10000"/>
                  <a:gd name="connsiteY20" fmla="*/ 3006 h 10000"/>
                  <a:gd name="connsiteX21" fmla="*/ 2919 w 10000"/>
                  <a:gd name="connsiteY21" fmla="*/ 3816 h 10000"/>
                  <a:gd name="connsiteX22" fmla="*/ 3279 w 10000"/>
                  <a:gd name="connsiteY22" fmla="*/ 3816 h 10000"/>
                  <a:gd name="connsiteX23" fmla="*/ 3491 w 10000"/>
                  <a:gd name="connsiteY23" fmla="*/ 2937 h 10000"/>
                  <a:gd name="connsiteX24" fmla="*/ 3491 w 10000"/>
                  <a:gd name="connsiteY24" fmla="*/ 2937 h 10000"/>
                  <a:gd name="connsiteX25" fmla="*/ 3491 w 10000"/>
                  <a:gd name="connsiteY25" fmla="*/ 2937 h 10000"/>
                  <a:gd name="connsiteX26" fmla="*/ 3491 w 10000"/>
                  <a:gd name="connsiteY26" fmla="*/ 2883 h 10000"/>
                  <a:gd name="connsiteX27" fmla="*/ 2808 w 10000"/>
                  <a:gd name="connsiteY27" fmla="*/ 1935 h 10000"/>
                  <a:gd name="connsiteX28" fmla="*/ 2706 w 10000"/>
                  <a:gd name="connsiteY28" fmla="*/ 1812 h 10000"/>
                  <a:gd name="connsiteX29" fmla="*/ 1930 w 10000"/>
                  <a:gd name="connsiteY29" fmla="*/ 2814 h 10000"/>
                  <a:gd name="connsiteX30" fmla="*/ 2390 w 10000"/>
                  <a:gd name="connsiteY30" fmla="*/ 3684 h 10000"/>
                  <a:gd name="connsiteX31" fmla="*/ 9686 w 10000"/>
                  <a:gd name="connsiteY31" fmla="*/ 0 h 10000"/>
                  <a:gd name="connsiteX32" fmla="*/ 9686 w 10000"/>
                  <a:gd name="connsiteY32" fmla="*/ 0 h 10000"/>
                  <a:gd name="connsiteX33" fmla="*/ 262 w 10000"/>
                  <a:gd name="connsiteY33" fmla="*/ 0 h 10000"/>
                  <a:gd name="connsiteX34" fmla="*/ 0 w 10000"/>
                  <a:gd name="connsiteY34" fmla="*/ 314 h 10000"/>
                  <a:gd name="connsiteX35" fmla="*/ 0 w 10000"/>
                  <a:gd name="connsiteY35" fmla="*/ 7932 h 10000"/>
                  <a:gd name="connsiteX36" fmla="*/ 262 w 10000"/>
                  <a:gd name="connsiteY36" fmla="*/ 8242 h 10000"/>
                  <a:gd name="connsiteX37" fmla="*/ 9686 w 10000"/>
                  <a:gd name="connsiteY37" fmla="*/ 8242 h 10000"/>
                  <a:gd name="connsiteX38" fmla="*/ 10000 w 10000"/>
                  <a:gd name="connsiteY38" fmla="*/ 7932 h 10000"/>
                  <a:gd name="connsiteX39" fmla="*/ 10000 w 10000"/>
                  <a:gd name="connsiteY39" fmla="*/ 314 h 10000"/>
                  <a:gd name="connsiteX40" fmla="*/ 9686 w 10000"/>
                  <a:gd name="connsiteY40" fmla="*/ 0 h 10000"/>
                  <a:gd name="connsiteX41" fmla="*/ 1253 w 10000"/>
                  <a:gd name="connsiteY41" fmla="*/ 1503 h 10000"/>
                  <a:gd name="connsiteX42" fmla="*/ 1253 w 10000"/>
                  <a:gd name="connsiteY42" fmla="*/ 1503 h 10000"/>
                  <a:gd name="connsiteX43" fmla="*/ 4171 w 10000"/>
                  <a:gd name="connsiteY43" fmla="*/ 1503 h 10000"/>
                  <a:gd name="connsiteX44" fmla="*/ 4171 w 10000"/>
                  <a:gd name="connsiteY44" fmla="*/ 4995 h 10000"/>
                  <a:gd name="connsiteX45" fmla="*/ 3958 w 10000"/>
                  <a:gd name="connsiteY45" fmla="*/ 4995 h 10000"/>
                  <a:gd name="connsiteX46" fmla="*/ 3958 w 10000"/>
                  <a:gd name="connsiteY46" fmla="*/ 4872 h 10000"/>
                  <a:gd name="connsiteX47" fmla="*/ 3594 w 10000"/>
                  <a:gd name="connsiteY47" fmla="*/ 4317 h 10000"/>
                  <a:gd name="connsiteX48" fmla="*/ 3075 w 10000"/>
                  <a:gd name="connsiteY48" fmla="*/ 4062 h 10000"/>
                  <a:gd name="connsiteX49" fmla="*/ 2706 w 10000"/>
                  <a:gd name="connsiteY49" fmla="*/ 4749 h 10000"/>
                  <a:gd name="connsiteX50" fmla="*/ 2288 w 10000"/>
                  <a:gd name="connsiteY50" fmla="*/ 4062 h 10000"/>
                  <a:gd name="connsiteX51" fmla="*/ 1826 w 10000"/>
                  <a:gd name="connsiteY51" fmla="*/ 4317 h 10000"/>
                  <a:gd name="connsiteX52" fmla="*/ 1410 w 10000"/>
                  <a:gd name="connsiteY52" fmla="*/ 4872 h 10000"/>
                  <a:gd name="connsiteX53" fmla="*/ 1410 w 10000"/>
                  <a:gd name="connsiteY53" fmla="*/ 4995 h 10000"/>
                  <a:gd name="connsiteX54" fmla="*/ 1253 w 10000"/>
                  <a:gd name="connsiteY54" fmla="*/ 4995 h 10000"/>
                  <a:gd name="connsiteX55" fmla="*/ 1253 w 10000"/>
                  <a:gd name="connsiteY55" fmla="*/ 1503 h 10000"/>
                  <a:gd name="connsiteX56" fmla="*/ 8747 w 10000"/>
                  <a:gd name="connsiteY56" fmla="*/ 6498 h 10000"/>
                  <a:gd name="connsiteX57" fmla="*/ 8747 w 10000"/>
                  <a:gd name="connsiteY57" fmla="*/ 6498 h 10000"/>
                  <a:gd name="connsiteX58" fmla="*/ 1253 w 10000"/>
                  <a:gd name="connsiteY58" fmla="*/ 6498 h 10000"/>
                  <a:gd name="connsiteX59" fmla="*/ 1253 w 10000"/>
                  <a:gd name="connsiteY59" fmla="*/ 5997 h 10000"/>
                  <a:gd name="connsiteX60" fmla="*/ 8747 w 10000"/>
                  <a:gd name="connsiteY60" fmla="*/ 5997 h 10000"/>
                  <a:gd name="connsiteX61" fmla="*/ 8747 w 10000"/>
                  <a:gd name="connsiteY61" fmla="*/ 6498 h 10000"/>
                  <a:gd name="connsiteX62" fmla="*/ 8747 w 10000"/>
                  <a:gd name="connsiteY62" fmla="*/ 4995 h 10000"/>
                  <a:gd name="connsiteX63" fmla="*/ 8747 w 10000"/>
                  <a:gd name="connsiteY63" fmla="*/ 4995 h 10000"/>
                  <a:gd name="connsiteX64" fmla="*/ 5208 w 10000"/>
                  <a:gd name="connsiteY64" fmla="*/ 4995 h 10000"/>
                  <a:gd name="connsiteX65" fmla="*/ 5208 w 10000"/>
                  <a:gd name="connsiteY65" fmla="*/ 4494 h 10000"/>
                  <a:gd name="connsiteX66" fmla="*/ 8747 w 10000"/>
                  <a:gd name="connsiteY66" fmla="*/ 4494 h 10000"/>
                  <a:gd name="connsiteX67" fmla="*/ 8747 w 10000"/>
                  <a:gd name="connsiteY67" fmla="*/ 4995 h 10000"/>
                  <a:gd name="connsiteX68" fmla="*/ 8747 w 10000"/>
                  <a:gd name="connsiteY68" fmla="*/ 3502 h 10000"/>
                  <a:gd name="connsiteX69" fmla="*/ 8747 w 10000"/>
                  <a:gd name="connsiteY69" fmla="*/ 3502 h 10000"/>
                  <a:gd name="connsiteX70" fmla="*/ 5208 w 10000"/>
                  <a:gd name="connsiteY70" fmla="*/ 3502 h 10000"/>
                  <a:gd name="connsiteX71" fmla="*/ 5208 w 10000"/>
                  <a:gd name="connsiteY71" fmla="*/ 3006 h 10000"/>
                  <a:gd name="connsiteX72" fmla="*/ 8747 w 10000"/>
                  <a:gd name="connsiteY72" fmla="*/ 3006 h 10000"/>
                  <a:gd name="connsiteX73" fmla="*/ 8747 w 10000"/>
                  <a:gd name="connsiteY73" fmla="*/ 3502 h 10000"/>
                  <a:gd name="connsiteX74" fmla="*/ 8747 w 10000"/>
                  <a:gd name="connsiteY74" fmla="*/ 2004 h 10000"/>
                  <a:gd name="connsiteX75" fmla="*/ 8747 w 10000"/>
                  <a:gd name="connsiteY75" fmla="*/ 2004 h 10000"/>
                  <a:gd name="connsiteX76" fmla="*/ 5208 w 10000"/>
                  <a:gd name="connsiteY76" fmla="*/ 2004 h 10000"/>
                  <a:gd name="connsiteX77" fmla="*/ 5208 w 10000"/>
                  <a:gd name="connsiteY77" fmla="*/ 1503 h 10000"/>
                  <a:gd name="connsiteX78" fmla="*/ 8747 w 10000"/>
                  <a:gd name="connsiteY78" fmla="*/ 1503 h 10000"/>
                  <a:gd name="connsiteX79" fmla="*/ 8747 w 10000"/>
                  <a:gd name="connsiteY79"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998 h 10000"/>
                  <a:gd name="connsiteX4" fmla="*/ 6460 w 10000"/>
                  <a:gd name="connsiteY4" fmla="*/ 8742 h 10000"/>
                  <a:gd name="connsiteX5" fmla="*/ 6460 w 10000"/>
                  <a:gd name="connsiteY5" fmla="*/ 8742 h 10000"/>
                  <a:gd name="connsiteX6" fmla="*/ 6978 w 10000"/>
                  <a:gd name="connsiteY6" fmla="*/ 9377 h 10000"/>
                  <a:gd name="connsiteX7" fmla="*/ 6460 w 10000"/>
                  <a:gd name="connsiteY7" fmla="*/ 10000 h 10000"/>
                  <a:gd name="connsiteX8" fmla="*/ 5931 w 10000"/>
                  <a:gd name="connsiteY8" fmla="*/ 9377 h 10000"/>
                  <a:gd name="connsiteX9" fmla="*/ 2390 w 10000"/>
                  <a:gd name="connsiteY9" fmla="*/ 3684 h 10000"/>
                  <a:gd name="connsiteX10" fmla="*/ 2390 w 10000"/>
                  <a:gd name="connsiteY10" fmla="*/ 3684 h 10000"/>
                  <a:gd name="connsiteX11" fmla="*/ 2288 w 10000"/>
                  <a:gd name="connsiteY11" fmla="*/ 3375 h 10000"/>
                  <a:gd name="connsiteX12" fmla="*/ 2133 w 10000"/>
                  <a:gd name="connsiteY12" fmla="*/ 3252 h 10000"/>
                  <a:gd name="connsiteX13" fmla="*/ 2133 w 10000"/>
                  <a:gd name="connsiteY13" fmla="*/ 3060 h 10000"/>
                  <a:gd name="connsiteX14" fmla="*/ 2244 w 10000"/>
                  <a:gd name="connsiteY14" fmla="*/ 2883 h 10000"/>
                  <a:gd name="connsiteX15" fmla="*/ 2244 w 10000"/>
                  <a:gd name="connsiteY15" fmla="*/ 2750 h 10000"/>
                  <a:gd name="connsiteX16" fmla="*/ 2449 w 10000"/>
                  <a:gd name="connsiteY16" fmla="*/ 2313 h 10000"/>
                  <a:gd name="connsiteX17" fmla="*/ 2968 w 10000"/>
                  <a:gd name="connsiteY17" fmla="*/ 2883 h 10000"/>
                  <a:gd name="connsiteX18" fmla="*/ 3075 w 10000"/>
                  <a:gd name="connsiteY18" fmla="*/ 2883 h 10000"/>
                  <a:gd name="connsiteX19" fmla="*/ 3177 w 10000"/>
                  <a:gd name="connsiteY19" fmla="*/ 3006 h 10000"/>
                  <a:gd name="connsiteX20" fmla="*/ 2919 w 10000"/>
                  <a:gd name="connsiteY20" fmla="*/ 3816 h 10000"/>
                  <a:gd name="connsiteX21" fmla="*/ 3279 w 10000"/>
                  <a:gd name="connsiteY21" fmla="*/ 3816 h 10000"/>
                  <a:gd name="connsiteX22" fmla="*/ 3491 w 10000"/>
                  <a:gd name="connsiteY22" fmla="*/ 2937 h 10000"/>
                  <a:gd name="connsiteX23" fmla="*/ 3491 w 10000"/>
                  <a:gd name="connsiteY23" fmla="*/ 2937 h 10000"/>
                  <a:gd name="connsiteX24" fmla="*/ 3491 w 10000"/>
                  <a:gd name="connsiteY24" fmla="*/ 2937 h 10000"/>
                  <a:gd name="connsiteX25" fmla="*/ 3491 w 10000"/>
                  <a:gd name="connsiteY25" fmla="*/ 2883 h 10000"/>
                  <a:gd name="connsiteX26" fmla="*/ 2808 w 10000"/>
                  <a:gd name="connsiteY26" fmla="*/ 1935 h 10000"/>
                  <a:gd name="connsiteX27" fmla="*/ 2706 w 10000"/>
                  <a:gd name="connsiteY27" fmla="*/ 1812 h 10000"/>
                  <a:gd name="connsiteX28" fmla="*/ 1930 w 10000"/>
                  <a:gd name="connsiteY28" fmla="*/ 2814 h 10000"/>
                  <a:gd name="connsiteX29" fmla="*/ 2390 w 10000"/>
                  <a:gd name="connsiteY29" fmla="*/ 3684 h 10000"/>
                  <a:gd name="connsiteX30" fmla="*/ 9686 w 10000"/>
                  <a:gd name="connsiteY30" fmla="*/ 0 h 10000"/>
                  <a:gd name="connsiteX31" fmla="*/ 9686 w 10000"/>
                  <a:gd name="connsiteY31" fmla="*/ 0 h 10000"/>
                  <a:gd name="connsiteX32" fmla="*/ 262 w 10000"/>
                  <a:gd name="connsiteY32" fmla="*/ 0 h 10000"/>
                  <a:gd name="connsiteX33" fmla="*/ 0 w 10000"/>
                  <a:gd name="connsiteY33" fmla="*/ 314 h 10000"/>
                  <a:gd name="connsiteX34" fmla="*/ 0 w 10000"/>
                  <a:gd name="connsiteY34" fmla="*/ 7932 h 10000"/>
                  <a:gd name="connsiteX35" fmla="*/ 262 w 10000"/>
                  <a:gd name="connsiteY35" fmla="*/ 8242 h 10000"/>
                  <a:gd name="connsiteX36" fmla="*/ 9686 w 10000"/>
                  <a:gd name="connsiteY36" fmla="*/ 8242 h 10000"/>
                  <a:gd name="connsiteX37" fmla="*/ 10000 w 10000"/>
                  <a:gd name="connsiteY37" fmla="*/ 7932 h 10000"/>
                  <a:gd name="connsiteX38" fmla="*/ 10000 w 10000"/>
                  <a:gd name="connsiteY38" fmla="*/ 314 h 10000"/>
                  <a:gd name="connsiteX39" fmla="*/ 9686 w 10000"/>
                  <a:gd name="connsiteY39" fmla="*/ 0 h 10000"/>
                  <a:gd name="connsiteX40" fmla="*/ 1253 w 10000"/>
                  <a:gd name="connsiteY40" fmla="*/ 1503 h 10000"/>
                  <a:gd name="connsiteX41" fmla="*/ 1253 w 10000"/>
                  <a:gd name="connsiteY41" fmla="*/ 1503 h 10000"/>
                  <a:gd name="connsiteX42" fmla="*/ 4171 w 10000"/>
                  <a:gd name="connsiteY42" fmla="*/ 1503 h 10000"/>
                  <a:gd name="connsiteX43" fmla="*/ 4171 w 10000"/>
                  <a:gd name="connsiteY43" fmla="*/ 4995 h 10000"/>
                  <a:gd name="connsiteX44" fmla="*/ 3958 w 10000"/>
                  <a:gd name="connsiteY44" fmla="*/ 4995 h 10000"/>
                  <a:gd name="connsiteX45" fmla="*/ 3958 w 10000"/>
                  <a:gd name="connsiteY45" fmla="*/ 4872 h 10000"/>
                  <a:gd name="connsiteX46" fmla="*/ 3594 w 10000"/>
                  <a:gd name="connsiteY46" fmla="*/ 4317 h 10000"/>
                  <a:gd name="connsiteX47" fmla="*/ 3075 w 10000"/>
                  <a:gd name="connsiteY47" fmla="*/ 4062 h 10000"/>
                  <a:gd name="connsiteX48" fmla="*/ 2706 w 10000"/>
                  <a:gd name="connsiteY48" fmla="*/ 4749 h 10000"/>
                  <a:gd name="connsiteX49" fmla="*/ 2288 w 10000"/>
                  <a:gd name="connsiteY49" fmla="*/ 4062 h 10000"/>
                  <a:gd name="connsiteX50" fmla="*/ 1826 w 10000"/>
                  <a:gd name="connsiteY50" fmla="*/ 4317 h 10000"/>
                  <a:gd name="connsiteX51" fmla="*/ 1410 w 10000"/>
                  <a:gd name="connsiteY51" fmla="*/ 4872 h 10000"/>
                  <a:gd name="connsiteX52" fmla="*/ 1410 w 10000"/>
                  <a:gd name="connsiteY52" fmla="*/ 4995 h 10000"/>
                  <a:gd name="connsiteX53" fmla="*/ 1253 w 10000"/>
                  <a:gd name="connsiteY53" fmla="*/ 4995 h 10000"/>
                  <a:gd name="connsiteX54" fmla="*/ 1253 w 10000"/>
                  <a:gd name="connsiteY54" fmla="*/ 1503 h 10000"/>
                  <a:gd name="connsiteX55" fmla="*/ 8747 w 10000"/>
                  <a:gd name="connsiteY55" fmla="*/ 6498 h 10000"/>
                  <a:gd name="connsiteX56" fmla="*/ 8747 w 10000"/>
                  <a:gd name="connsiteY56" fmla="*/ 6498 h 10000"/>
                  <a:gd name="connsiteX57" fmla="*/ 1253 w 10000"/>
                  <a:gd name="connsiteY57" fmla="*/ 6498 h 10000"/>
                  <a:gd name="connsiteX58" fmla="*/ 1253 w 10000"/>
                  <a:gd name="connsiteY58" fmla="*/ 5997 h 10000"/>
                  <a:gd name="connsiteX59" fmla="*/ 8747 w 10000"/>
                  <a:gd name="connsiteY59" fmla="*/ 5997 h 10000"/>
                  <a:gd name="connsiteX60" fmla="*/ 8747 w 10000"/>
                  <a:gd name="connsiteY60" fmla="*/ 6498 h 10000"/>
                  <a:gd name="connsiteX61" fmla="*/ 8747 w 10000"/>
                  <a:gd name="connsiteY61" fmla="*/ 4995 h 10000"/>
                  <a:gd name="connsiteX62" fmla="*/ 8747 w 10000"/>
                  <a:gd name="connsiteY62" fmla="*/ 4995 h 10000"/>
                  <a:gd name="connsiteX63" fmla="*/ 5208 w 10000"/>
                  <a:gd name="connsiteY63" fmla="*/ 4995 h 10000"/>
                  <a:gd name="connsiteX64" fmla="*/ 5208 w 10000"/>
                  <a:gd name="connsiteY64" fmla="*/ 4494 h 10000"/>
                  <a:gd name="connsiteX65" fmla="*/ 8747 w 10000"/>
                  <a:gd name="connsiteY65" fmla="*/ 4494 h 10000"/>
                  <a:gd name="connsiteX66" fmla="*/ 8747 w 10000"/>
                  <a:gd name="connsiteY66" fmla="*/ 4995 h 10000"/>
                  <a:gd name="connsiteX67" fmla="*/ 8747 w 10000"/>
                  <a:gd name="connsiteY67" fmla="*/ 3502 h 10000"/>
                  <a:gd name="connsiteX68" fmla="*/ 8747 w 10000"/>
                  <a:gd name="connsiteY68" fmla="*/ 3502 h 10000"/>
                  <a:gd name="connsiteX69" fmla="*/ 5208 w 10000"/>
                  <a:gd name="connsiteY69" fmla="*/ 3502 h 10000"/>
                  <a:gd name="connsiteX70" fmla="*/ 5208 w 10000"/>
                  <a:gd name="connsiteY70" fmla="*/ 3006 h 10000"/>
                  <a:gd name="connsiteX71" fmla="*/ 8747 w 10000"/>
                  <a:gd name="connsiteY71" fmla="*/ 3006 h 10000"/>
                  <a:gd name="connsiteX72" fmla="*/ 8747 w 10000"/>
                  <a:gd name="connsiteY72" fmla="*/ 3502 h 10000"/>
                  <a:gd name="connsiteX73" fmla="*/ 8747 w 10000"/>
                  <a:gd name="connsiteY73" fmla="*/ 2004 h 10000"/>
                  <a:gd name="connsiteX74" fmla="*/ 8747 w 10000"/>
                  <a:gd name="connsiteY74" fmla="*/ 2004 h 10000"/>
                  <a:gd name="connsiteX75" fmla="*/ 5208 w 10000"/>
                  <a:gd name="connsiteY75" fmla="*/ 2004 h 10000"/>
                  <a:gd name="connsiteX76" fmla="*/ 5208 w 10000"/>
                  <a:gd name="connsiteY76" fmla="*/ 1503 h 10000"/>
                  <a:gd name="connsiteX77" fmla="*/ 8747 w 10000"/>
                  <a:gd name="connsiteY77" fmla="*/ 1503 h 10000"/>
                  <a:gd name="connsiteX78" fmla="*/ 8747 w 10000"/>
                  <a:gd name="connsiteY78" fmla="*/ 2004 h 10000"/>
                  <a:gd name="connsiteX0" fmla="*/ 5931 w 10000"/>
                  <a:gd name="connsiteY0" fmla="*/ 9377 h 10000"/>
                  <a:gd name="connsiteX1" fmla="*/ 6460 w 10000"/>
                  <a:gd name="connsiteY1" fmla="*/ 8998 h 10000"/>
                  <a:gd name="connsiteX2" fmla="*/ 6460 w 10000"/>
                  <a:gd name="connsiteY2" fmla="*/ 9745 h 10000"/>
                  <a:gd name="connsiteX3" fmla="*/ 6460 w 10000"/>
                  <a:gd name="connsiteY3" fmla="*/ 8742 h 10000"/>
                  <a:gd name="connsiteX4" fmla="*/ 6460 w 10000"/>
                  <a:gd name="connsiteY4" fmla="*/ 8742 h 10000"/>
                  <a:gd name="connsiteX5" fmla="*/ 6978 w 10000"/>
                  <a:gd name="connsiteY5" fmla="*/ 9377 h 10000"/>
                  <a:gd name="connsiteX6" fmla="*/ 6460 w 10000"/>
                  <a:gd name="connsiteY6" fmla="*/ 10000 h 10000"/>
                  <a:gd name="connsiteX7" fmla="*/ 5931 w 10000"/>
                  <a:gd name="connsiteY7" fmla="*/ 9377 h 10000"/>
                  <a:gd name="connsiteX8" fmla="*/ 2390 w 10000"/>
                  <a:gd name="connsiteY8" fmla="*/ 3684 h 10000"/>
                  <a:gd name="connsiteX9" fmla="*/ 2390 w 10000"/>
                  <a:gd name="connsiteY9" fmla="*/ 3684 h 10000"/>
                  <a:gd name="connsiteX10" fmla="*/ 2288 w 10000"/>
                  <a:gd name="connsiteY10" fmla="*/ 3375 h 10000"/>
                  <a:gd name="connsiteX11" fmla="*/ 2133 w 10000"/>
                  <a:gd name="connsiteY11" fmla="*/ 3252 h 10000"/>
                  <a:gd name="connsiteX12" fmla="*/ 2133 w 10000"/>
                  <a:gd name="connsiteY12" fmla="*/ 3060 h 10000"/>
                  <a:gd name="connsiteX13" fmla="*/ 2244 w 10000"/>
                  <a:gd name="connsiteY13" fmla="*/ 2883 h 10000"/>
                  <a:gd name="connsiteX14" fmla="*/ 2244 w 10000"/>
                  <a:gd name="connsiteY14" fmla="*/ 2750 h 10000"/>
                  <a:gd name="connsiteX15" fmla="*/ 2449 w 10000"/>
                  <a:gd name="connsiteY15" fmla="*/ 2313 h 10000"/>
                  <a:gd name="connsiteX16" fmla="*/ 2968 w 10000"/>
                  <a:gd name="connsiteY16" fmla="*/ 2883 h 10000"/>
                  <a:gd name="connsiteX17" fmla="*/ 3075 w 10000"/>
                  <a:gd name="connsiteY17" fmla="*/ 2883 h 10000"/>
                  <a:gd name="connsiteX18" fmla="*/ 3177 w 10000"/>
                  <a:gd name="connsiteY18" fmla="*/ 3006 h 10000"/>
                  <a:gd name="connsiteX19" fmla="*/ 2919 w 10000"/>
                  <a:gd name="connsiteY19" fmla="*/ 3816 h 10000"/>
                  <a:gd name="connsiteX20" fmla="*/ 3279 w 10000"/>
                  <a:gd name="connsiteY20" fmla="*/ 3816 h 10000"/>
                  <a:gd name="connsiteX21" fmla="*/ 3491 w 10000"/>
                  <a:gd name="connsiteY21" fmla="*/ 2937 h 10000"/>
                  <a:gd name="connsiteX22" fmla="*/ 3491 w 10000"/>
                  <a:gd name="connsiteY22" fmla="*/ 2937 h 10000"/>
                  <a:gd name="connsiteX23" fmla="*/ 3491 w 10000"/>
                  <a:gd name="connsiteY23" fmla="*/ 2937 h 10000"/>
                  <a:gd name="connsiteX24" fmla="*/ 3491 w 10000"/>
                  <a:gd name="connsiteY24" fmla="*/ 2883 h 10000"/>
                  <a:gd name="connsiteX25" fmla="*/ 2808 w 10000"/>
                  <a:gd name="connsiteY25" fmla="*/ 1935 h 10000"/>
                  <a:gd name="connsiteX26" fmla="*/ 2706 w 10000"/>
                  <a:gd name="connsiteY26" fmla="*/ 1812 h 10000"/>
                  <a:gd name="connsiteX27" fmla="*/ 1930 w 10000"/>
                  <a:gd name="connsiteY27" fmla="*/ 2814 h 10000"/>
                  <a:gd name="connsiteX28" fmla="*/ 2390 w 10000"/>
                  <a:gd name="connsiteY28" fmla="*/ 3684 h 10000"/>
                  <a:gd name="connsiteX29" fmla="*/ 9686 w 10000"/>
                  <a:gd name="connsiteY29" fmla="*/ 0 h 10000"/>
                  <a:gd name="connsiteX30" fmla="*/ 9686 w 10000"/>
                  <a:gd name="connsiteY30" fmla="*/ 0 h 10000"/>
                  <a:gd name="connsiteX31" fmla="*/ 262 w 10000"/>
                  <a:gd name="connsiteY31" fmla="*/ 0 h 10000"/>
                  <a:gd name="connsiteX32" fmla="*/ 0 w 10000"/>
                  <a:gd name="connsiteY32" fmla="*/ 314 h 10000"/>
                  <a:gd name="connsiteX33" fmla="*/ 0 w 10000"/>
                  <a:gd name="connsiteY33" fmla="*/ 7932 h 10000"/>
                  <a:gd name="connsiteX34" fmla="*/ 262 w 10000"/>
                  <a:gd name="connsiteY34" fmla="*/ 8242 h 10000"/>
                  <a:gd name="connsiteX35" fmla="*/ 9686 w 10000"/>
                  <a:gd name="connsiteY35" fmla="*/ 8242 h 10000"/>
                  <a:gd name="connsiteX36" fmla="*/ 10000 w 10000"/>
                  <a:gd name="connsiteY36" fmla="*/ 7932 h 10000"/>
                  <a:gd name="connsiteX37" fmla="*/ 10000 w 10000"/>
                  <a:gd name="connsiteY37" fmla="*/ 314 h 10000"/>
                  <a:gd name="connsiteX38" fmla="*/ 9686 w 10000"/>
                  <a:gd name="connsiteY38" fmla="*/ 0 h 10000"/>
                  <a:gd name="connsiteX39" fmla="*/ 1253 w 10000"/>
                  <a:gd name="connsiteY39" fmla="*/ 1503 h 10000"/>
                  <a:gd name="connsiteX40" fmla="*/ 1253 w 10000"/>
                  <a:gd name="connsiteY40" fmla="*/ 1503 h 10000"/>
                  <a:gd name="connsiteX41" fmla="*/ 4171 w 10000"/>
                  <a:gd name="connsiteY41" fmla="*/ 1503 h 10000"/>
                  <a:gd name="connsiteX42" fmla="*/ 4171 w 10000"/>
                  <a:gd name="connsiteY42" fmla="*/ 4995 h 10000"/>
                  <a:gd name="connsiteX43" fmla="*/ 3958 w 10000"/>
                  <a:gd name="connsiteY43" fmla="*/ 4995 h 10000"/>
                  <a:gd name="connsiteX44" fmla="*/ 3958 w 10000"/>
                  <a:gd name="connsiteY44" fmla="*/ 4872 h 10000"/>
                  <a:gd name="connsiteX45" fmla="*/ 3594 w 10000"/>
                  <a:gd name="connsiteY45" fmla="*/ 4317 h 10000"/>
                  <a:gd name="connsiteX46" fmla="*/ 3075 w 10000"/>
                  <a:gd name="connsiteY46" fmla="*/ 4062 h 10000"/>
                  <a:gd name="connsiteX47" fmla="*/ 2706 w 10000"/>
                  <a:gd name="connsiteY47" fmla="*/ 4749 h 10000"/>
                  <a:gd name="connsiteX48" fmla="*/ 2288 w 10000"/>
                  <a:gd name="connsiteY48" fmla="*/ 4062 h 10000"/>
                  <a:gd name="connsiteX49" fmla="*/ 1826 w 10000"/>
                  <a:gd name="connsiteY49" fmla="*/ 4317 h 10000"/>
                  <a:gd name="connsiteX50" fmla="*/ 1410 w 10000"/>
                  <a:gd name="connsiteY50" fmla="*/ 4872 h 10000"/>
                  <a:gd name="connsiteX51" fmla="*/ 1410 w 10000"/>
                  <a:gd name="connsiteY51" fmla="*/ 4995 h 10000"/>
                  <a:gd name="connsiteX52" fmla="*/ 1253 w 10000"/>
                  <a:gd name="connsiteY52" fmla="*/ 4995 h 10000"/>
                  <a:gd name="connsiteX53" fmla="*/ 1253 w 10000"/>
                  <a:gd name="connsiteY53" fmla="*/ 1503 h 10000"/>
                  <a:gd name="connsiteX54" fmla="*/ 8747 w 10000"/>
                  <a:gd name="connsiteY54" fmla="*/ 6498 h 10000"/>
                  <a:gd name="connsiteX55" fmla="*/ 8747 w 10000"/>
                  <a:gd name="connsiteY55" fmla="*/ 6498 h 10000"/>
                  <a:gd name="connsiteX56" fmla="*/ 1253 w 10000"/>
                  <a:gd name="connsiteY56" fmla="*/ 6498 h 10000"/>
                  <a:gd name="connsiteX57" fmla="*/ 1253 w 10000"/>
                  <a:gd name="connsiteY57" fmla="*/ 5997 h 10000"/>
                  <a:gd name="connsiteX58" fmla="*/ 8747 w 10000"/>
                  <a:gd name="connsiteY58" fmla="*/ 5997 h 10000"/>
                  <a:gd name="connsiteX59" fmla="*/ 8747 w 10000"/>
                  <a:gd name="connsiteY59" fmla="*/ 6498 h 10000"/>
                  <a:gd name="connsiteX60" fmla="*/ 8747 w 10000"/>
                  <a:gd name="connsiteY60" fmla="*/ 4995 h 10000"/>
                  <a:gd name="connsiteX61" fmla="*/ 8747 w 10000"/>
                  <a:gd name="connsiteY61" fmla="*/ 4995 h 10000"/>
                  <a:gd name="connsiteX62" fmla="*/ 5208 w 10000"/>
                  <a:gd name="connsiteY62" fmla="*/ 4995 h 10000"/>
                  <a:gd name="connsiteX63" fmla="*/ 5208 w 10000"/>
                  <a:gd name="connsiteY63" fmla="*/ 4494 h 10000"/>
                  <a:gd name="connsiteX64" fmla="*/ 8747 w 10000"/>
                  <a:gd name="connsiteY64" fmla="*/ 4494 h 10000"/>
                  <a:gd name="connsiteX65" fmla="*/ 8747 w 10000"/>
                  <a:gd name="connsiteY65" fmla="*/ 4995 h 10000"/>
                  <a:gd name="connsiteX66" fmla="*/ 8747 w 10000"/>
                  <a:gd name="connsiteY66" fmla="*/ 3502 h 10000"/>
                  <a:gd name="connsiteX67" fmla="*/ 8747 w 10000"/>
                  <a:gd name="connsiteY67" fmla="*/ 3502 h 10000"/>
                  <a:gd name="connsiteX68" fmla="*/ 5208 w 10000"/>
                  <a:gd name="connsiteY68" fmla="*/ 3502 h 10000"/>
                  <a:gd name="connsiteX69" fmla="*/ 5208 w 10000"/>
                  <a:gd name="connsiteY69" fmla="*/ 3006 h 10000"/>
                  <a:gd name="connsiteX70" fmla="*/ 8747 w 10000"/>
                  <a:gd name="connsiteY70" fmla="*/ 3006 h 10000"/>
                  <a:gd name="connsiteX71" fmla="*/ 8747 w 10000"/>
                  <a:gd name="connsiteY71" fmla="*/ 3502 h 10000"/>
                  <a:gd name="connsiteX72" fmla="*/ 8747 w 10000"/>
                  <a:gd name="connsiteY72" fmla="*/ 2004 h 10000"/>
                  <a:gd name="connsiteX73" fmla="*/ 8747 w 10000"/>
                  <a:gd name="connsiteY73" fmla="*/ 2004 h 10000"/>
                  <a:gd name="connsiteX74" fmla="*/ 5208 w 10000"/>
                  <a:gd name="connsiteY74" fmla="*/ 2004 h 10000"/>
                  <a:gd name="connsiteX75" fmla="*/ 5208 w 10000"/>
                  <a:gd name="connsiteY75" fmla="*/ 1503 h 10000"/>
                  <a:gd name="connsiteX76" fmla="*/ 8747 w 10000"/>
                  <a:gd name="connsiteY76" fmla="*/ 1503 h 10000"/>
                  <a:gd name="connsiteX77" fmla="*/ 8747 w 10000"/>
                  <a:gd name="connsiteY77" fmla="*/ 2004 h 10000"/>
                  <a:gd name="connsiteX0" fmla="*/ 5931 w 10000"/>
                  <a:gd name="connsiteY0" fmla="*/ 9377 h 10000"/>
                  <a:gd name="connsiteX1" fmla="*/ 6460 w 10000"/>
                  <a:gd name="connsiteY1" fmla="*/ 9745 h 10000"/>
                  <a:gd name="connsiteX2" fmla="*/ 6460 w 10000"/>
                  <a:gd name="connsiteY2" fmla="*/ 8742 h 10000"/>
                  <a:gd name="connsiteX3" fmla="*/ 6460 w 10000"/>
                  <a:gd name="connsiteY3" fmla="*/ 8742 h 10000"/>
                  <a:gd name="connsiteX4" fmla="*/ 6978 w 10000"/>
                  <a:gd name="connsiteY4" fmla="*/ 9377 h 10000"/>
                  <a:gd name="connsiteX5" fmla="*/ 6460 w 10000"/>
                  <a:gd name="connsiteY5" fmla="*/ 10000 h 10000"/>
                  <a:gd name="connsiteX6" fmla="*/ 5931 w 10000"/>
                  <a:gd name="connsiteY6" fmla="*/ 9377 h 10000"/>
                  <a:gd name="connsiteX7" fmla="*/ 2390 w 10000"/>
                  <a:gd name="connsiteY7" fmla="*/ 3684 h 10000"/>
                  <a:gd name="connsiteX8" fmla="*/ 2390 w 10000"/>
                  <a:gd name="connsiteY8" fmla="*/ 3684 h 10000"/>
                  <a:gd name="connsiteX9" fmla="*/ 2288 w 10000"/>
                  <a:gd name="connsiteY9" fmla="*/ 3375 h 10000"/>
                  <a:gd name="connsiteX10" fmla="*/ 2133 w 10000"/>
                  <a:gd name="connsiteY10" fmla="*/ 3252 h 10000"/>
                  <a:gd name="connsiteX11" fmla="*/ 2133 w 10000"/>
                  <a:gd name="connsiteY11" fmla="*/ 3060 h 10000"/>
                  <a:gd name="connsiteX12" fmla="*/ 2244 w 10000"/>
                  <a:gd name="connsiteY12" fmla="*/ 2883 h 10000"/>
                  <a:gd name="connsiteX13" fmla="*/ 2244 w 10000"/>
                  <a:gd name="connsiteY13" fmla="*/ 2750 h 10000"/>
                  <a:gd name="connsiteX14" fmla="*/ 2449 w 10000"/>
                  <a:gd name="connsiteY14" fmla="*/ 2313 h 10000"/>
                  <a:gd name="connsiteX15" fmla="*/ 2968 w 10000"/>
                  <a:gd name="connsiteY15" fmla="*/ 2883 h 10000"/>
                  <a:gd name="connsiteX16" fmla="*/ 3075 w 10000"/>
                  <a:gd name="connsiteY16" fmla="*/ 2883 h 10000"/>
                  <a:gd name="connsiteX17" fmla="*/ 3177 w 10000"/>
                  <a:gd name="connsiteY17" fmla="*/ 3006 h 10000"/>
                  <a:gd name="connsiteX18" fmla="*/ 2919 w 10000"/>
                  <a:gd name="connsiteY18" fmla="*/ 3816 h 10000"/>
                  <a:gd name="connsiteX19" fmla="*/ 3279 w 10000"/>
                  <a:gd name="connsiteY19" fmla="*/ 3816 h 10000"/>
                  <a:gd name="connsiteX20" fmla="*/ 3491 w 10000"/>
                  <a:gd name="connsiteY20" fmla="*/ 2937 h 10000"/>
                  <a:gd name="connsiteX21" fmla="*/ 3491 w 10000"/>
                  <a:gd name="connsiteY21" fmla="*/ 2937 h 10000"/>
                  <a:gd name="connsiteX22" fmla="*/ 3491 w 10000"/>
                  <a:gd name="connsiteY22" fmla="*/ 2937 h 10000"/>
                  <a:gd name="connsiteX23" fmla="*/ 3491 w 10000"/>
                  <a:gd name="connsiteY23" fmla="*/ 2883 h 10000"/>
                  <a:gd name="connsiteX24" fmla="*/ 2808 w 10000"/>
                  <a:gd name="connsiteY24" fmla="*/ 1935 h 10000"/>
                  <a:gd name="connsiteX25" fmla="*/ 2706 w 10000"/>
                  <a:gd name="connsiteY25" fmla="*/ 1812 h 10000"/>
                  <a:gd name="connsiteX26" fmla="*/ 1930 w 10000"/>
                  <a:gd name="connsiteY26" fmla="*/ 2814 h 10000"/>
                  <a:gd name="connsiteX27" fmla="*/ 2390 w 10000"/>
                  <a:gd name="connsiteY27" fmla="*/ 3684 h 10000"/>
                  <a:gd name="connsiteX28" fmla="*/ 9686 w 10000"/>
                  <a:gd name="connsiteY28" fmla="*/ 0 h 10000"/>
                  <a:gd name="connsiteX29" fmla="*/ 9686 w 10000"/>
                  <a:gd name="connsiteY29" fmla="*/ 0 h 10000"/>
                  <a:gd name="connsiteX30" fmla="*/ 262 w 10000"/>
                  <a:gd name="connsiteY30" fmla="*/ 0 h 10000"/>
                  <a:gd name="connsiteX31" fmla="*/ 0 w 10000"/>
                  <a:gd name="connsiteY31" fmla="*/ 314 h 10000"/>
                  <a:gd name="connsiteX32" fmla="*/ 0 w 10000"/>
                  <a:gd name="connsiteY32" fmla="*/ 7932 h 10000"/>
                  <a:gd name="connsiteX33" fmla="*/ 262 w 10000"/>
                  <a:gd name="connsiteY33" fmla="*/ 8242 h 10000"/>
                  <a:gd name="connsiteX34" fmla="*/ 9686 w 10000"/>
                  <a:gd name="connsiteY34" fmla="*/ 8242 h 10000"/>
                  <a:gd name="connsiteX35" fmla="*/ 10000 w 10000"/>
                  <a:gd name="connsiteY35" fmla="*/ 7932 h 10000"/>
                  <a:gd name="connsiteX36" fmla="*/ 10000 w 10000"/>
                  <a:gd name="connsiteY36" fmla="*/ 314 h 10000"/>
                  <a:gd name="connsiteX37" fmla="*/ 9686 w 10000"/>
                  <a:gd name="connsiteY37" fmla="*/ 0 h 10000"/>
                  <a:gd name="connsiteX38" fmla="*/ 1253 w 10000"/>
                  <a:gd name="connsiteY38" fmla="*/ 1503 h 10000"/>
                  <a:gd name="connsiteX39" fmla="*/ 1253 w 10000"/>
                  <a:gd name="connsiteY39" fmla="*/ 1503 h 10000"/>
                  <a:gd name="connsiteX40" fmla="*/ 4171 w 10000"/>
                  <a:gd name="connsiteY40" fmla="*/ 1503 h 10000"/>
                  <a:gd name="connsiteX41" fmla="*/ 4171 w 10000"/>
                  <a:gd name="connsiteY41" fmla="*/ 4995 h 10000"/>
                  <a:gd name="connsiteX42" fmla="*/ 3958 w 10000"/>
                  <a:gd name="connsiteY42" fmla="*/ 4995 h 10000"/>
                  <a:gd name="connsiteX43" fmla="*/ 3958 w 10000"/>
                  <a:gd name="connsiteY43" fmla="*/ 4872 h 10000"/>
                  <a:gd name="connsiteX44" fmla="*/ 3594 w 10000"/>
                  <a:gd name="connsiteY44" fmla="*/ 4317 h 10000"/>
                  <a:gd name="connsiteX45" fmla="*/ 3075 w 10000"/>
                  <a:gd name="connsiteY45" fmla="*/ 4062 h 10000"/>
                  <a:gd name="connsiteX46" fmla="*/ 2706 w 10000"/>
                  <a:gd name="connsiteY46" fmla="*/ 4749 h 10000"/>
                  <a:gd name="connsiteX47" fmla="*/ 2288 w 10000"/>
                  <a:gd name="connsiteY47" fmla="*/ 4062 h 10000"/>
                  <a:gd name="connsiteX48" fmla="*/ 1826 w 10000"/>
                  <a:gd name="connsiteY48" fmla="*/ 4317 h 10000"/>
                  <a:gd name="connsiteX49" fmla="*/ 1410 w 10000"/>
                  <a:gd name="connsiteY49" fmla="*/ 4872 h 10000"/>
                  <a:gd name="connsiteX50" fmla="*/ 1410 w 10000"/>
                  <a:gd name="connsiteY50" fmla="*/ 4995 h 10000"/>
                  <a:gd name="connsiteX51" fmla="*/ 1253 w 10000"/>
                  <a:gd name="connsiteY51" fmla="*/ 4995 h 10000"/>
                  <a:gd name="connsiteX52" fmla="*/ 1253 w 10000"/>
                  <a:gd name="connsiteY52" fmla="*/ 1503 h 10000"/>
                  <a:gd name="connsiteX53" fmla="*/ 8747 w 10000"/>
                  <a:gd name="connsiteY53" fmla="*/ 6498 h 10000"/>
                  <a:gd name="connsiteX54" fmla="*/ 8747 w 10000"/>
                  <a:gd name="connsiteY54" fmla="*/ 6498 h 10000"/>
                  <a:gd name="connsiteX55" fmla="*/ 1253 w 10000"/>
                  <a:gd name="connsiteY55" fmla="*/ 6498 h 10000"/>
                  <a:gd name="connsiteX56" fmla="*/ 1253 w 10000"/>
                  <a:gd name="connsiteY56" fmla="*/ 5997 h 10000"/>
                  <a:gd name="connsiteX57" fmla="*/ 8747 w 10000"/>
                  <a:gd name="connsiteY57" fmla="*/ 5997 h 10000"/>
                  <a:gd name="connsiteX58" fmla="*/ 8747 w 10000"/>
                  <a:gd name="connsiteY58" fmla="*/ 6498 h 10000"/>
                  <a:gd name="connsiteX59" fmla="*/ 8747 w 10000"/>
                  <a:gd name="connsiteY59" fmla="*/ 4995 h 10000"/>
                  <a:gd name="connsiteX60" fmla="*/ 8747 w 10000"/>
                  <a:gd name="connsiteY60" fmla="*/ 4995 h 10000"/>
                  <a:gd name="connsiteX61" fmla="*/ 5208 w 10000"/>
                  <a:gd name="connsiteY61" fmla="*/ 4995 h 10000"/>
                  <a:gd name="connsiteX62" fmla="*/ 5208 w 10000"/>
                  <a:gd name="connsiteY62" fmla="*/ 4494 h 10000"/>
                  <a:gd name="connsiteX63" fmla="*/ 8747 w 10000"/>
                  <a:gd name="connsiteY63" fmla="*/ 4494 h 10000"/>
                  <a:gd name="connsiteX64" fmla="*/ 8747 w 10000"/>
                  <a:gd name="connsiteY64" fmla="*/ 4995 h 10000"/>
                  <a:gd name="connsiteX65" fmla="*/ 8747 w 10000"/>
                  <a:gd name="connsiteY65" fmla="*/ 3502 h 10000"/>
                  <a:gd name="connsiteX66" fmla="*/ 8747 w 10000"/>
                  <a:gd name="connsiteY66" fmla="*/ 3502 h 10000"/>
                  <a:gd name="connsiteX67" fmla="*/ 5208 w 10000"/>
                  <a:gd name="connsiteY67" fmla="*/ 3502 h 10000"/>
                  <a:gd name="connsiteX68" fmla="*/ 5208 w 10000"/>
                  <a:gd name="connsiteY68" fmla="*/ 3006 h 10000"/>
                  <a:gd name="connsiteX69" fmla="*/ 8747 w 10000"/>
                  <a:gd name="connsiteY69" fmla="*/ 3006 h 10000"/>
                  <a:gd name="connsiteX70" fmla="*/ 8747 w 10000"/>
                  <a:gd name="connsiteY70" fmla="*/ 3502 h 10000"/>
                  <a:gd name="connsiteX71" fmla="*/ 8747 w 10000"/>
                  <a:gd name="connsiteY71" fmla="*/ 2004 h 10000"/>
                  <a:gd name="connsiteX72" fmla="*/ 8747 w 10000"/>
                  <a:gd name="connsiteY72" fmla="*/ 2004 h 10000"/>
                  <a:gd name="connsiteX73" fmla="*/ 5208 w 10000"/>
                  <a:gd name="connsiteY73" fmla="*/ 2004 h 10000"/>
                  <a:gd name="connsiteX74" fmla="*/ 5208 w 10000"/>
                  <a:gd name="connsiteY74" fmla="*/ 1503 h 10000"/>
                  <a:gd name="connsiteX75" fmla="*/ 8747 w 10000"/>
                  <a:gd name="connsiteY75" fmla="*/ 1503 h 10000"/>
                  <a:gd name="connsiteX76" fmla="*/ 8747 w 10000"/>
                  <a:gd name="connsiteY76" fmla="*/ 2004 h 10000"/>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8742 h 10018"/>
                  <a:gd name="connsiteX4" fmla="*/ 6460 w 10000"/>
                  <a:gd name="connsiteY4" fmla="*/ 10000 h 10018"/>
                  <a:gd name="connsiteX5" fmla="*/ 5931 w 10000"/>
                  <a:gd name="connsiteY5" fmla="*/ 9377 h 10018"/>
                  <a:gd name="connsiteX6" fmla="*/ 2390 w 10000"/>
                  <a:gd name="connsiteY6" fmla="*/ 3684 h 10018"/>
                  <a:gd name="connsiteX7" fmla="*/ 2390 w 10000"/>
                  <a:gd name="connsiteY7" fmla="*/ 3684 h 10018"/>
                  <a:gd name="connsiteX8" fmla="*/ 2288 w 10000"/>
                  <a:gd name="connsiteY8" fmla="*/ 3375 h 10018"/>
                  <a:gd name="connsiteX9" fmla="*/ 2133 w 10000"/>
                  <a:gd name="connsiteY9" fmla="*/ 3252 h 10018"/>
                  <a:gd name="connsiteX10" fmla="*/ 2133 w 10000"/>
                  <a:gd name="connsiteY10" fmla="*/ 3060 h 10018"/>
                  <a:gd name="connsiteX11" fmla="*/ 2244 w 10000"/>
                  <a:gd name="connsiteY11" fmla="*/ 2883 h 10018"/>
                  <a:gd name="connsiteX12" fmla="*/ 2244 w 10000"/>
                  <a:gd name="connsiteY12" fmla="*/ 2750 h 10018"/>
                  <a:gd name="connsiteX13" fmla="*/ 2449 w 10000"/>
                  <a:gd name="connsiteY13" fmla="*/ 2313 h 10018"/>
                  <a:gd name="connsiteX14" fmla="*/ 2968 w 10000"/>
                  <a:gd name="connsiteY14" fmla="*/ 2883 h 10018"/>
                  <a:gd name="connsiteX15" fmla="*/ 3075 w 10000"/>
                  <a:gd name="connsiteY15" fmla="*/ 2883 h 10018"/>
                  <a:gd name="connsiteX16" fmla="*/ 3177 w 10000"/>
                  <a:gd name="connsiteY16" fmla="*/ 3006 h 10018"/>
                  <a:gd name="connsiteX17" fmla="*/ 2919 w 10000"/>
                  <a:gd name="connsiteY17" fmla="*/ 3816 h 10018"/>
                  <a:gd name="connsiteX18" fmla="*/ 3279 w 10000"/>
                  <a:gd name="connsiteY18" fmla="*/ 3816 h 10018"/>
                  <a:gd name="connsiteX19" fmla="*/ 3491 w 10000"/>
                  <a:gd name="connsiteY19" fmla="*/ 2937 h 10018"/>
                  <a:gd name="connsiteX20" fmla="*/ 3491 w 10000"/>
                  <a:gd name="connsiteY20" fmla="*/ 2937 h 10018"/>
                  <a:gd name="connsiteX21" fmla="*/ 3491 w 10000"/>
                  <a:gd name="connsiteY21" fmla="*/ 2937 h 10018"/>
                  <a:gd name="connsiteX22" fmla="*/ 3491 w 10000"/>
                  <a:gd name="connsiteY22" fmla="*/ 2883 h 10018"/>
                  <a:gd name="connsiteX23" fmla="*/ 2808 w 10000"/>
                  <a:gd name="connsiteY23" fmla="*/ 1935 h 10018"/>
                  <a:gd name="connsiteX24" fmla="*/ 2706 w 10000"/>
                  <a:gd name="connsiteY24" fmla="*/ 1812 h 10018"/>
                  <a:gd name="connsiteX25" fmla="*/ 1930 w 10000"/>
                  <a:gd name="connsiteY25" fmla="*/ 2814 h 10018"/>
                  <a:gd name="connsiteX26" fmla="*/ 2390 w 10000"/>
                  <a:gd name="connsiteY26" fmla="*/ 3684 h 10018"/>
                  <a:gd name="connsiteX27" fmla="*/ 9686 w 10000"/>
                  <a:gd name="connsiteY27" fmla="*/ 0 h 10018"/>
                  <a:gd name="connsiteX28" fmla="*/ 9686 w 10000"/>
                  <a:gd name="connsiteY28" fmla="*/ 0 h 10018"/>
                  <a:gd name="connsiteX29" fmla="*/ 262 w 10000"/>
                  <a:gd name="connsiteY29" fmla="*/ 0 h 10018"/>
                  <a:gd name="connsiteX30" fmla="*/ 0 w 10000"/>
                  <a:gd name="connsiteY30" fmla="*/ 314 h 10018"/>
                  <a:gd name="connsiteX31" fmla="*/ 0 w 10000"/>
                  <a:gd name="connsiteY31" fmla="*/ 7932 h 10018"/>
                  <a:gd name="connsiteX32" fmla="*/ 262 w 10000"/>
                  <a:gd name="connsiteY32" fmla="*/ 8242 h 10018"/>
                  <a:gd name="connsiteX33" fmla="*/ 9686 w 10000"/>
                  <a:gd name="connsiteY33" fmla="*/ 8242 h 10018"/>
                  <a:gd name="connsiteX34" fmla="*/ 10000 w 10000"/>
                  <a:gd name="connsiteY34" fmla="*/ 7932 h 10018"/>
                  <a:gd name="connsiteX35" fmla="*/ 10000 w 10000"/>
                  <a:gd name="connsiteY35" fmla="*/ 314 h 10018"/>
                  <a:gd name="connsiteX36" fmla="*/ 9686 w 10000"/>
                  <a:gd name="connsiteY36" fmla="*/ 0 h 10018"/>
                  <a:gd name="connsiteX37" fmla="*/ 1253 w 10000"/>
                  <a:gd name="connsiteY37" fmla="*/ 1503 h 10018"/>
                  <a:gd name="connsiteX38" fmla="*/ 1253 w 10000"/>
                  <a:gd name="connsiteY38" fmla="*/ 1503 h 10018"/>
                  <a:gd name="connsiteX39" fmla="*/ 4171 w 10000"/>
                  <a:gd name="connsiteY39" fmla="*/ 1503 h 10018"/>
                  <a:gd name="connsiteX40" fmla="*/ 4171 w 10000"/>
                  <a:gd name="connsiteY40" fmla="*/ 4995 h 10018"/>
                  <a:gd name="connsiteX41" fmla="*/ 3958 w 10000"/>
                  <a:gd name="connsiteY41" fmla="*/ 4995 h 10018"/>
                  <a:gd name="connsiteX42" fmla="*/ 3958 w 10000"/>
                  <a:gd name="connsiteY42" fmla="*/ 4872 h 10018"/>
                  <a:gd name="connsiteX43" fmla="*/ 3594 w 10000"/>
                  <a:gd name="connsiteY43" fmla="*/ 4317 h 10018"/>
                  <a:gd name="connsiteX44" fmla="*/ 3075 w 10000"/>
                  <a:gd name="connsiteY44" fmla="*/ 4062 h 10018"/>
                  <a:gd name="connsiteX45" fmla="*/ 2706 w 10000"/>
                  <a:gd name="connsiteY45" fmla="*/ 4749 h 10018"/>
                  <a:gd name="connsiteX46" fmla="*/ 2288 w 10000"/>
                  <a:gd name="connsiteY46" fmla="*/ 4062 h 10018"/>
                  <a:gd name="connsiteX47" fmla="*/ 1826 w 10000"/>
                  <a:gd name="connsiteY47" fmla="*/ 4317 h 10018"/>
                  <a:gd name="connsiteX48" fmla="*/ 1410 w 10000"/>
                  <a:gd name="connsiteY48" fmla="*/ 4872 h 10018"/>
                  <a:gd name="connsiteX49" fmla="*/ 1410 w 10000"/>
                  <a:gd name="connsiteY49" fmla="*/ 4995 h 10018"/>
                  <a:gd name="connsiteX50" fmla="*/ 1253 w 10000"/>
                  <a:gd name="connsiteY50" fmla="*/ 4995 h 10018"/>
                  <a:gd name="connsiteX51" fmla="*/ 1253 w 10000"/>
                  <a:gd name="connsiteY51" fmla="*/ 1503 h 10018"/>
                  <a:gd name="connsiteX52" fmla="*/ 8747 w 10000"/>
                  <a:gd name="connsiteY52" fmla="*/ 6498 h 10018"/>
                  <a:gd name="connsiteX53" fmla="*/ 8747 w 10000"/>
                  <a:gd name="connsiteY53" fmla="*/ 6498 h 10018"/>
                  <a:gd name="connsiteX54" fmla="*/ 1253 w 10000"/>
                  <a:gd name="connsiteY54" fmla="*/ 6498 h 10018"/>
                  <a:gd name="connsiteX55" fmla="*/ 1253 w 10000"/>
                  <a:gd name="connsiteY55" fmla="*/ 5997 h 10018"/>
                  <a:gd name="connsiteX56" fmla="*/ 8747 w 10000"/>
                  <a:gd name="connsiteY56" fmla="*/ 5997 h 10018"/>
                  <a:gd name="connsiteX57" fmla="*/ 8747 w 10000"/>
                  <a:gd name="connsiteY57" fmla="*/ 6498 h 10018"/>
                  <a:gd name="connsiteX58" fmla="*/ 8747 w 10000"/>
                  <a:gd name="connsiteY58" fmla="*/ 4995 h 10018"/>
                  <a:gd name="connsiteX59" fmla="*/ 8747 w 10000"/>
                  <a:gd name="connsiteY59" fmla="*/ 4995 h 10018"/>
                  <a:gd name="connsiteX60" fmla="*/ 5208 w 10000"/>
                  <a:gd name="connsiteY60" fmla="*/ 4995 h 10018"/>
                  <a:gd name="connsiteX61" fmla="*/ 5208 w 10000"/>
                  <a:gd name="connsiteY61" fmla="*/ 4494 h 10018"/>
                  <a:gd name="connsiteX62" fmla="*/ 8747 w 10000"/>
                  <a:gd name="connsiteY62" fmla="*/ 4494 h 10018"/>
                  <a:gd name="connsiteX63" fmla="*/ 8747 w 10000"/>
                  <a:gd name="connsiteY63" fmla="*/ 4995 h 10018"/>
                  <a:gd name="connsiteX64" fmla="*/ 8747 w 10000"/>
                  <a:gd name="connsiteY64" fmla="*/ 3502 h 10018"/>
                  <a:gd name="connsiteX65" fmla="*/ 8747 w 10000"/>
                  <a:gd name="connsiteY65" fmla="*/ 3502 h 10018"/>
                  <a:gd name="connsiteX66" fmla="*/ 5208 w 10000"/>
                  <a:gd name="connsiteY66" fmla="*/ 3502 h 10018"/>
                  <a:gd name="connsiteX67" fmla="*/ 5208 w 10000"/>
                  <a:gd name="connsiteY67" fmla="*/ 3006 h 10018"/>
                  <a:gd name="connsiteX68" fmla="*/ 8747 w 10000"/>
                  <a:gd name="connsiteY68" fmla="*/ 3006 h 10018"/>
                  <a:gd name="connsiteX69" fmla="*/ 8747 w 10000"/>
                  <a:gd name="connsiteY69" fmla="*/ 3502 h 10018"/>
                  <a:gd name="connsiteX70" fmla="*/ 8747 w 10000"/>
                  <a:gd name="connsiteY70" fmla="*/ 2004 h 10018"/>
                  <a:gd name="connsiteX71" fmla="*/ 8747 w 10000"/>
                  <a:gd name="connsiteY71" fmla="*/ 2004 h 10018"/>
                  <a:gd name="connsiteX72" fmla="*/ 5208 w 10000"/>
                  <a:gd name="connsiteY72" fmla="*/ 2004 h 10018"/>
                  <a:gd name="connsiteX73" fmla="*/ 5208 w 10000"/>
                  <a:gd name="connsiteY73" fmla="*/ 1503 h 10018"/>
                  <a:gd name="connsiteX74" fmla="*/ 8747 w 10000"/>
                  <a:gd name="connsiteY74" fmla="*/ 1503 h 10018"/>
                  <a:gd name="connsiteX75" fmla="*/ 8747 w 10000"/>
                  <a:gd name="connsiteY75" fmla="*/ 2004 h 10018"/>
                  <a:gd name="connsiteX0" fmla="*/ 5931 w 10000"/>
                  <a:gd name="connsiteY0" fmla="*/ 9377 h 10018"/>
                  <a:gd name="connsiteX1" fmla="*/ 6460 w 10000"/>
                  <a:gd name="connsiteY1" fmla="*/ 9745 h 10018"/>
                  <a:gd name="connsiteX2" fmla="*/ 6460 w 10000"/>
                  <a:gd name="connsiteY2" fmla="*/ 8742 h 10018"/>
                  <a:gd name="connsiteX3" fmla="*/ 6460 w 10000"/>
                  <a:gd name="connsiteY3" fmla="*/ 10000 h 10018"/>
                  <a:gd name="connsiteX4" fmla="*/ 5931 w 10000"/>
                  <a:gd name="connsiteY4" fmla="*/ 9377 h 10018"/>
                  <a:gd name="connsiteX5" fmla="*/ 2390 w 10000"/>
                  <a:gd name="connsiteY5" fmla="*/ 3684 h 10018"/>
                  <a:gd name="connsiteX6" fmla="*/ 2390 w 10000"/>
                  <a:gd name="connsiteY6" fmla="*/ 3684 h 10018"/>
                  <a:gd name="connsiteX7" fmla="*/ 2288 w 10000"/>
                  <a:gd name="connsiteY7" fmla="*/ 3375 h 10018"/>
                  <a:gd name="connsiteX8" fmla="*/ 2133 w 10000"/>
                  <a:gd name="connsiteY8" fmla="*/ 3252 h 10018"/>
                  <a:gd name="connsiteX9" fmla="*/ 2133 w 10000"/>
                  <a:gd name="connsiteY9" fmla="*/ 3060 h 10018"/>
                  <a:gd name="connsiteX10" fmla="*/ 2244 w 10000"/>
                  <a:gd name="connsiteY10" fmla="*/ 2883 h 10018"/>
                  <a:gd name="connsiteX11" fmla="*/ 2244 w 10000"/>
                  <a:gd name="connsiteY11" fmla="*/ 2750 h 10018"/>
                  <a:gd name="connsiteX12" fmla="*/ 2449 w 10000"/>
                  <a:gd name="connsiteY12" fmla="*/ 2313 h 10018"/>
                  <a:gd name="connsiteX13" fmla="*/ 2968 w 10000"/>
                  <a:gd name="connsiteY13" fmla="*/ 2883 h 10018"/>
                  <a:gd name="connsiteX14" fmla="*/ 3075 w 10000"/>
                  <a:gd name="connsiteY14" fmla="*/ 2883 h 10018"/>
                  <a:gd name="connsiteX15" fmla="*/ 3177 w 10000"/>
                  <a:gd name="connsiteY15" fmla="*/ 3006 h 10018"/>
                  <a:gd name="connsiteX16" fmla="*/ 2919 w 10000"/>
                  <a:gd name="connsiteY16" fmla="*/ 3816 h 10018"/>
                  <a:gd name="connsiteX17" fmla="*/ 3279 w 10000"/>
                  <a:gd name="connsiteY17" fmla="*/ 3816 h 10018"/>
                  <a:gd name="connsiteX18" fmla="*/ 3491 w 10000"/>
                  <a:gd name="connsiteY18" fmla="*/ 2937 h 10018"/>
                  <a:gd name="connsiteX19" fmla="*/ 3491 w 10000"/>
                  <a:gd name="connsiteY19" fmla="*/ 2937 h 10018"/>
                  <a:gd name="connsiteX20" fmla="*/ 3491 w 10000"/>
                  <a:gd name="connsiteY20" fmla="*/ 2937 h 10018"/>
                  <a:gd name="connsiteX21" fmla="*/ 3491 w 10000"/>
                  <a:gd name="connsiteY21" fmla="*/ 2883 h 10018"/>
                  <a:gd name="connsiteX22" fmla="*/ 2808 w 10000"/>
                  <a:gd name="connsiteY22" fmla="*/ 1935 h 10018"/>
                  <a:gd name="connsiteX23" fmla="*/ 2706 w 10000"/>
                  <a:gd name="connsiteY23" fmla="*/ 1812 h 10018"/>
                  <a:gd name="connsiteX24" fmla="*/ 1930 w 10000"/>
                  <a:gd name="connsiteY24" fmla="*/ 2814 h 10018"/>
                  <a:gd name="connsiteX25" fmla="*/ 2390 w 10000"/>
                  <a:gd name="connsiteY25" fmla="*/ 3684 h 10018"/>
                  <a:gd name="connsiteX26" fmla="*/ 9686 w 10000"/>
                  <a:gd name="connsiteY26" fmla="*/ 0 h 10018"/>
                  <a:gd name="connsiteX27" fmla="*/ 9686 w 10000"/>
                  <a:gd name="connsiteY27" fmla="*/ 0 h 10018"/>
                  <a:gd name="connsiteX28" fmla="*/ 262 w 10000"/>
                  <a:gd name="connsiteY28" fmla="*/ 0 h 10018"/>
                  <a:gd name="connsiteX29" fmla="*/ 0 w 10000"/>
                  <a:gd name="connsiteY29" fmla="*/ 314 h 10018"/>
                  <a:gd name="connsiteX30" fmla="*/ 0 w 10000"/>
                  <a:gd name="connsiteY30" fmla="*/ 7932 h 10018"/>
                  <a:gd name="connsiteX31" fmla="*/ 262 w 10000"/>
                  <a:gd name="connsiteY31" fmla="*/ 8242 h 10018"/>
                  <a:gd name="connsiteX32" fmla="*/ 9686 w 10000"/>
                  <a:gd name="connsiteY32" fmla="*/ 8242 h 10018"/>
                  <a:gd name="connsiteX33" fmla="*/ 10000 w 10000"/>
                  <a:gd name="connsiteY33" fmla="*/ 7932 h 10018"/>
                  <a:gd name="connsiteX34" fmla="*/ 10000 w 10000"/>
                  <a:gd name="connsiteY34" fmla="*/ 314 h 10018"/>
                  <a:gd name="connsiteX35" fmla="*/ 9686 w 10000"/>
                  <a:gd name="connsiteY35" fmla="*/ 0 h 10018"/>
                  <a:gd name="connsiteX36" fmla="*/ 1253 w 10000"/>
                  <a:gd name="connsiteY36" fmla="*/ 1503 h 10018"/>
                  <a:gd name="connsiteX37" fmla="*/ 1253 w 10000"/>
                  <a:gd name="connsiteY37" fmla="*/ 1503 h 10018"/>
                  <a:gd name="connsiteX38" fmla="*/ 4171 w 10000"/>
                  <a:gd name="connsiteY38" fmla="*/ 1503 h 10018"/>
                  <a:gd name="connsiteX39" fmla="*/ 4171 w 10000"/>
                  <a:gd name="connsiteY39" fmla="*/ 4995 h 10018"/>
                  <a:gd name="connsiteX40" fmla="*/ 3958 w 10000"/>
                  <a:gd name="connsiteY40" fmla="*/ 4995 h 10018"/>
                  <a:gd name="connsiteX41" fmla="*/ 3958 w 10000"/>
                  <a:gd name="connsiteY41" fmla="*/ 4872 h 10018"/>
                  <a:gd name="connsiteX42" fmla="*/ 3594 w 10000"/>
                  <a:gd name="connsiteY42" fmla="*/ 4317 h 10018"/>
                  <a:gd name="connsiteX43" fmla="*/ 3075 w 10000"/>
                  <a:gd name="connsiteY43" fmla="*/ 4062 h 10018"/>
                  <a:gd name="connsiteX44" fmla="*/ 2706 w 10000"/>
                  <a:gd name="connsiteY44" fmla="*/ 4749 h 10018"/>
                  <a:gd name="connsiteX45" fmla="*/ 2288 w 10000"/>
                  <a:gd name="connsiteY45" fmla="*/ 4062 h 10018"/>
                  <a:gd name="connsiteX46" fmla="*/ 1826 w 10000"/>
                  <a:gd name="connsiteY46" fmla="*/ 4317 h 10018"/>
                  <a:gd name="connsiteX47" fmla="*/ 1410 w 10000"/>
                  <a:gd name="connsiteY47" fmla="*/ 4872 h 10018"/>
                  <a:gd name="connsiteX48" fmla="*/ 1410 w 10000"/>
                  <a:gd name="connsiteY48" fmla="*/ 4995 h 10018"/>
                  <a:gd name="connsiteX49" fmla="*/ 1253 w 10000"/>
                  <a:gd name="connsiteY49" fmla="*/ 4995 h 10018"/>
                  <a:gd name="connsiteX50" fmla="*/ 1253 w 10000"/>
                  <a:gd name="connsiteY50" fmla="*/ 1503 h 10018"/>
                  <a:gd name="connsiteX51" fmla="*/ 8747 w 10000"/>
                  <a:gd name="connsiteY51" fmla="*/ 6498 h 10018"/>
                  <a:gd name="connsiteX52" fmla="*/ 8747 w 10000"/>
                  <a:gd name="connsiteY52" fmla="*/ 6498 h 10018"/>
                  <a:gd name="connsiteX53" fmla="*/ 1253 w 10000"/>
                  <a:gd name="connsiteY53" fmla="*/ 6498 h 10018"/>
                  <a:gd name="connsiteX54" fmla="*/ 1253 w 10000"/>
                  <a:gd name="connsiteY54" fmla="*/ 5997 h 10018"/>
                  <a:gd name="connsiteX55" fmla="*/ 8747 w 10000"/>
                  <a:gd name="connsiteY55" fmla="*/ 5997 h 10018"/>
                  <a:gd name="connsiteX56" fmla="*/ 8747 w 10000"/>
                  <a:gd name="connsiteY56" fmla="*/ 6498 h 10018"/>
                  <a:gd name="connsiteX57" fmla="*/ 8747 w 10000"/>
                  <a:gd name="connsiteY57" fmla="*/ 4995 h 10018"/>
                  <a:gd name="connsiteX58" fmla="*/ 8747 w 10000"/>
                  <a:gd name="connsiteY58" fmla="*/ 4995 h 10018"/>
                  <a:gd name="connsiteX59" fmla="*/ 5208 w 10000"/>
                  <a:gd name="connsiteY59" fmla="*/ 4995 h 10018"/>
                  <a:gd name="connsiteX60" fmla="*/ 5208 w 10000"/>
                  <a:gd name="connsiteY60" fmla="*/ 4494 h 10018"/>
                  <a:gd name="connsiteX61" fmla="*/ 8747 w 10000"/>
                  <a:gd name="connsiteY61" fmla="*/ 4494 h 10018"/>
                  <a:gd name="connsiteX62" fmla="*/ 8747 w 10000"/>
                  <a:gd name="connsiteY62" fmla="*/ 4995 h 10018"/>
                  <a:gd name="connsiteX63" fmla="*/ 8747 w 10000"/>
                  <a:gd name="connsiteY63" fmla="*/ 3502 h 10018"/>
                  <a:gd name="connsiteX64" fmla="*/ 8747 w 10000"/>
                  <a:gd name="connsiteY64" fmla="*/ 3502 h 10018"/>
                  <a:gd name="connsiteX65" fmla="*/ 5208 w 10000"/>
                  <a:gd name="connsiteY65" fmla="*/ 3502 h 10018"/>
                  <a:gd name="connsiteX66" fmla="*/ 5208 w 10000"/>
                  <a:gd name="connsiteY66" fmla="*/ 3006 h 10018"/>
                  <a:gd name="connsiteX67" fmla="*/ 8747 w 10000"/>
                  <a:gd name="connsiteY67" fmla="*/ 3006 h 10018"/>
                  <a:gd name="connsiteX68" fmla="*/ 8747 w 10000"/>
                  <a:gd name="connsiteY68" fmla="*/ 3502 h 10018"/>
                  <a:gd name="connsiteX69" fmla="*/ 8747 w 10000"/>
                  <a:gd name="connsiteY69" fmla="*/ 2004 h 10018"/>
                  <a:gd name="connsiteX70" fmla="*/ 8747 w 10000"/>
                  <a:gd name="connsiteY70" fmla="*/ 2004 h 10018"/>
                  <a:gd name="connsiteX71" fmla="*/ 5208 w 10000"/>
                  <a:gd name="connsiteY71" fmla="*/ 2004 h 10018"/>
                  <a:gd name="connsiteX72" fmla="*/ 5208 w 10000"/>
                  <a:gd name="connsiteY72" fmla="*/ 1503 h 10018"/>
                  <a:gd name="connsiteX73" fmla="*/ 8747 w 10000"/>
                  <a:gd name="connsiteY73" fmla="*/ 1503 h 10018"/>
                  <a:gd name="connsiteX74" fmla="*/ 8747 w 10000"/>
                  <a:gd name="connsiteY74" fmla="*/ 2004 h 10018"/>
                  <a:gd name="connsiteX0" fmla="*/ 5931 w 10000"/>
                  <a:gd name="connsiteY0" fmla="*/ 9377 h 9759"/>
                  <a:gd name="connsiteX1" fmla="*/ 6460 w 10000"/>
                  <a:gd name="connsiteY1" fmla="*/ 9745 h 9759"/>
                  <a:gd name="connsiteX2" fmla="*/ 6460 w 10000"/>
                  <a:gd name="connsiteY2" fmla="*/ 8742 h 9759"/>
                  <a:gd name="connsiteX3" fmla="*/ 5931 w 10000"/>
                  <a:gd name="connsiteY3" fmla="*/ 9377 h 9759"/>
                  <a:gd name="connsiteX4" fmla="*/ 2390 w 10000"/>
                  <a:gd name="connsiteY4" fmla="*/ 3684 h 9759"/>
                  <a:gd name="connsiteX5" fmla="*/ 2390 w 10000"/>
                  <a:gd name="connsiteY5" fmla="*/ 3684 h 9759"/>
                  <a:gd name="connsiteX6" fmla="*/ 2288 w 10000"/>
                  <a:gd name="connsiteY6" fmla="*/ 3375 h 9759"/>
                  <a:gd name="connsiteX7" fmla="*/ 2133 w 10000"/>
                  <a:gd name="connsiteY7" fmla="*/ 3252 h 9759"/>
                  <a:gd name="connsiteX8" fmla="*/ 2133 w 10000"/>
                  <a:gd name="connsiteY8" fmla="*/ 3060 h 9759"/>
                  <a:gd name="connsiteX9" fmla="*/ 2244 w 10000"/>
                  <a:gd name="connsiteY9" fmla="*/ 2883 h 9759"/>
                  <a:gd name="connsiteX10" fmla="*/ 2244 w 10000"/>
                  <a:gd name="connsiteY10" fmla="*/ 2750 h 9759"/>
                  <a:gd name="connsiteX11" fmla="*/ 2449 w 10000"/>
                  <a:gd name="connsiteY11" fmla="*/ 2313 h 9759"/>
                  <a:gd name="connsiteX12" fmla="*/ 2968 w 10000"/>
                  <a:gd name="connsiteY12" fmla="*/ 2883 h 9759"/>
                  <a:gd name="connsiteX13" fmla="*/ 3075 w 10000"/>
                  <a:gd name="connsiteY13" fmla="*/ 2883 h 9759"/>
                  <a:gd name="connsiteX14" fmla="*/ 3177 w 10000"/>
                  <a:gd name="connsiteY14" fmla="*/ 3006 h 9759"/>
                  <a:gd name="connsiteX15" fmla="*/ 2919 w 10000"/>
                  <a:gd name="connsiteY15" fmla="*/ 3816 h 9759"/>
                  <a:gd name="connsiteX16" fmla="*/ 3279 w 10000"/>
                  <a:gd name="connsiteY16" fmla="*/ 3816 h 9759"/>
                  <a:gd name="connsiteX17" fmla="*/ 3491 w 10000"/>
                  <a:gd name="connsiteY17" fmla="*/ 2937 h 9759"/>
                  <a:gd name="connsiteX18" fmla="*/ 3491 w 10000"/>
                  <a:gd name="connsiteY18" fmla="*/ 2937 h 9759"/>
                  <a:gd name="connsiteX19" fmla="*/ 3491 w 10000"/>
                  <a:gd name="connsiteY19" fmla="*/ 2937 h 9759"/>
                  <a:gd name="connsiteX20" fmla="*/ 3491 w 10000"/>
                  <a:gd name="connsiteY20" fmla="*/ 2883 h 9759"/>
                  <a:gd name="connsiteX21" fmla="*/ 2808 w 10000"/>
                  <a:gd name="connsiteY21" fmla="*/ 1935 h 9759"/>
                  <a:gd name="connsiteX22" fmla="*/ 2706 w 10000"/>
                  <a:gd name="connsiteY22" fmla="*/ 1812 h 9759"/>
                  <a:gd name="connsiteX23" fmla="*/ 1930 w 10000"/>
                  <a:gd name="connsiteY23" fmla="*/ 2814 h 9759"/>
                  <a:gd name="connsiteX24" fmla="*/ 2390 w 10000"/>
                  <a:gd name="connsiteY24" fmla="*/ 3684 h 9759"/>
                  <a:gd name="connsiteX25" fmla="*/ 9686 w 10000"/>
                  <a:gd name="connsiteY25" fmla="*/ 0 h 9759"/>
                  <a:gd name="connsiteX26" fmla="*/ 9686 w 10000"/>
                  <a:gd name="connsiteY26" fmla="*/ 0 h 9759"/>
                  <a:gd name="connsiteX27" fmla="*/ 262 w 10000"/>
                  <a:gd name="connsiteY27" fmla="*/ 0 h 9759"/>
                  <a:gd name="connsiteX28" fmla="*/ 0 w 10000"/>
                  <a:gd name="connsiteY28" fmla="*/ 314 h 9759"/>
                  <a:gd name="connsiteX29" fmla="*/ 0 w 10000"/>
                  <a:gd name="connsiteY29" fmla="*/ 7932 h 9759"/>
                  <a:gd name="connsiteX30" fmla="*/ 262 w 10000"/>
                  <a:gd name="connsiteY30" fmla="*/ 8242 h 9759"/>
                  <a:gd name="connsiteX31" fmla="*/ 9686 w 10000"/>
                  <a:gd name="connsiteY31" fmla="*/ 8242 h 9759"/>
                  <a:gd name="connsiteX32" fmla="*/ 10000 w 10000"/>
                  <a:gd name="connsiteY32" fmla="*/ 7932 h 9759"/>
                  <a:gd name="connsiteX33" fmla="*/ 10000 w 10000"/>
                  <a:gd name="connsiteY33" fmla="*/ 314 h 9759"/>
                  <a:gd name="connsiteX34" fmla="*/ 9686 w 10000"/>
                  <a:gd name="connsiteY34" fmla="*/ 0 h 9759"/>
                  <a:gd name="connsiteX35" fmla="*/ 1253 w 10000"/>
                  <a:gd name="connsiteY35" fmla="*/ 1503 h 9759"/>
                  <a:gd name="connsiteX36" fmla="*/ 1253 w 10000"/>
                  <a:gd name="connsiteY36" fmla="*/ 1503 h 9759"/>
                  <a:gd name="connsiteX37" fmla="*/ 4171 w 10000"/>
                  <a:gd name="connsiteY37" fmla="*/ 1503 h 9759"/>
                  <a:gd name="connsiteX38" fmla="*/ 4171 w 10000"/>
                  <a:gd name="connsiteY38" fmla="*/ 4995 h 9759"/>
                  <a:gd name="connsiteX39" fmla="*/ 3958 w 10000"/>
                  <a:gd name="connsiteY39" fmla="*/ 4995 h 9759"/>
                  <a:gd name="connsiteX40" fmla="*/ 3958 w 10000"/>
                  <a:gd name="connsiteY40" fmla="*/ 4872 h 9759"/>
                  <a:gd name="connsiteX41" fmla="*/ 3594 w 10000"/>
                  <a:gd name="connsiteY41" fmla="*/ 4317 h 9759"/>
                  <a:gd name="connsiteX42" fmla="*/ 3075 w 10000"/>
                  <a:gd name="connsiteY42" fmla="*/ 4062 h 9759"/>
                  <a:gd name="connsiteX43" fmla="*/ 2706 w 10000"/>
                  <a:gd name="connsiteY43" fmla="*/ 4749 h 9759"/>
                  <a:gd name="connsiteX44" fmla="*/ 2288 w 10000"/>
                  <a:gd name="connsiteY44" fmla="*/ 4062 h 9759"/>
                  <a:gd name="connsiteX45" fmla="*/ 1826 w 10000"/>
                  <a:gd name="connsiteY45" fmla="*/ 4317 h 9759"/>
                  <a:gd name="connsiteX46" fmla="*/ 1410 w 10000"/>
                  <a:gd name="connsiteY46" fmla="*/ 4872 h 9759"/>
                  <a:gd name="connsiteX47" fmla="*/ 1410 w 10000"/>
                  <a:gd name="connsiteY47" fmla="*/ 4995 h 9759"/>
                  <a:gd name="connsiteX48" fmla="*/ 1253 w 10000"/>
                  <a:gd name="connsiteY48" fmla="*/ 4995 h 9759"/>
                  <a:gd name="connsiteX49" fmla="*/ 1253 w 10000"/>
                  <a:gd name="connsiteY49" fmla="*/ 1503 h 9759"/>
                  <a:gd name="connsiteX50" fmla="*/ 8747 w 10000"/>
                  <a:gd name="connsiteY50" fmla="*/ 6498 h 9759"/>
                  <a:gd name="connsiteX51" fmla="*/ 8747 w 10000"/>
                  <a:gd name="connsiteY51" fmla="*/ 6498 h 9759"/>
                  <a:gd name="connsiteX52" fmla="*/ 1253 w 10000"/>
                  <a:gd name="connsiteY52" fmla="*/ 6498 h 9759"/>
                  <a:gd name="connsiteX53" fmla="*/ 1253 w 10000"/>
                  <a:gd name="connsiteY53" fmla="*/ 5997 h 9759"/>
                  <a:gd name="connsiteX54" fmla="*/ 8747 w 10000"/>
                  <a:gd name="connsiteY54" fmla="*/ 5997 h 9759"/>
                  <a:gd name="connsiteX55" fmla="*/ 8747 w 10000"/>
                  <a:gd name="connsiteY55" fmla="*/ 6498 h 9759"/>
                  <a:gd name="connsiteX56" fmla="*/ 8747 w 10000"/>
                  <a:gd name="connsiteY56" fmla="*/ 4995 h 9759"/>
                  <a:gd name="connsiteX57" fmla="*/ 8747 w 10000"/>
                  <a:gd name="connsiteY57" fmla="*/ 4995 h 9759"/>
                  <a:gd name="connsiteX58" fmla="*/ 5208 w 10000"/>
                  <a:gd name="connsiteY58" fmla="*/ 4995 h 9759"/>
                  <a:gd name="connsiteX59" fmla="*/ 5208 w 10000"/>
                  <a:gd name="connsiteY59" fmla="*/ 4494 h 9759"/>
                  <a:gd name="connsiteX60" fmla="*/ 8747 w 10000"/>
                  <a:gd name="connsiteY60" fmla="*/ 4494 h 9759"/>
                  <a:gd name="connsiteX61" fmla="*/ 8747 w 10000"/>
                  <a:gd name="connsiteY61" fmla="*/ 4995 h 9759"/>
                  <a:gd name="connsiteX62" fmla="*/ 8747 w 10000"/>
                  <a:gd name="connsiteY62" fmla="*/ 3502 h 9759"/>
                  <a:gd name="connsiteX63" fmla="*/ 8747 w 10000"/>
                  <a:gd name="connsiteY63" fmla="*/ 3502 h 9759"/>
                  <a:gd name="connsiteX64" fmla="*/ 5208 w 10000"/>
                  <a:gd name="connsiteY64" fmla="*/ 3502 h 9759"/>
                  <a:gd name="connsiteX65" fmla="*/ 5208 w 10000"/>
                  <a:gd name="connsiteY65" fmla="*/ 3006 h 9759"/>
                  <a:gd name="connsiteX66" fmla="*/ 8747 w 10000"/>
                  <a:gd name="connsiteY66" fmla="*/ 3006 h 9759"/>
                  <a:gd name="connsiteX67" fmla="*/ 8747 w 10000"/>
                  <a:gd name="connsiteY67" fmla="*/ 3502 h 9759"/>
                  <a:gd name="connsiteX68" fmla="*/ 8747 w 10000"/>
                  <a:gd name="connsiteY68" fmla="*/ 2004 h 9759"/>
                  <a:gd name="connsiteX69" fmla="*/ 8747 w 10000"/>
                  <a:gd name="connsiteY69" fmla="*/ 2004 h 9759"/>
                  <a:gd name="connsiteX70" fmla="*/ 5208 w 10000"/>
                  <a:gd name="connsiteY70" fmla="*/ 2004 h 9759"/>
                  <a:gd name="connsiteX71" fmla="*/ 5208 w 10000"/>
                  <a:gd name="connsiteY71" fmla="*/ 1503 h 9759"/>
                  <a:gd name="connsiteX72" fmla="*/ 8747 w 10000"/>
                  <a:gd name="connsiteY72" fmla="*/ 1503 h 9759"/>
                  <a:gd name="connsiteX73" fmla="*/ 8747 w 10000"/>
                  <a:gd name="connsiteY73" fmla="*/ 2004 h 9759"/>
                  <a:gd name="connsiteX0" fmla="*/ 5931 w 10000"/>
                  <a:gd name="connsiteY0" fmla="*/ 9609 h 9609"/>
                  <a:gd name="connsiteX1" fmla="*/ 6460 w 10000"/>
                  <a:gd name="connsiteY1" fmla="*/ 8958 h 9609"/>
                  <a:gd name="connsiteX2" fmla="*/ 5931 w 10000"/>
                  <a:gd name="connsiteY2" fmla="*/ 9609 h 9609"/>
                  <a:gd name="connsiteX3" fmla="*/ 2390 w 10000"/>
                  <a:gd name="connsiteY3" fmla="*/ 3775 h 9609"/>
                  <a:gd name="connsiteX4" fmla="*/ 2390 w 10000"/>
                  <a:gd name="connsiteY4" fmla="*/ 3775 h 9609"/>
                  <a:gd name="connsiteX5" fmla="*/ 2288 w 10000"/>
                  <a:gd name="connsiteY5" fmla="*/ 3458 h 9609"/>
                  <a:gd name="connsiteX6" fmla="*/ 2133 w 10000"/>
                  <a:gd name="connsiteY6" fmla="*/ 3332 h 9609"/>
                  <a:gd name="connsiteX7" fmla="*/ 2133 w 10000"/>
                  <a:gd name="connsiteY7" fmla="*/ 3136 h 9609"/>
                  <a:gd name="connsiteX8" fmla="*/ 2244 w 10000"/>
                  <a:gd name="connsiteY8" fmla="*/ 2954 h 9609"/>
                  <a:gd name="connsiteX9" fmla="*/ 2244 w 10000"/>
                  <a:gd name="connsiteY9" fmla="*/ 2818 h 9609"/>
                  <a:gd name="connsiteX10" fmla="*/ 2449 w 10000"/>
                  <a:gd name="connsiteY10" fmla="*/ 2370 h 9609"/>
                  <a:gd name="connsiteX11" fmla="*/ 2968 w 10000"/>
                  <a:gd name="connsiteY11" fmla="*/ 2954 h 9609"/>
                  <a:gd name="connsiteX12" fmla="*/ 3075 w 10000"/>
                  <a:gd name="connsiteY12" fmla="*/ 2954 h 9609"/>
                  <a:gd name="connsiteX13" fmla="*/ 3177 w 10000"/>
                  <a:gd name="connsiteY13" fmla="*/ 3080 h 9609"/>
                  <a:gd name="connsiteX14" fmla="*/ 2919 w 10000"/>
                  <a:gd name="connsiteY14" fmla="*/ 3910 h 9609"/>
                  <a:gd name="connsiteX15" fmla="*/ 3279 w 10000"/>
                  <a:gd name="connsiteY15" fmla="*/ 3910 h 9609"/>
                  <a:gd name="connsiteX16" fmla="*/ 3491 w 10000"/>
                  <a:gd name="connsiteY16" fmla="*/ 3010 h 9609"/>
                  <a:gd name="connsiteX17" fmla="*/ 3491 w 10000"/>
                  <a:gd name="connsiteY17" fmla="*/ 3010 h 9609"/>
                  <a:gd name="connsiteX18" fmla="*/ 3491 w 10000"/>
                  <a:gd name="connsiteY18" fmla="*/ 3010 h 9609"/>
                  <a:gd name="connsiteX19" fmla="*/ 3491 w 10000"/>
                  <a:gd name="connsiteY19" fmla="*/ 2954 h 9609"/>
                  <a:gd name="connsiteX20" fmla="*/ 2808 w 10000"/>
                  <a:gd name="connsiteY20" fmla="*/ 1983 h 9609"/>
                  <a:gd name="connsiteX21" fmla="*/ 2706 w 10000"/>
                  <a:gd name="connsiteY21" fmla="*/ 1857 h 9609"/>
                  <a:gd name="connsiteX22" fmla="*/ 1930 w 10000"/>
                  <a:gd name="connsiteY22" fmla="*/ 2883 h 9609"/>
                  <a:gd name="connsiteX23" fmla="*/ 2390 w 10000"/>
                  <a:gd name="connsiteY23" fmla="*/ 3775 h 9609"/>
                  <a:gd name="connsiteX24" fmla="*/ 9686 w 10000"/>
                  <a:gd name="connsiteY24" fmla="*/ 0 h 9609"/>
                  <a:gd name="connsiteX25" fmla="*/ 9686 w 10000"/>
                  <a:gd name="connsiteY25" fmla="*/ 0 h 9609"/>
                  <a:gd name="connsiteX26" fmla="*/ 262 w 10000"/>
                  <a:gd name="connsiteY26" fmla="*/ 0 h 9609"/>
                  <a:gd name="connsiteX27" fmla="*/ 0 w 10000"/>
                  <a:gd name="connsiteY27" fmla="*/ 322 h 9609"/>
                  <a:gd name="connsiteX28" fmla="*/ 0 w 10000"/>
                  <a:gd name="connsiteY28" fmla="*/ 8128 h 9609"/>
                  <a:gd name="connsiteX29" fmla="*/ 262 w 10000"/>
                  <a:gd name="connsiteY29" fmla="*/ 8446 h 9609"/>
                  <a:gd name="connsiteX30" fmla="*/ 9686 w 10000"/>
                  <a:gd name="connsiteY30" fmla="*/ 8446 h 9609"/>
                  <a:gd name="connsiteX31" fmla="*/ 10000 w 10000"/>
                  <a:gd name="connsiteY31" fmla="*/ 8128 h 9609"/>
                  <a:gd name="connsiteX32" fmla="*/ 10000 w 10000"/>
                  <a:gd name="connsiteY32" fmla="*/ 322 h 9609"/>
                  <a:gd name="connsiteX33" fmla="*/ 9686 w 10000"/>
                  <a:gd name="connsiteY33" fmla="*/ 0 h 9609"/>
                  <a:gd name="connsiteX34" fmla="*/ 1253 w 10000"/>
                  <a:gd name="connsiteY34" fmla="*/ 1540 h 9609"/>
                  <a:gd name="connsiteX35" fmla="*/ 1253 w 10000"/>
                  <a:gd name="connsiteY35" fmla="*/ 1540 h 9609"/>
                  <a:gd name="connsiteX36" fmla="*/ 4171 w 10000"/>
                  <a:gd name="connsiteY36" fmla="*/ 1540 h 9609"/>
                  <a:gd name="connsiteX37" fmla="*/ 4171 w 10000"/>
                  <a:gd name="connsiteY37" fmla="*/ 5118 h 9609"/>
                  <a:gd name="connsiteX38" fmla="*/ 3958 w 10000"/>
                  <a:gd name="connsiteY38" fmla="*/ 5118 h 9609"/>
                  <a:gd name="connsiteX39" fmla="*/ 3958 w 10000"/>
                  <a:gd name="connsiteY39" fmla="*/ 4992 h 9609"/>
                  <a:gd name="connsiteX40" fmla="*/ 3594 w 10000"/>
                  <a:gd name="connsiteY40" fmla="*/ 4424 h 9609"/>
                  <a:gd name="connsiteX41" fmla="*/ 3075 w 10000"/>
                  <a:gd name="connsiteY41" fmla="*/ 4162 h 9609"/>
                  <a:gd name="connsiteX42" fmla="*/ 2706 w 10000"/>
                  <a:gd name="connsiteY42" fmla="*/ 4866 h 9609"/>
                  <a:gd name="connsiteX43" fmla="*/ 2288 w 10000"/>
                  <a:gd name="connsiteY43" fmla="*/ 4162 h 9609"/>
                  <a:gd name="connsiteX44" fmla="*/ 1826 w 10000"/>
                  <a:gd name="connsiteY44" fmla="*/ 4424 h 9609"/>
                  <a:gd name="connsiteX45" fmla="*/ 1410 w 10000"/>
                  <a:gd name="connsiteY45" fmla="*/ 4992 h 9609"/>
                  <a:gd name="connsiteX46" fmla="*/ 1410 w 10000"/>
                  <a:gd name="connsiteY46" fmla="*/ 5118 h 9609"/>
                  <a:gd name="connsiteX47" fmla="*/ 1253 w 10000"/>
                  <a:gd name="connsiteY47" fmla="*/ 5118 h 9609"/>
                  <a:gd name="connsiteX48" fmla="*/ 1253 w 10000"/>
                  <a:gd name="connsiteY48" fmla="*/ 1540 h 9609"/>
                  <a:gd name="connsiteX49" fmla="*/ 8747 w 10000"/>
                  <a:gd name="connsiteY49" fmla="*/ 6658 h 9609"/>
                  <a:gd name="connsiteX50" fmla="*/ 8747 w 10000"/>
                  <a:gd name="connsiteY50" fmla="*/ 6658 h 9609"/>
                  <a:gd name="connsiteX51" fmla="*/ 1253 w 10000"/>
                  <a:gd name="connsiteY51" fmla="*/ 6658 h 9609"/>
                  <a:gd name="connsiteX52" fmla="*/ 1253 w 10000"/>
                  <a:gd name="connsiteY52" fmla="*/ 6145 h 9609"/>
                  <a:gd name="connsiteX53" fmla="*/ 8747 w 10000"/>
                  <a:gd name="connsiteY53" fmla="*/ 6145 h 9609"/>
                  <a:gd name="connsiteX54" fmla="*/ 8747 w 10000"/>
                  <a:gd name="connsiteY54" fmla="*/ 6658 h 9609"/>
                  <a:gd name="connsiteX55" fmla="*/ 8747 w 10000"/>
                  <a:gd name="connsiteY55" fmla="*/ 5118 h 9609"/>
                  <a:gd name="connsiteX56" fmla="*/ 8747 w 10000"/>
                  <a:gd name="connsiteY56" fmla="*/ 5118 h 9609"/>
                  <a:gd name="connsiteX57" fmla="*/ 5208 w 10000"/>
                  <a:gd name="connsiteY57" fmla="*/ 5118 h 9609"/>
                  <a:gd name="connsiteX58" fmla="*/ 5208 w 10000"/>
                  <a:gd name="connsiteY58" fmla="*/ 4605 h 9609"/>
                  <a:gd name="connsiteX59" fmla="*/ 8747 w 10000"/>
                  <a:gd name="connsiteY59" fmla="*/ 4605 h 9609"/>
                  <a:gd name="connsiteX60" fmla="*/ 8747 w 10000"/>
                  <a:gd name="connsiteY60" fmla="*/ 5118 h 9609"/>
                  <a:gd name="connsiteX61" fmla="*/ 8747 w 10000"/>
                  <a:gd name="connsiteY61" fmla="*/ 3588 h 9609"/>
                  <a:gd name="connsiteX62" fmla="*/ 8747 w 10000"/>
                  <a:gd name="connsiteY62" fmla="*/ 3588 h 9609"/>
                  <a:gd name="connsiteX63" fmla="*/ 5208 w 10000"/>
                  <a:gd name="connsiteY63" fmla="*/ 3588 h 9609"/>
                  <a:gd name="connsiteX64" fmla="*/ 5208 w 10000"/>
                  <a:gd name="connsiteY64" fmla="*/ 3080 h 9609"/>
                  <a:gd name="connsiteX65" fmla="*/ 8747 w 10000"/>
                  <a:gd name="connsiteY65" fmla="*/ 3080 h 9609"/>
                  <a:gd name="connsiteX66" fmla="*/ 8747 w 10000"/>
                  <a:gd name="connsiteY66" fmla="*/ 3588 h 9609"/>
                  <a:gd name="connsiteX67" fmla="*/ 8747 w 10000"/>
                  <a:gd name="connsiteY67" fmla="*/ 2053 h 9609"/>
                  <a:gd name="connsiteX68" fmla="*/ 8747 w 10000"/>
                  <a:gd name="connsiteY68" fmla="*/ 2053 h 9609"/>
                  <a:gd name="connsiteX69" fmla="*/ 5208 w 10000"/>
                  <a:gd name="connsiteY69" fmla="*/ 2053 h 9609"/>
                  <a:gd name="connsiteX70" fmla="*/ 5208 w 10000"/>
                  <a:gd name="connsiteY70" fmla="*/ 1540 h 9609"/>
                  <a:gd name="connsiteX71" fmla="*/ 8747 w 10000"/>
                  <a:gd name="connsiteY71" fmla="*/ 1540 h 9609"/>
                  <a:gd name="connsiteX72" fmla="*/ 8747 w 10000"/>
                  <a:gd name="connsiteY72" fmla="*/ 2053 h 9609"/>
                  <a:gd name="connsiteX0" fmla="*/ 2390 w 10000"/>
                  <a:gd name="connsiteY0" fmla="*/ 3929 h 8790"/>
                  <a:gd name="connsiteX1" fmla="*/ 2390 w 10000"/>
                  <a:gd name="connsiteY1" fmla="*/ 3929 h 8790"/>
                  <a:gd name="connsiteX2" fmla="*/ 2288 w 10000"/>
                  <a:gd name="connsiteY2" fmla="*/ 3599 h 8790"/>
                  <a:gd name="connsiteX3" fmla="*/ 2133 w 10000"/>
                  <a:gd name="connsiteY3" fmla="*/ 3468 h 8790"/>
                  <a:gd name="connsiteX4" fmla="*/ 2133 w 10000"/>
                  <a:gd name="connsiteY4" fmla="*/ 3264 h 8790"/>
                  <a:gd name="connsiteX5" fmla="*/ 2244 w 10000"/>
                  <a:gd name="connsiteY5" fmla="*/ 3074 h 8790"/>
                  <a:gd name="connsiteX6" fmla="*/ 2244 w 10000"/>
                  <a:gd name="connsiteY6" fmla="*/ 2933 h 8790"/>
                  <a:gd name="connsiteX7" fmla="*/ 2449 w 10000"/>
                  <a:gd name="connsiteY7" fmla="*/ 2466 h 8790"/>
                  <a:gd name="connsiteX8" fmla="*/ 2968 w 10000"/>
                  <a:gd name="connsiteY8" fmla="*/ 3074 h 8790"/>
                  <a:gd name="connsiteX9" fmla="*/ 3075 w 10000"/>
                  <a:gd name="connsiteY9" fmla="*/ 3074 h 8790"/>
                  <a:gd name="connsiteX10" fmla="*/ 3177 w 10000"/>
                  <a:gd name="connsiteY10" fmla="*/ 3205 h 8790"/>
                  <a:gd name="connsiteX11" fmla="*/ 2919 w 10000"/>
                  <a:gd name="connsiteY11" fmla="*/ 4069 h 8790"/>
                  <a:gd name="connsiteX12" fmla="*/ 3279 w 10000"/>
                  <a:gd name="connsiteY12" fmla="*/ 4069 h 8790"/>
                  <a:gd name="connsiteX13" fmla="*/ 3491 w 10000"/>
                  <a:gd name="connsiteY13" fmla="*/ 3132 h 8790"/>
                  <a:gd name="connsiteX14" fmla="*/ 3491 w 10000"/>
                  <a:gd name="connsiteY14" fmla="*/ 3132 h 8790"/>
                  <a:gd name="connsiteX15" fmla="*/ 3491 w 10000"/>
                  <a:gd name="connsiteY15" fmla="*/ 3132 h 8790"/>
                  <a:gd name="connsiteX16" fmla="*/ 3491 w 10000"/>
                  <a:gd name="connsiteY16" fmla="*/ 3074 h 8790"/>
                  <a:gd name="connsiteX17" fmla="*/ 2808 w 10000"/>
                  <a:gd name="connsiteY17" fmla="*/ 2064 h 8790"/>
                  <a:gd name="connsiteX18" fmla="*/ 2706 w 10000"/>
                  <a:gd name="connsiteY18" fmla="*/ 1933 h 8790"/>
                  <a:gd name="connsiteX19" fmla="*/ 1930 w 10000"/>
                  <a:gd name="connsiteY19" fmla="*/ 3000 h 8790"/>
                  <a:gd name="connsiteX20" fmla="*/ 2390 w 10000"/>
                  <a:gd name="connsiteY20" fmla="*/ 3929 h 8790"/>
                  <a:gd name="connsiteX21" fmla="*/ 9686 w 10000"/>
                  <a:gd name="connsiteY21" fmla="*/ 0 h 8790"/>
                  <a:gd name="connsiteX22" fmla="*/ 9686 w 10000"/>
                  <a:gd name="connsiteY22" fmla="*/ 0 h 8790"/>
                  <a:gd name="connsiteX23" fmla="*/ 262 w 10000"/>
                  <a:gd name="connsiteY23" fmla="*/ 0 h 8790"/>
                  <a:gd name="connsiteX24" fmla="*/ 0 w 10000"/>
                  <a:gd name="connsiteY24" fmla="*/ 335 h 8790"/>
                  <a:gd name="connsiteX25" fmla="*/ 0 w 10000"/>
                  <a:gd name="connsiteY25" fmla="*/ 8459 h 8790"/>
                  <a:gd name="connsiteX26" fmla="*/ 262 w 10000"/>
                  <a:gd name="connsiteY26" fmla="*/ 8790 h 8790"/>
                  <a:gd name="connsiteX27" fmla="*/ 9686 w 10000"/>
                  <a:gd name="connsiteY27" fmla="*/ 8790 h 8790"/>
                  <a:gd name="connsiteX28" fmla="*/ 10000 w 10000"/>
                  <a:gd name="connsiteY28" fmla="*/ 8459 h 8790"/>
                  <a:gd name="connsiteX29" fmla="*/ 10000 w 10000"/>
                  <a:gd name="connsiteY29" fmla="*/ 335 h 8790"/>
                  <a:gd name="connsiteX30" fmla="*/ 9686 w 10000"/>
                  <a:gd name="connsiteY30" fmla="*/ 0 h 8790"/>
                  <a:gd name="connsiteX31" fmla="*/ 1253 w 10000"/>
                  <a:gd name="connsiteY31" fmla="*/ 1603 h 8790"/>
                  <a:gd name="connsiteX32" fmla="*/ 1253 w 10000"/>
                  <a:gd name="connsiteY32" fmla="*/ 1603 h 8790"/>
                  <a:gd name="connsiteX33" fmla="*/ 4171 w 10000"/>
                  <a:gd name="connsiteY33" fmla="*/ 1603 h 8790"/>
                  <a:gd name="connsiteX34" fmla="*/ 4171 w 10000"/>
                  <a:gd name="connsiteY34" fmla="*/ 5326 h 8790"/>
                  <a:gd name="connsiteX35" fmla="*/ 3958 w 10000"/>
                  <a:gd name="connsiteY35" fmla="*/ 5326 h 8790"/>
                  <a:gd name="connsiteX36" fmla="*/ 3958 w 10000"/>
                  <a:gd name="connsiteY36" fmla="*/ 5195 h 8790"/>
                  <a:gd name="connsiteX37" fmla="*/ 3594 w 10000"/>
                  <a:gd name="connsiteY37" fmla="*/ 4604 h 8790"/>
                  <a:gd name="connsiteX38" fmla="*/ 3075 w 10000"/>
                  <a:gd name="connsiteY38" fmla="*/ 4331 h 8790"/>
                  <a:gd name="connsiteX39" fmla="*/ 2706 w 10000"/>
                  <a:gd name="connsiteY39" fmla="*/ 5064 h 8790"/>
                  <a:gd name="connsiteX40" fmla="*/ 2288 w 10000"/>
                  <a:gd name="connsiteY40" fmla="*/ 4331 h 8790"/>
                  <a:gd name="connsiteX41" fmla="*/ 1826 w 10000"/>
                  <a:gd name="connsiteY41" fmla="*/ 4604 h 8790"/>
                  <a:gd name="connsiteX42" fmla="*/ 1410 w 10000"/>
                  <a:gd name="connsiteY42" fmla="*/ 5195 h 8790"/>
                  <a:gd name="connsiteX43" fmla="*/ 1410 w 10000"/>
                  <a:gd name="connsiteY43" fmla="*/ 5326 h 8790"/>
                  <a:gd name="connsiteX44" fmla="*/ 1253 w 10000"/>
                  <a:gd name="connsiteY44" fmla="*/ 5326 h 8790"/>
                  <a:gd name="connsiteX45" fmla="*/ 1253 w 10000"/>
                  <a:gd name="connsiteY45" fmla="*/ 1603 h 8790"/>
                  <a:gd name="connsiteX46" fmla="*/ 8747 w 10000"/>
                  <a:gd name="connsiteY46" fmla="*/ 6929 h 8790"/>
                  <a:gd name="connsiteX47" fmla="*/ 8747 w 10000"/>
                  <a:gd name="connsiteY47" fmla="*/ 6929 h 8790"/>
                  <a:gd name="connsiteX48" fmla="*/ 1253 w 10000"/>
                  <a:gd name="connsiteY48" fmla="*/ 6929 h 8790"/>
                  <a:gd name="connsiteX49" fmla="*/ 1253 w 10000"/>
                  <a:gd name="connsiteY49" fmla="*/ 6395 h 8790"/>
                  <a:gd name="connsiteX50" fmla="*/ 8747 w 10000"/>
                  <a:gd name="connsiteY50" fmla="*/ 6395 h 8790"/>
                  <a:gd name="connsiteX51" fmla="*/ 8747 w 10000"/>
                  <a:gd name="connsiteY51" fmla="*/ 6929 h 8790"/>
                  <a:gd name="connsiteX52" fmla="*/ 8747 w 10000"/>
                  <a:gd name="connsiteY52" fmla="*/ 5326 h 8790"/>
                  <a:gd name="connsiteX53" fmla="*/ 8747 w 10000"/>
                  <a:gd name="connsiteY53" fmla="*/ 5326 h 8790"/>
                  <a:gd name="connsiteX54" fmla="*/ 5208 w 10000"/>
                  <a:gd name="connsiteY54" fmla="*/ 5326 h 8790"/>
                  <a:gd name="connsiteX55" fmla="*/ 5208 w 10000"/>
                  <a:gd name="connsiteY55" fmla="*/ 4792 h 8790"/>
                  <a:gd name="connsiteX56" fmla="*/ 8747 w 10000"/>
                  <a:gd name="connsiteY56" fmla="*/ 4792 h 8790"/>
                  <a:gd name="connsiteX57" fmla="*/ 8747 w 10000"/>
                  <a:gd name="connsiteY57" fmla="*/ 5326 h 8790"/>
                  <a:gd name="connsiteX58" fmla="*/ 8747 w 10000"/>
                  <a:gd name="connsiteY58" fmla="*/ 3734 h 8790"/>
                  <a:gd name="connsiteX59" fmla="*/ 8747 w 10000"/>
                  <a:gd name="connsiteY59" fmla="*/ 3734 h 8790"/>
                  <a:gd name="connsiteX60" fmla="*/ 5208 w 10000"/>
                  <a:gd name="connsiteY60" fmla="*/ 3734 h 8790"/>
                  <a:gd name="connsiteX61" fmla="*/ 5208 w 10000"/>
                  <a:gd name="connsiteY61" fmla="*/ 3205 h 8790"/>
                  <a:gd name="connsiteX62" fmla="*/ 8747 w 10000"/>
                  <a:gd name="connsiteY62" fmla="*/ 3205 h 8790"/>
                  <a:gd name="connsiteX63" fmla="*/ 8747 w 10000"/>
                  <a:gd name="connsiteY63" fmla="*/ 3734 h 8790"/>
                  <a:gd name="connsiteX64" fmla="*/ 8747 w 10000"/>
                  <a:gd name="connsiteY64" fmla="*/ 2137 h 8790"/>
                  <a:gd name="connsiteX65" fmla="*/ 8747 w 10000"/>
                  <a:gd name="connsiteY65" fmla="*/ 2137 h 8790"/>
                  <a:gd name="connsiteX66" fmla="*/ 5208 w 10000"/>
                  <a:gd name="connsiteY66" fmla="*/ 2137 h 8790"/>
                  <a:gd name="connsiteX67" fmla="*/ 5208 w 10000"/>
                  <a:gd name="connsiteY67" fmla="*/ 1603 h 8790"/>
                  <a:gd name="connsiteX68" fmla="*/ 8747 w 10000"/>
                  <a:gd name="connsiteY68" fmla="*/ 1603 h 8790"/>
                  <a:gd name="connsiteX69" fmla="*/ 8747 w 10000"/>
                  <a:gd name="connsiteY69" fmla="*/ 2137 h 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000" h="8790">
                    <a:moveTo>
                      <a:pt x="2390" y="3929"/>
                    </a:moveTo>
                    <a:lnTo>
                      <a:pt x="2390" y="3929"/>
                    </a:lnTo>
                    <a:cubicBezTo>
                      <a:pt x="2346" y="3866"/>
                      <a:pt x="2346" y="3734"/>
                      <a:pt x="2288" y="3599"/>
                    </a:cubicBezTo>
                    <a:cubicBezTo>
                      <a:pt x="2244" y="3599"/>
                      <a:pt x="2186" y="3536"/>
                      <a:pt x="2133" y="3468"/>
                    </a:cubicBezTo>
                    <a:lnTo>
                      <a:pt x="2133" y="3264"/>
                    </a:lnTo>
                    <a:cubicBezTo>
                      <a:pt x="2133" y="3205"/>
                      <a:pt x="2186" y="3132"/>
                      <a:pt x="2244" y="3074"/>
                    </a:cubicBezTo>
                    <a:lnTo>
                      <a:pt x="2244" y="2933"/>
                    </a:lnTo>
                    <a:cubicBezTo>
                      <a:pt x="2244" y="2869"/>
                      <a:pt x="2244" y="2598"/>
                      <a:pt x="2449" y="2466"/>
                    </a:cubicBezTo>
                    <a:cubicBezTo>
                      <a:pt x="2449" y="2802"/>
                      <a:pt x="2706" y="3074"/>
                      <a:pt x="2968" y="3074"/>
                    </a:cubicBezTo>
                    <a:lnTo>
                      <a:pt x="3075" y="3074"/>
                    </a:lnTo>
                    <a:cubicBezTo>
                      <a:pt x="3123" y="3074"/>
                      <a:pt x="3177" y="3132"/>
                      <a:pt x="3177" y="3205"/>
                    </a:cubicBezTo>
                    <a:cubicBezTo>
                      <a:pt x="3177" y="3468"/>
                      <a:pt x="3123" y="3929"/>
                      <a:pt x="2919" y="4069"/>
                    </a:cubicBezTo>
                    <a:lnTo>
                      <a:pt x="3279" y="4069"/>
                    </a:lnTo>
                    <a:cubicBezTo>
                      <a:pt x="3439" y="3866"/>
                      <a:pt x="3491" y="3405"/>
                      <a:pt x="3491" y="3132"/>
                    </a:cubicBezTo>
                    <a:lnTo>
                      <a:pt x="3491" y="3132"/>
                    </a:lnTo>
                    <a:lnTo>
                      <a:pt x="3491" y="3132"/>
                    </a:lnTo>
                    <a:lnTo>
                      <a:pt x="3491" y="3074"/>
                    </a:lnTo>
                    <a:cubicBezTo>
                      <a:pt x="3491" y="2399"/>
                      <a:pt x="3226" y="2064"/>
                      <a:pt x="2808" y="2064"/>
                    </a:cubicBezTo>
                    <a:cubicBezTo>
                      <a:pt x="2773" y="2020"/>
                      <a:pt x="2741" y="1976"/>
                      <a:pt x="2706" y="1933"/>
                    </a:cubicBezTo>
                    <a:cubicBezTo>
                      <a:pt x="2346" y="1933"/>
                      <a:pt x="1930" y="2269"/>
                      <a:pt x="1930" y="3000"/>
                    </a:cubicBezTo>
                    <a:cubicBezTo>
                      <a:pt x="1930" y="3336"/>
                      <a:pt x="2031" y="3797"/>
                      <a:pt x="2390" y="3929"/>
                    </a:cubicBezTo>
                    <a:close/>
                    <a:moveTo>
                      <a:pt x="9686" y="0"/>
                    </a:moveTo>
                    <a:lnTo>
                      <a:pt x="9686" y="0"/>
                    </a:lnTo>
                    <a:lnTo>
                      <a:pt x="262" y="0"/>
                    </a:lnTo>
                    <a:cubicBezTo>
                      <a:pt x="102" y="0"/>
                      <a:pt x="0" y="131"/>
                      <a:pt x="0" y="335"/>
                    </a:cubicBezTo>
                    <a:lnTo>
                      <a:pt x="0" y="8459"/>
                    </a:lnTo>
                    <a:cubicBezTo>
                      <a:pt x="0" y="8658"/>
                      <a:pt x="102" y="8790"/>
                      <a:pt x="262" y="8790"/>
                    </a:cubicBezTo>
                    <a:lnTo>
                      <a:pt x="9686" y="8790"/>
                    </a:lnTo>
                    <a:cubicBezTo>
                      <a:pt x="9840" y="8790"/>
                      <a:pt x="10000" y="8658"/>
                      <a:pt x="10000" y="8459"/>
                    </a:cubicBezTo>
                    <a:lnTo>
                      <a:pt x="10000" y="335"/>
                    </a:lnTo>
                    <a:cubicBezTo>
                      <a:pt x="10000" y="131"/>
                      <a:pt x="9840" y="0"/>
                      <a:pt x="9686" y="0"/>
                    </a:cubicBezTo>
                    <a:close/>
                    <a:moveTo>
                      <a:pt x="1253" y="1603"/>
                    </a:moveTo>
                    <a:lnTo>
                      <a:pt x="1253" y="1603"/>
                    </a:lnTo>
                    <a:lnTo>
                      <a:pt x="4171" y="1603"/>
                    </a:lnTo>
                    <a:lnTo>
                      <a:pt x="4171" y="5326"/>
                    </a:lnTo>
                    <a:lnTo>
                      <a:pt x="3958" y="5326"/>
                    </a:lnTo>
                    <a:lnTo>
                      <a:pt x="3958" y="5195"/>
                    </a:lnTo>
                    <a:cubicBezTo>
                      <a:pt x="3900" y="4933"/>
                      <a:pt x="3753" y="4661"/>
                      <a:pt x="3594" y="4604"/>
                    </a:cubicBezTo>
                    <a:lnTo>
                      <a:pt x="3075" y="4331"/>
                    </a:lnTo>
                    <a:cubicBezTo>
                      <a:pt x="3075" y="4331"/>
                      <a:pt x="3022" y="4792"/>
                      <a:pt x="2706" y="5064"/>
                    </a:cubicBezTo>
                    <a:cubicBezTo>
                      <a:pt x="2346" y="4792"/>
                      <a:pt x="2288" y="4331"/>
                      <a:pt x="2288" y="4331"/>
                    </a:cubicBezTo>
                    <a:lnTo>
                      <a:pt x="1826" y="4604"/>
                    </a:lnTo>
                    <a:cubicBezTo>
                      <a:pt x="1613" y="4661"/>
                      <a:pt x="1457" y="4933"/>
                      <a:pt x="1410" y="5195"/>
                    </a:cubicBezTo>
                    <a:lnTo>
                      <a:pt x="1410" y="5326"/>
                    </a:lnTo>
                    <a:lnTo>
                      <a:pt x="1253" y="5326"/>
                    </a:lnTo>
                    <a:lnTo>
                      <a:pt x="1253" y="1603"/>
                    </a:lnTo>
                    <a:close/>
                    <a:moveTo>
                      <a:pt x="8747" y="6929"/>
                    </a:moveTo>
                    <a:lnTo>
                      <a:pt x="8747" y="6929"/>
                    </a:lnTo>
                    <a:lnTo>
                      <a:pt x="1253" y="6929"/>
                    </a:lnTo>
                    <a:lnTo>
                      <a:pt x="1253" y="6395"/>
                    </a:lnTo>
                    <a:lnTo>
                      <a:pt x="8747" y="6395"/>
                    </a:lnTo>
                    <a:lnTo>
                      <a:pt x="8747" y="6929"/>
                    </a:lnTo>
                    <a:close/>
                    <a:moveTo>
                      <a:pt x="8747" y="5326"/>
                    </a:moveTo>
                    <a:lnTo>
                      <a:pt x="8747" y="5326"/>
                    </a:lnTo>
                    <a:lnTo>
                      <a:pt x="5208" y="5326"/>
                    </a:lnTo>
                    <a:lnTo>
                      <a:pt x="5208" y="4792"/>
                    </a:lnTo>
                    <a:lnTo>
                      <a:pt x="8747" y="4792"/>
                    </a:lnTo>
                    <a:lnTo>
                      <a:pt x="8747" y="5326"/>
                    </a:lnTo>
                    <a:close/>
                    <a:moveTo>
                      <a:pt x="8747" y="3734"/>
                    </a:moveTo>
                    <a:lnTo>
                      <a:pt x="8747" y="3734"/>
                    </a:lnTo>
                    <a:lnTo>
                      <a:pt x="5208" y="3734"/>
                    </a:lnTo>
                    <a:lnTo>
                      <a:pt x="5208" y="3205"/>
                    </a:lnTo>
                    <a:lnTo>
                      <a:pt x="8747" y="3205"/>
                    </a:lnTo>
                    <a:lnTo>
                      <a:pt x="8747" y="3734"/>
                    </a:lnTo>
                    <a:close/>
                    <a:moveTo>
                      <a:pt x="8747" y="2137"/>
                    </a:moveTo>
                    <a:lnTo>
                      <a:pt x="8747" y="2137"/>
                    </a:lnTo>
                    <a:lnTo>
                      <a:pt x="5208" y="2137"/>
                    </a:lnTo>
                    <a:lnTo>
                      <a:pt x="5208" y="1603"/>
                    </a:lnTo>
                    <a:lnTo>
                      <a:pt x="8747" y="1603"/>
                    </a:lnTo>
                    <a:lnTo>
                      <a:pt x="8747" y="2137"/>
                    </a:lnTo>
                    <a:close/>
                  </a:path>
                </a:pathLst>
              </a:custGeom>
              <a:solidFill>
                <a:srgbClr val="A5264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cxnSp>
            <p:nvCxnSpPr>
              <p:cNvPr id="171" name="Straight Connector 170">
                <a:extLst>
                  <a:ext uri="{FF2B5EF4-FFF2-40B4-BE49-F238E27FC236}">
                    <a16:creationId xmlns:a16="http://schemas.microsoft.com/office/drawing/2014/main" xmlns="" id="{8F3275D6-4A29-440A-BC2A-F690DAAD437F}"/>
                  </a:ext>
                </a:extLst>
              </p:cNvPr>
              <p:cNvCxnSpPr/>
              <p:nvPr/>
            </p:nvCxnSpPr>
            <p:spPr>
              <a:xfrm>
                <a:off x="6016632" y="4790532"/>
                <a:ext cx="0" cy="209512"/>
              </a:xfrm>
              <a:prstGeom prst="line">
                <a:avLst/>
              </a:prstGeom>
              <a:noFill/>
              <a:ln w="19050" cap="flat" cmpd="sng" algn="ctr">
                <a:solidFill>
                  <a:srgbClr val="FFFFFF"/>
                </a:solidFill>
                <a:prstDash val="solid"/>
                <a:miter lim="800000"/>
                <a:tailEnd type="none"/>
              </a:ln>
              <a:effectLst/>
            </p:spPr>
          </p:cxnSp>
          <p:sp>
            <p:nvSpPr>
              <p:cNvPr id="172" name="Rectangle 171">
                <a:extLst>
                  <a:ext uri="{FF2B5EF4-FFF2-40B4-BE49-F238E27FC236}">
                    <a16:creationId xmlns:a16="http://schemas.microsoft.com/office/drawing/2014/main" xmlns="" id="{B1149DE2-8168-46C0-9A7E-5E448C4C38AD}"/>
                  </a:ext>
                </a:extLst>
              </p:cNvPr>
              <p:cNvSpPr/>
              <p:nvPr/>
            </p:nvSpPr>
            <p:spPr bwMode="gray">
              <a:xfrm>
                <a:off x="8010434" y="4719084"/>
                <a:ext cx="776643" cy="354820"/>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Data Services</a:t>
                </a:r>
              </a:p>
            </p:txBody>
          </p:sp>
          <p:cxnSp>
            <p:nvCxnSpPr>
              <p:cNvPr id="173" name="Straight Connector 172">
                <a:extLst>
                  <a:ext uri="{FF2B5EF4-FFF2-40B4-BE49-F238E27FC236}">
                    <a16:creationId xmlns:a16="http://schemas.microsoft.com/office/drawing/2014/main" xmlns="" id="{2CFC35DC-7428-44DA-848E-6EF8D2337AF3}"/>
                  </a:ext>
                </a:extLst>
              </p:cNvPr>
              <p:cNvCxnSpPr/>
              <p:nvPr/>
            </p:nvCxnSpPr>
            <p:spPr>
              <a:xfrm>
                <a:off x="4773167" y="4790532"/>
                <a:ext cx="0" cy="209512"/>
              </a:xfrm>
              <a:prstGeom prst="line">
                <a:avLst/>
              </a:prstGeom>
              <a:noFill/>
              <a:ln w="19050" cap="flat" cmpd="sng" algn="ctr">
                <a:solidFill>
                  <a:srgbClr val="FFFFFF"/>
                </a:solidFill>
                <a:prstDash val="solid"/>
                <a:miter lim="800000"/>
                <a:tailEnd type="none"/>
              </a:ln>
              <a:effectLst/>
            </p:spPr>
          </p:cxnSp>
          <p:cxnSp>
            <p:nvCxnSpPr>
              <p:cNvPr id="174" name="Straight Connector 173">
                <a:extLst>
                  <a:ext uri="{FF2B5EF4-FFF2-40B4-BE49-F238E27FC236}">
                    <a16:creationId xmlns:a16="http://schemas.microsoft.com/office/drawing/2014/main" xmlns="" id="{449BBB2F-E967-49BD-85EF-D791DA785338}"/>
                  </a:ext>
                </a:extLst>
              </p:cNvPr>
              <p:cNvCxnSpPr/>
              <p:nvPr/>
            </p:nvCxnSpPr>
            <p:spPr>
              <a:xfrm>
                <a:off x="2263720" y="4790532"/>
                <a:ext cx="0" cy="209512"/>
              </a:xfrm>
              <a:prstGeom prst="line">
                <a:avLst/>
              </a:prstGeom>
              <a:noFill/>
              <a:ln w="19050" cap="flat" cmpd="sng" algn="ctr">
                <a:solidFill>
                  <a:srgbClr val="FFFFFF"/>
                </a:solidFill>
                <a:prstDash val="solid"/>
                <a:miter lim="800000"/>
                <a:tailEnd type="none"/>
              </a:ln>
              <a:effectLst/>
            </p:spPr>
          </p:cxnSp>
          <p:grpSp>
            <p:nvGrpSpPr>
              <p:cNvPr id="175" name="Group 174">
                <a:extLst>
                  <a:ext uri="{FF2B5EF4-FFF2-40B4-BE49-F238E27FC236}">
                    <a16:creationId xmlns:a16="http://schemas.microsoft.com/office/drawing/2014/main" xmlns="" id="{BF722CA2-C167-4BB9-8D0A-DB1D34E0C11B}"/>
                  </a:ext>
                </a:extLst>
              </p:cNvPr>
              <p:cNvGrpSpPr/>
              <p:nvPr/>
            </p:nvGrpSpPr>
            <p:grpSpPr>
              <a:xfrm>
                <a:off x="7765191" y="4758838"/>
                <a:ext cx="230131" cy="209345"/>
                <a:chOff x="5954917" y="4897762"/>
                <a:chExt cx="235499" cy="214228"/>
              </a:xfrm>
              <a:solidFill>
                <a:srgbClr val="A52641"/>
              </a:solidFill>
            </p:grpSpPr>
            <p:sp>
              <p:nvSpPr>
                <p:cNvPr id="181" name="Freeform 11">
                  <a:extLst>
                    <a:ext uri="{FF2B5EF4-FFF2-40B4-BE49-F238E27FC236}">
                      <a16:creationId xmlns:a16="http://schemas.microsoft.com/office/drawing/2014/main" xmlns="" id="{7C9F2091-962D-4CCA-941F-6A9F9F2CFB4D}"/>
                    </a:ext>
                  </a:extLst>
                </p:cNvPr>
                <p:cNvSpPr>
                  <a:spLocks noChangeAspect="1" noChangeArrowheads="1"/>
                </p:cNvSpPr>
                <p:nvPr/>
              </p:nvSpPr>
              <p:spPr bwMode="auto">
                <a:xfrm>
                  <a:off x="6068640" y="4975816"/>
                  <a:ext cx="121776" cy="136174"/>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grp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grpSp>
              <p:nvGrpSpPr>
                <p:cNvPr id="182" name="Group 181">
                  <a:extLst>
                    <a:ext uri="{FF2B5EF4-FFF2-40B4-BE49-F238E27FC236}">
                      <a16:creationId xmlns:a16="http://schemas.microsoft.com/office/drawing/2014/main" xmlns="" id="{76176A53-A1E5-4790-9935-078D89B2A9C9}"/>
                    </a:ext>
                  </a:extLst>
                </p:cNvPr>
                <p:cNvGrpSpPr/>
                <p:nvPr/>
              </p:nvGrpSpPr>
              <p:grpSpPr>
                <a:xfrm>
                  <a:off x="5954917" y="4897762"/>
                  <a:ext cx="111172" cy="149478"/>
                  <a:chOff x="2181125" y="4685588"/>
                  <a:chExt cx="153111" cy="203145"/>
                </a:xfrm>
                <a:grpFill/>
              </p:grpSpPr>
              <p:sp>
                <p:nvSpPr>
                  <p:cNvPr id="183" name="Freeform 1330">
                    <a:extLst>
                      <a:ext uri="{FF2B5EF4-FFF2-40B4-BE49-F238E27FC236}">
                        <a16:creationId xmlns:a16="http://schemas.microsoft.com/office/drawing/2014/main" xmlns="" id="{41074B1B-F796-49AD-9FEA-1F67C400B2BF}"/>
                      </a:ext>
                    </a:extLst>
                  </p:cNvPr>
                  <p:cNvSpPr>
                    <a:spLocks/>
                  </p:cNvSpPr>
                  <p:nvPr/>
                </p:nvSpPr>
                <p:spPr bwMode="auto">
                  <a:xfrm>
                    <a:off x="2263887" y="4685588"/>
                    <a:ext cx="70349" cy="67715"/>
                  </a:xfrm>
                  <a:custGeom>
                    <a:avLst/>
                    <a:gdLst/>
                    <a:ahLst/>
                    <a:cxnLst>
                      <a:cxn ang="0">
                        <a:pos x="26" y="52"/>
                      </a:cxn>
                      <a:cxn ang="0">
                        <a:pos x="0" y="26"/>
                      </a:cxn>
                      <a:cxn ang="0">
                        <a:pos x="25" y="0"/>
                      </a:cxn>
                      <a:cxn ang="0">
                        <a:pos x="52" y="26"/>
                      </a:cxn>
                      <a:cxn ang="0">
                        <a:pos x="26" y="52"/>
                      </a:cxn>
                    </a:cxnLst>
                    <a:rect l="0" t="0" r="r" b="b"/>
                    <a:pathLst>
                      <a:path w="52" h="52">
                        <a:moveTo>
                          <a:pt x="26" y="52"/>
                        </a:moveTo>
                        <a:cubicBezTo>
                          <a:pt x="12" y="52"/>
                          <a:pt x="0" y="40"/>
                          <a:pt x="0" y="26"/>
                        </a:cubicBezTo>
                        <a:cubicBezTo>
                          <a:pt x="0" y="11"/>
                          <a:pt x="11" y="1"/>
                          <a:pt x="25" y="0"/>
                        </a:cubicBezTo>
                        <a:cubicBezTo>
                          <a:pt x="40" y="0"/>
                          <a:pt x="51" y="11"/>
                          <a:pt x="52" y="26"/>
                        </a:cubicBezTo>
                        <a:cubicBezTo>
                          <a:pt x="52" y="39"/>
                          <a:pt x="39" y="52"/>
                          <a:pt x="26"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184" name="Freeform 1331">
                    <a:extLst>
                      <a:ext uri="{FF2B5EF4-FFF2-40B4-BE49-F238E27FC236}">
                        <a16:creationId xmlns:a16="http://schemas.microsoft.com/office/drawing/2014/main" xmlns="" id="{F2BFED7C-DA6F-48E1-8B65-FF14DBE8F103}"/>
                      </a:ext>
                    </a:extLst>
                  </p:cNvPr>
                  <p:cNvSpPr>
                    <a:spLocks/>
                  </p:cNvSpPr>
                  <p:nvPr/>
                </p:nvSpPr>
                <p:spPr bwMode="auto">
                  <a:xfrm>
                    <a:off x="2181125" y="4824780"/>
                    <a:ext cx="57934" cy="60192"/>
                  </a:xfrm>
                  <a:custGeom>
                    <a:avLst/>
                    <a:gdLst/>
                    <a:ahLst/>
                    <a:cxnLst>
                      <a:cxn ang="0">
                        <a:pos x="43" y="25"/>
                      </a:cxn>
                      <a:cxn ang="0">
                        <a:pos x="41" y="40"/>
                      </a:cxn>
                      <a:cxn ang="0">
                        <a:pos x="22" y="48"/>
                      </a:cxn>
                      <a:cxn ang="0">
                        <a:pos x="3" y="40"/>
                      </a:cxn>
                      <a:cxn ang="0">
                        <a:pos x="1" y="21"/>
                      </a:cxn>
                      <a:cxn ang="0">
                        <a:pos x="22" y="1"/>
                      </a:cxn>
                      <a:cxn ang="0">
                        <a:pos x="41" y="9"/>
                      </a:cxn>
                      <a:cxn ang="0">
                        <a:pos x="43" y="25"/>
                      </a:cxn>
                    </a:cxnLst>
                    <a:rect l="0" t="0" r="r" b="b"/>
                    <a:pathLst>
                      <a:path w="44" h="48">
                        <a:moveTo>
                          <a:pt x="43" y="25"/>
                        </a:moveTo>
                        <a:cubicBezTo>
                          <a:pt x="43" y="30"/>
                          <a:pt x="44" y="37"/>
                          <a:pt x="41" y="40"/>
                        </a:cubicBezTo>
                        <a:cubicBezTo>
                          <a:pt x="36" y="44"/>
                          <a:pt x="28" y="48"/>
                          <a:pt x="22" y="48"/>
                        </a:cubicBezTo>
                        <a:cubicBezTo>
                          <a:pt x="15" y="48"/>
                          <a:pt x="7" y="44"/>
                          <a:pt x="3" y="40"/>
                        </a:cubicBezTo>
                        <a:cubicBezTo>
                          <a:pt x="0" y="36"/>
                          <a:pt x="1" y="28"/>
                          <a:pt x="1" y="21"/>
                        </a:cubicBezTo>
                        <a:cubicBezTo>
                          <a:pt x="1" y="10"/>
                          <a:pt x="11" y="0"/>
                          <a:pt x="22" y="1"/>
                        </a:cubicBezTo>
                        <a:cubicBezTo>
                          <a:pt x="29" y="2"/>
                          <a:pt x="36" y="5"/>
                          <a:pt x="41" y="9"/>
                        </a:cubicBezTo>
                        <a:cubicBezTo>
                          <a:pt x="44" y="12"/>
                          <a:pt x="43" y="20"/>
                          <a:pt x="43"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185" name="Freeform 1332">
                    <a:extLst>
                      <a:ext uri="{FF2B5EF4-FFF2-40B4-BE49-F238E27FC236}">
                        <a16:creationId xmlns:a16="http://schemas.microsoft.com/office/drawing/2014/main" xmlns="" id="{55D5957A-AD72-4084-90CB-0A5CFF74DF02}"/>
                      </a:ext>
                    </a:extLst>
                  </p:cNvPr>
                  <p:cNvSpPr>
                    <a:spLocks/>
                  </p:cNvSpPr>
                  <p:nvPr/>
                </p:nvSpPr>
                <p:spPr bwMode="auto">
                  <a:xfrm>
                    <a:off x="2255611" y="4787161"/>
                    <a:ext cx="45520" cy="37620"/>
                  </a:xfrm>
                  <a:custGeom>
                    <a:avLst/>
                    <a:gdLst/>
                    <a:ahLst/>
                    <a:cxnLst>
                      <a:cxn ang="0">
                        <a:pos x="0" y="31"/>
                      </a:cxn>
                      <a:cxn ang="0">
                        <a:pos x="0" y="0"/>
                      </a:cxn>
                      <a:cxn ang="0">
                        <a:pos x="31" y="0"/>
                      </a:cxn>
                      <a:cxn ang="0">
                        <a:pos x="31" y="31"/>
                      </a:cxn>
                      <a:cxn ang="0">
                        <a:pos x="0" y="31"/>
                      </a:cxn>
                    </a:cxnLst>
                    <a:rect l="0" t="0" r="r" b="b"/>
                    <a:pathLst>
                      <a:path w="31" h="31">
                        <a:moveTo>
                          <a:pt x="0" y="31"/>
                        </a:moveTo>
                        <a:cubicBezTo>
                          <a:pt x="0" y="21"/>
                          <a:pt x="0" y="11"/>
                          <a:pt x="0" y="0"/>
                        </a:cubicBezTo>
                        <a:cubicBezTo>
                          <a:pt x="10" y="0"/>
                          <a:pt x="20" y="0"/>
                          <a:pt x="31" y="0"/>
                        </a:cubicBezTo>
                        <a:cubicBezTo>
                          <a:pt x="31" y="10"/>
                          <a:pt x="31" y="20"/>
                          <a:pt x="31" y="31"/>
                        </a:cubicBezTo>
                        <a:cubicBezTo>
                          <a:pt x="21" y="31"/>
                          <a:pt x="11" y="31"/>
                          <a:pt x="0"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186" name="Freeform 1336">
                    <a:extLst>
                      <a:ext uri="{FF2B5EF4-FFF2-40B4-BE49-F238E27FC236}">
                        <a16:creationId xmlns:a16="http://schemas.microsoft.com/office/drawing/2014/main" xmlns="" id="{E34DF437-FB0D-498F-9DA6-0DC7C9510848}"/>
                      </a:ext>
                    </a:extLst>
                  </p:cNvPr>
                  <p:cNvSpPr>
                    <a:spLocks/>
                  </p:cNvSpPr>
                  <p:nvPr/>
                </p:nvSpPr>
                <p:spPr bwMode="auto">
                  <a:xfrm>
                    <a:off x="2203885" y="4710257"/>
                    <a:ext cx="45520" cy="41382"/>
                  </a:xfrm>
                  <a:custGeom>
                    <a:avLst/>
                    <a:gdLst/>
                    <a:ahLst/>
                    <a:cxnLst>
                      <a:cxn ang="0">
                        <a:pos x="34" y="33"/>
                      </a:cxn>
                      <a:cxn ang="0">
                        <a:pos x="0" y="33"/>
                      </a:cxn>
                      <a:cxn ang="0">
                        <a:pos x="17" y="0"/>
                      </a:cxn>
                      <a:cxn ang="0">
                        <a:pos x="34" y="33"/>
                      </a:cxn>
                    </a:cxnLst>
                    <a:rect l="0" t="0" r="r" b="b"/>
                    <a:pathLst>
                      <a:path w="34" h="33">
                        <a:moveTo>
                          <a:pt x="34" y="33"/>
                        </a:moveTo>
                        <a:cubicBezTo>
                          <a:pt x="22" y="33"/>
                          <a:pt x="12" y="33"/>
                          <a:pt x="0" y="33"/>
                        </a:cubicBezTo>
                        <a:cubicBezTo>
                          <a:pt x="6" y="22"/>
                          <a:pt x="11" y="12"/>
                          <a:pt x="17" y="0"/>
                        </a:cubicBezTo>
                        <a:cubicBezTo>
                          <a:pt x="23" y="11"/>
                          <a:pt x="28" y="22"/>
                          <a:pt x="3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187" name="Freeform 1338">
                    <a:extLst>
                      <a:ext uri="{FF2B5EF4-FFF2-40B4-BE49-F238E27FC236}">
                        <a16:creationId xmlns:a16="http://schemas.microsoft.com/office/drawing/2014/main" xmlns="" id="{1B624045-28E8-4C27-9B36-D2BD9CC7AF1A}"/>
                      </a:ext>
                    </a:extLst>
                  </p:cNvPr>
                  <p:cNvSpPr>
                    <a:spLocks/>
                  </p:cNvSpPr>
                  <p:nvPr/>
                </p:nvSpPr>
                <p:spPr bwMode="auto">
                  <a:xfrm>
                    <a:off x="2189401" y="4775874"/>
                    <a:ext cx="37244" cy="33857"/>
                  </a:xfrm>
                  <a:custGeom>
                    <a:avLst/>
                    <a:gdLst/>
                    <a:ahLst/>
                    <a:cxnLst>
                      <a:cxn ang="0">
                        <a:pos x="13" y="24"/>
                      </a:cxn>
                      <a:cxn ang="0">
                        <a:pos x="1" y="12"/>
                      </a:cxn>
                      <a:cxn ang="0">
                        <a:pos x="13" y="1"/>
                      </a:cxn>
                      <a:cxn ang="0">
                        <a:pos x="25" y="12"/>
                      </a:cxn>
                      <a:cxn ang="0">
                        <a:pos x="13" y="24"/>
                      </a:cxn>
                    </a:cxnLst>
                    <a:rect l="0" t="0" r="r" b="b"/>
                    <a:pathLst>
                      <a:path w="26" h="25">
                        <a:moveTo>
                          <a:pt x="13" y="24"/>
                        </a:moveTo>
                        <a:cubicBezTo>
                          <a:pt x="6" y="24"/>
                          <a:pt x="0" y="19"/>
                          <a:pt x="1" y="12"/>
                        </a:cubicBezTo>
                        <a:cubicBezTo>
                          <a:pt x="1" y="6"/>
                          <a:pt x="7" y="0"/>
                          <a:pt x="13" y="1"/>
                        </a:cubicBezTo>
                        <a:cubicBezTo>
                          <a:pt x="21" y="1"/>
                          <a:pt x="25" y="6"/>
                          <a:pt x="25" y="12"/>
                        </a:cubicBezTo>
                        <a:cubicBezTo>
                          <a:pt x="26" y="19"/>
                          <a:pt x="20" y="25"/>
                          <a:pt x="13"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188" name="Freeform 1340">
                    <a:extLst>
                      <a:ext uri="{FF2B5EF4-FFF2-40B4-BE49-F238E27FC236}">
                        <a16:creationId xmlns:a16="http://schemas.microsoft.com/office/drawing/2014/main" xmlns="" id="{73B7B7D3-C814-44BB-B341-4ABC821CDA7C}"/>
                      </a:ext>
                    </a:extLst>
                  </p:cNvPr>
                  <p:cNvSpPr>
                    <a:spLocks/>
                  </p:cNvSpPr>
                  <p:nvPr/>
                </p:nvSpPr>
                <p:spPr bwMode="auto">
                  <a:xfrm>
                    <a:off x="2251785" y="4858638"/>
                    <a:ext cx="33106" cy="30095"/>
                  </a:xfrm>
                  <a:custGeom>
                    <a:avLst/>
                    <a:gdLst/>
                    <a:ahLst/>
                    <a:cxnLst>
                      <a:cxn ang="0">
                        <a:pos x="24" y="11"/>
                      </a:cxn>
                      <a:cxn ang="0">
                        <a:pos x="12" y="25"/>
                      </a:cxn>
                      <a:cxn ang="0">
                        <a:pos x="0" y="12"/>
                      </a:cxn>
                      <a:cxn ang="0">
                        <a:pos x="13" y="0"/>
                      </a:cxn>
                      <a:cxn ang="0">
                        <a:pos x="24" y="11"/>
                      </a:cxn>
                    </a:cxnLst>
                    <a:rect l="0" t="0" r="r" b="b"/>
                    <a:pathLst>
                      <a:path w="24" h="25">
                        <a:moveTo>
                          <a:pt x="24" y="11"/>
                        </a:moveTo>
                        <a:cubicBezTo>
                          <a:pt x="24" y="19"/>
                          <a:pt x="18" y="25"/>
                          <a:pt x="12" y="25"/>
                        </a:cubicBezTo>
                        <a:cubicBezTo>
                          <a:pt x="6" y="25"/>
                          <a:pt x="0" y="18"/>
                          <a:pt x="0" y="12"/>
                        </a:cubicBezTo>
                        <a:cubicBezTo>
                          <a:pt x="0" y="5"/>
                          <a:pt x="6" y="0"/>
                          <a:pt x="13" y="0"/>
                        </a:cubicBezTo>
                        <a:cubicBezTo>
                          <a:pt x="20" y="1"/>
                          <a:pt x="24" y="5"/>
                          <a:pt x="24"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grpSp>
          </p:grpSp>
          <p:sp>
            <p:nvSpPr>
              <p:cNvPr id="176" name="Freeform 3">
                <a:extLst>
                  <a:ext uri="{FF2B5EF4-FFF2-40B4-BE49-F238E27FC236}">
                    <a16:creationId xmlns:a16="http://schemas.microsoft.com/office/drawing/2014/main" xmlns="" id="{689478FE-5EA6-44EC-9593-2D8CE3E65555}"/>
                  </a:ext>
                </a:extLst>
              </p:cNvPr>
              <p:cNvSpPr>
                <a:spLocks noChangeAspect="1" noChangeArrowheads="1"/>
              </p:cNvSpPr>
              <p:nvPr/>
            </p:nvSpPr>
            <p:spPr bwMode="auto">
              <a:xfrm>
                <a:off x="4942317" y="4734744"/>
                <a:ext cx="283354" cy="233366"/>
              </a:xfrm>
              <a:custGeom>
                <a:avLst/>
                <a:gdLst>
                  <a:gd name="T0" fmla="*/ 2812 w 2848"/>
                  <a:gd name="T1" fmla="*/ 2315 h 2316"/>
                  <a:gd name="T2" fmla="*/ 35 w 2848"/>
                  <a:gd name="T3" fmla="*/ 2177 h 2316"/>
                  <a:gd name="T4" fmla="*/ 2789 w 2848"/>
                  <a:gd name="T5" fmla="*/ 915 h 2316"/>
                  <a:gd name="T6" fmla="*/ 2118 w 2848"/>
                  <a:gd name="T7" fmla="*/ 371 h 2316"/>
                  <a:gd name="T8" fmla="*/ 2465 w 2848"/>
                  <a:gd name="T9" fmla="*/ 324 h 2316"/>
                  <a:gd name="T10" fmla="*/ 2118 w 2848"/>
                  <a:gd name="T11" fmla="*/ 185 h 2316"/>
                  <a:gd name="T12" fmla="*/ 2095 w 2848"/>
                  <a:gd name="T13" fmla="*/ 139 h 2316"/>
                  <a:gd name="T14" fmla="*/ 2072 w 2848"/>
                  <a:gd name="T15" fmla="*/ 776 h 2316"/>
                  <a:gd name="T16" fmla="*/ 1447 w 2848"/>
                  <a:gd name="T17" fmla="*/ 232 h 2316"/>
                  <a:gd name="T18" fmla="*/ 1794 w 2848"/>
                  <a:gd name="T19" fmla="*/ 185 h 2316"/>
                  <a:gd name="T20" fmla="*/ 1447 w 2848"/>
                  <a:gd name="T21" fmla="*/ 46 h 2316"/>
                  <a:gd name="T22" fmla="*/ 1424 w 2848"/>
                  <a:gd name="T23" fmla="*/ 0 h 2316"/>
                  <a:gd name="T24" fmla="*/ 1401 w 2848"/>
                  <a:gd name="T25" fmla="*/ 741 h 2316"/>
                  <a:gd name="T26" fmla="*/ 775 w 2848"/>
                  <a:gd name="T27" fmla="*/ 371 h 2316"/>
                  <a:gd name="T28" fmla="*/ 1123 w 2848"/>
                  <a:gd name="T29" fmla="*/ 324 h 2316"/>
                  <a:gd name="T30" fmla="*/ 775 w 2848"/>
                  <a:gd name="T31" fmla="*/ 185 h 2316"/>
                  <a:gd name="T32" fmla="*/ 753 w 2848"/>
                  <a:gd name="T33" fmla="*/ 139 h 2316"/>
                  <a:gd name="T34" fmla="*/ 729 w 2848"/>
                  <a:gd name="T35" fmla="*/ 787 h 2316"/>
                  <a:gd name="T36" fmla="*/ 0 w 2848"/>
                  <a:gd name="T37" fmla="*/ 938 h 2316"/>
                  <a:gd name="T38" fmla="*/ 104 w 2848"/>
                  <a:gd name="T39" fmla="*/ 1054 h 2316"/>
                  <a:gd name="T40" fmla="*/ 173 w 2848"/>
                  <a:gd name="T41" fmla="*/ 2130 h 2316"/>
                  <a:gd name="T42" fmla="*/ 729 w 2848"/>
                  <a:gd name="T43" fmla="*/ 1783 h 2316"/>
                  <a:gd name="T44" fmla="*/ 1007 w 2848"/>
                  <a:gd name="T45" fmla="*/ 2130 h 2316"/>
                  <a:gd name="T46" fmla="*/ 1100 w 2848"/>
                  <a:gd name="T47" fmla="*/ 1783 h 2316"/>
                  <a:gd name="T48" fmla="*/ 1378 w 2848"/>
                  <a:gd name="T49" fmla="*/ 2130 h 2316"/>
                  <a:gd name="T50" fmla="*/ 1470 w 2848"/>
                  <a:gd name="T51" fmla="*/ 1783 h 2316"/>
                  <a:gd name="T52" fmla="*/ 1748 w 2848"/>
                  <a:gd name="T53" fmla="*/ 2130 h 2316"/>
                  <a:gd name="T54" fmla="*/ 1841 w 2848"/>
                  <a:gd name="T55" fmla="*/ 1783 h 2316"/>
                  <a:gd name="T56" fmla="*/ 2118 w 2848"/>
                  <a:gd name="T57" fmla="*/ 2130 h 2316"/>
                  <a:gd name="T58" fmla="*/ 2673 w 2848"/>
                  <a:gd name="T59" fmla="*/ 1030 h 2316"/>
                  <a:gd name="T60" fmla="*/ 2812 w 2848"/>
                  <a:gd name="T61" fmla="*/ 1077 h 2316"/>
                  <a:gd name="T62" fmla="*/ 2789 w 2848"/>
                  <a:gd name="T63" fmla="*/ 915 h 2316"/>
                  <a:gd name="T64" fmla="*/ 567 w 2848"/>
                  <a:gd name="T65" fmla="*/ 1575 h 2316"/>
                  <a:gd name="T66" fmla="*/ 2349 w 2848"/>
                  <a:gd name="T67" fmla="*/ 1714 h 2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8" h="2316">
                    <a:moveTo>
                      <a:pt x="35" y="2315"/>
                    </a:moveTo>
                    <a:cubicBezTo>
                      <a:pt x="2812" y="2315"/>
                      <a:pt x="2812" y="2315"/>
                      <a:pt x="2812" y="2315"/>
                    </a:cubicBezTo>
                    <a:cubicBezTo>
                      <a:pt x="2812" y="2177"/>
                      <a:pt x="2812" y="2177"/>
                      <a:pt x="2812" y="2177"/>
                    </a:cubicBezTo>
                    <a:cubicBezTo>
                      <a:pt x="35" y="2177"/>
                      <a:pt x="35" y="2177"/>
                      <a:pt x="35" y="2177"/>
                    </a:cubicBezTo>
                    <a:lnTo>
                      <a:pt x="35" y="2315"/>
                    </a:lnTo>
                    <a:close/>
                    <a:moveTo>
                      <a:pt x="2789" y="915"/>
                    </a:moveTo>
                    <a:cubicBezTo>
                      <a:pt x="2766" y="915"/>
                      <a:pt x="2511" y="834"/>
                      <a:pt x="2118" y="787"/>
                    </a:cubicBezTo>
                    <a:cubicBezTo>
                      <a:pt x="2118" y="371"/>
                      <a:pt x="2118" y="371"/>
                      <a:pt x="2118" y="371"/>
                    </a:cubicBezTo>
                    <a:cubicBezTo>
                      <a:pt x="2153" y="371"/>
                      <a:pt x="2176" y="382"/>
                      <a:pt x="2200" y="382"/>
                    </a:cubicBezTo>
                    <a:cubicBezTo>
                      <a:pt x="2280" y="417"/>
                      <a:pt x="2314" y="452"/>
                      <a:pt x="2465" y="324"/>
                    </a:cubicBezTo>
                    <a:cubicBezTo>
                      <a:pt x="2384" y="324"/>
                      <a:pt x="2338" y="301"/>
                      <a:pt x="2303" y="278"/>
                    </a:cubicBezTo>
                    <a:cubicBezTo>
                      <a:pt x="2245" y="243"/>
                      <a:pt x="2211" y="197"/>
                      <a:pt x="2118" y="185"/>
                    </a:cubicBezTo>
                    <a:cubicBezTo>
                      <a:pt x="2118" y="162"/>
                      <a:pt x="2118" y="162"/>
                      <a:pt x="2118" y="162"/>
                    </a:cubicBezTo>
                    <a:cubicBezTo>
                      <a:pt x="2118" y="151"/>
                      <a:pt x="2107" y="139"/>
                      <a:pt x="2095" y="139"/>
                    </a:cubicBezTo>
                    <a:cubicBezTo>
                      <a:pt x="2084" y="139"/>
                      <a:pt x="2072" y="151"/>
                      <a:pt x="2072" y="162"/>
                    </a:cubicBezTo>
                    <a:cubicBezTo>
                      <a:pt x="2072" y="776"/>
                      <a:pt x="2072" y="776"/>
                      <a:pt x="2072" y="776"/>
                    </a:cubicBezTo>
                    <a:cubicBezTo>
                      <a:pt x="1887" y="764"/>
                      <a:pt x="1679" y="741"/>
                      <a:pt x="1447" y="741"/>
                    </a:cubicBezTo>
                    <a:cubicBezTo>
                      <a:pt x="1447" y="232"/>
                      <a:pt x="1447" y="232"/>
                      <a:pt x="1447" y="232"/>
                    </a:cubicBezTo>
                    <a:cubicBezTo>
                      <a:pt x="1482" y="232"/>
                      <a:pt x="1505" y="243"/>
                      <a:pt x="1528" y="243"/>
                    </a:cubicBezTo>
                    <a:cubicBezTo>
                      <a:pt x="1609" y="278"/>
                      <a:pt x="1644" y="313"/>
                      <a:pt x="1794" y="185"/>
                    </a:cubicBezTo>
                    <a:cubicBezTo>
                      <a:pt x="1713" y="185"/>
                      <a:pt x="1667" y="162"/>
                      <a:pt x="1632" y="139"/>
                    </a:cubicBezTo>
                    <a:cubicBezTo>
                      <a:pt x="1574" y="104"/>
                      <a:pt x="1540" y="58"/>
                      <a:pt x="1447" y="46"/>
                    </a:cubicBezTo>
                    <a:cubicBezTo>
                      <a:pt x="1447" y="23"/>
                      <a:pt x="1447" y="23"/>
                      <a:pt x="1447" y="23"/>
                    </a:cubicBezTo>
                    <a:cubicBezTo>
                      <a:pt x="1447" y="12"/>
                      <a:pt x="1435" y="0"/>
                      <a:pt x="1424" y="0"/>
                    </a:cubicBezTo>
                    <a:cubicBezTo>
                      <a:pt x="1412" y="0"/>
                      <a:pt x="1401" y="12"/>
                      <a:pt x="1401" y="23"/>
                    </a:cubicBezTo>
                    <a:cubicBezTo>
                      <a:pt x="1401" y="741"/>
                      <a:pt x="1401" y="741"/>
                      <a:pt x="1401" y="741"/>
                    </a:cubicBezTo>
                    <a:cubicBezTo>
                      <a:pt x="1169" y="741"/>
                      <a:pt x="961" y="764"/>
                      <a:pt x="775" y="776"/>
                    </a:cubicBezTo>
                    <a:cubicBezTo>
                      <a:pt x="775" y="371"/>
                      <a:pt x="775" y="371"/>
                      <a:pt x="775" y="371"/>
                    </a:cubicBezTo>
                    <a:cubicBezTo>
                      <a:pt x="810" y="371"/>
                      <a:pt x="833" y="382"/>
                      <a:pt x="857" y="382"/>
                    </a:cubicBezTo>
                    <a:cubicBezTo>
                      <a:pt x="938" y="417"/>
                      <a:pt x="972" y="452"/>
                      <a:pt x="1123" y="324"/>
                    </a:cubicBezTo>
                    <a:cubicBezTo>
                      <a:pt x="1042" y="324"/>
                      <a:pt x="996" y="301"/>
                      <a:pt x="961" y="278"/>
                    </a:cubicBezTo>
                    <a:cubicBezTo>
                      <a:pt x="903" y="243"/>
                      <a:pt x="868" y="197"/>
                      <a:pt x="775" y="185"/>
                    </a:cubicBezTo>
                    <a:cubicBezTo>
                      <a:pt x="775" y="162"/>
                      <a:pt x="775" y="162"/>
                      <a:pt x="775" y="162"/>
                    </a:cubicBezTo>
                    <a:cubicBezTo>
                      <a:pt x="775" y="151"/>
                      <a:pt x="764" y="139"/>
                      <a:pt x="753" y="139"/>
                    </a:cubicBezTo>
                    <a:cubicBezTo>
                      <a:pt x="741" y="139"/>
                      <a:pt x="729" y="151"/>
                      <a:pt x="729" y="162"/>
                    </a:cubicBezTo>
                    <a:cubicBezTo>
                      <a:pt x="729" y="787"/>
                      <a:pt x="729" y="787"/>
                      <a:pt x="729" y="787"/>
                    </a:cubicBezTo>
                    <a:cubicBezTo>
                      <a:pt x="336" y="834"/>
                      <a:pt x="81" y="915"/>
                      <a:pt x="58" y="915"/>
                    </a:cubicBezTo>
                    <a:cubicBezTo>
                      <a:pt x="0" y="938"/>
                      <a:pt x="0" y="938"/>
                      <a:pt x="0" y="938"/>
                    </a:cubicBezTo>
                    <a:cubicBezTo>
                      <a:pt x="35" y="1077"/>
                      <a:pt x="35" y="1077"/>
                      <a:pt x="35" y="1077"/>
                    </a:cubicBezTo>
                    <a:cubicBezTo>
                      <a:pt x="104" y="1054"/>
                      <a:pt x="104" y="1054"/>
                      <a:pt x="104" y="1054"/>
                    </a:cubicBezTo>
                    <a:cubicBezTo>
                      <a:pt x="104" y="1054"/>
                      <a:pt x="127" y="1042"/>
                      <a:pt x="173" y="1030"/>
                    </a:cubicBezTo>
                    <a:cubicBezTo>
                      <a:pt x="173" y="2130"/>
                      <a:pt x="173" y="2130"/>
                      <a:pt x="173" y="2130"/>
                    </a:cubicBezTo>
                    <a:cubicBezTo>
                      <a:pt x="729" y="2130"/>
                      <a:pt x="729" y="2130"/>
                      <a:pt x="729" y="2130"/>
                    </a:cubicBezTo>
                    <a:cubicBezTo>
                      <a:pt x="729" y="1783"/>
                      <a:pt x="729" y="1783"/>
                      <a:pt x="729" y="1783"/>
                    </a:cubicBezTo>
                    <a:cubicBezTo>
                      <a:pt x="1007" y="1783"/>
                      <a:pt x="1007" y="1783"/>
                      <a:pt x="1007" y="1783"/>
                    </a:cubicBezTo>
                    <a:cubicBezTo>
                      <a:pt x="1007" y="2130"/>
                      <a:pt x="1007" y="2130"/>
                      <a:pt x="1007" y="2130"/>
                    </a:cubicBezTo>
                    <a:cubicBezTo>
                      <a:pt x="1100" y="2130"/>
                      <a:pt x="1100" y="2130"/>
                      <a:pt x="1100" y="2130"/>
                    </a:cubicBezTo>
                    <a:cubicBezTo>
                      <a:pt x="1100" y="1783"/>
                      <a:pt x="1100" y="1783"/>
                      <a:pt x="1100" y="1783"/>
                    </a:cubicBezTo>
                    <a:cubicBezTo>
                      <a:pt x="1378" y="1783"/>
                      <a:pt x="1378" y="1783"/>
                      <a:pt x="1378" y="1783"/>
                    </a:cubicBezTo>
                    <a:cubicBezTo>
                      <a:pt x="1378" y="2130"/>
                      <a:pt x="1378" y="2130"/>
                      <a:pt x="1378" y="2130"/>
                    </a:cubicBezTo>
                    <a:cubicBezTo>
                      <a:pt x="1470" y="2130"/>
                      <a:pt x="1470" y="2130"/>
                      <a:pt x="1470" y="2130"/>
                    </a:cubicBezTo>
                    <a:cubicBezTo>
                      <a:pt x="1470" y="1783"/>
                      <a:pt x="1470" y="1783"/>
                      <a:pt x="1470" y="1783"/>
                    </a:cubicBezTo>
                    <a:cubicBezTo>
                      <a:pt x="1748" y="1783"/>
                      <a:pt x="1748" y="1783"/>
                      <a:pt x="1748" y="1783"/>
                    </a:cubicBezTo>
                    <a:cubicBezTo>
                      <a:pt x="1748" y="2130"/>
                      <a:pt x="1748" y="2130"/>
                      <a:pt x="1748" y="2130"/>
                    </a:cubicBezTo>
                    <a:cubicBezTo>
                      <a:pt x="1841" y="2130"/>
                      <a:pt x="1841" y="2130"/>
                      <a:pt x="1841" y="2130"/>
                    </a:cubicBezTo>
                    <a:cubicBezTo>
                      <a:pt x="1841" y="1783"/>
                      <a:pt x="1841" y="1783"/>
                      <a:pt x="1841" y="1783"/>
                    </a:cubicBezTo>
                    <a:cubicBezTo>
                      <a:pt x="2118" y="1783"/>
                      <a:pt x="2118" y="1783"/>
                      <a:pt x="2118" y="1783"/>
                    </a:cubicBezTo>
                    <a:cubicBezTo>
                      <a:pt x="2118" y="2130"/>
                      <a:pt x="2118" y="2130"/>
                      <a:pt x="2118" y="2130"/>
                    </a:cubicBezTo>
                    <a:cubicBezTo>
                      <a:pt x="2673" y="2130"/>
                      <a:pt x="2673" y="2130"/>
                      <a:pt x="2673" y="2130"/>
                    </a:cubicBezTo>
                    <a:cubicBezTo>
                      <a:pt x="2673" y="1030"/>
                      <a:pt x="2673" y="1030"/>
                      <a:pt x="2673" y="1030"/>
                    </a:cubicBezTo>
                    <a:cubicBezTo>
                      <a:pt x="2719" y="1042"/>
                      <a:pt x="2743" y="1054"/>
                      <a:pt x="2743" y="1054"/>
                    </a:cubicBezTo>
                    <a:cubicBezTo>
                      <a:pt x="2812" y="1077"/>
                      <a:pt x="2812" y="1077"/>
                      <a:pt x="2812" y="1077"/>
                    </a:cubicBezTo>
                    <a:cubicBezTo>
                      <a:pt x="2847" y="938"/>
                      <a:pt x="2847" y="938"/>
                      <a:pt x="2847" y="938"/>
                    </a:cubicBezTo>
                    <a:lnTo>
                      <a:pt x="2789" y="915"/>
                    </a:lnTo>
                    <a:close/>
                    <a:moveTo>
                      <a:pt x="498" y="1714"/>
                    </a:moveTo>
                    <a:cubicBezTo>
                      <a:pt x="567" y="1575"/>
                      <a:pt x="567" y="1575"/>
                      <a:pt x="567" y="1575"/>
                    </a:cubicBezTo>
                    <a:cubicBezTo>
                      <a:pt x="2280" y="1575"/>
                      <a:pt x="2280" y="1575"/>
                      <a:pt x="2280" y="1575"/>
                    </a:cubicBezTo>
                    <a:cubicBezTo>
                      <a:pt x="2349" y="1714"/>
                      <a:pt x="2349" y="1714"/>
                      <a:pt x="2349" y="1714"/>
                    </a:cubicBezTo>
                    <a:lnTo>
                      <a:pt x="498" y="1714"/>
                    </a:lnTo>
                    <a:close/>
                  </a:path>
                </a:pathLst>
              </a:custGeom>
              <a:solidFill>
                <a:srgbClr val="A5264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cxnSp>
            <p:nvCxnSpPr>
              <p:cNvPr id="177" name="Straight Connector 176">
                <a:extLst>
                  <a:ext uri="{FF2B5EF4-FFF2-40B4-BE49-F238E27FC236}">
                    <a16:creationId xmlns:a16="http://schemas.microsoft.com/office/drawing/2014/main" xmlns="" id="{F5F0AA64-B5F1-4AA4-947D-5F9686285813}"/>
                  </a:ext>
                </a:extLst>
              </p:cNvPr>
              <p:cNvCxnSpPr/>
              <p:nvPr/>
            </p:nvCxnSpPr>
            <p:spPr>
              <a:xfrm flipV="1">
                <a:off x="2057142" y="4493927"/>
                <a:ext cx="6763906" cy="5281"/>
              </a:xfrm>
              <a:prstGeom prst="line">
                <a:avLst/>
              </a:prstGeom>
              <a:noFill/>
              <a:ln w="12700" cap="flat" cmpd="sng" algn="ctr">
                <a:solidFill>
                  <a:srgbClr val="FFFFFF"/>
                </a:solidFill>
                <a:prstDash val="dash"/>
                <a:miter lim="800000"/>
                <a:tailEnd type="none"/>
              </a:ln>
              <a:effectLst/>
            </p:spPr>
          </p:cxnSp>
          <p:cxnSp>
            <p:nvCxnSpPr>
              <p:cNvPr id="178" name="Straight Connector 177">
                <a:extLst>
                  <a:ext uri="{FF2B5EF4-FFF2-40B4-BE49-F238E27FC236}">
                    <a16:creationId xmlns:a16="http://schemas.microsoft.com/office/drawing/2014/main" xmlns="" id="{6B45183F-A672-4F4F-8AF0-BAC1D6AACEBA}"/>
                  </a:ext>
                </a:extLst>
              </p:cNvPr>
              <p:cNvCxnSpPr/>
              <p:nvPr/>
            </p:nvCxnSpPr>
            <p:spPr>
              <a:xfrm>
                <a:off x="3451425" y="4790532"/>
                <a:ext cx="0" cy="209512"/>
              </a:xfrm>
              <a:prstGeom prst="line">
                <a:avLst/>
              </a:prstGeom>
              <a:noFill/>
              <a:ln w="19050" cap="flat" cmpd="sng" algn="ctr">
                <a:solidFill>
                  <a:srgbClr val="FFFFFF"/>
                </a:solidFill>
                <a:prstDash val="solid"/>
                <a:miter lim="800000"/>
                <a:tailEnd type="none"/>
              </a:ln>
              <a:effectLst/>
            </p:spPr>
          </p:cxnSp>
          <p:sp>
            <p:nvSpPr>
              <p:cNvPr id="179" name="Freeform 12">
                <a:extLst>
                  <a:ext uri="{FF2B5EF4-FFF2-40B4-BE49-F238E27FC236}">
                    <a16:creationId xmlns:a16="http://schemas.microsoft.com/office/drawing/2014/main" xmlns="" id="{0A443079-9990-4D37-93D0-7464CC69FAAA}"/>
                  </a:ext>
                </a:extLst>
              </p:cNvPr>
              <p:cNvSpPr>
                <a:spLocks noChangeAspect="1" noChangeArrowheads="1"/>
              </p:cNvSpPr>
              <p:nvPr/>
            </p:nvSpPr>
            <p:spPr bwMode="auto">
              <a:xfrm>
                <a:off x="2416950" y="4774490"/>
                <a:ext cx="256960" cy="192720"/>
              </a:xfrm>
              <a:custGeom>
                <a:avLst/>
                <a:gdLst>
                  <a:gd name="T0" fmla="*/ 2072 w 2964"/>
                  <a:gd name="T1" fmla="*/ 325 h 2224"/>
                  <a:gd name="T2" fmla="*/ 2963 w 2964"/>
                  <a:gd name="T3" fmla="*/ 82 h 2224"/>
                  <a:gd name="T4" fmla="*/ 2511 w 2964"/>
                  <a:gd name="T5" fmla="*/ 151 h 2224"/>
                  <a:gd name="T6" fmla="*/ 2511 w 2964"/>
                  <a:gd name="T7" fmla="*/ 58 h 2224"/>
                  <a:gd name="T8" fmla="*/ 1482 w 2964"/>
                  <a:gd name="T9" fmla="*/ 869 h 2224"/>
                  <a:gd name="T10" fmla="*/ 1482 w 2964"/>
                  <a:gd name="T11" fmla="*/ 463 h 2224"/>
                  <a:gd name="T12" fmla="*/ 1482 w 2964"/>
                  <a:gd name="T13" fmla="*/ 869 h 2224"/>
                  <a:gd name="T14" fmla="*/ 1876 w 2964"/>
                  <a:gd name="T15" fmla="*/ 568 h 2224"/>
                  <a:gd name="T16" fmla="*/ 1088 w 2964"/>
                  <a:gd name="T17" fmla="*/ 579 h 2224"/>
                  <a:gd name="T18" fmla="*/ 1933 w 2964"/>
                  <a:gd name="T19" fmla="*/ 1066 h 2224"/>
                  <a:gd name="T20" fmla="*/ 1030 w 2964"/>
                  <a:gd name="T21" fmla="*/ 845 h 2224"/>
                  <a:gd name="T22" fmla="*/ 1297 w 2964"/>
                  <a:gd name="T23" fmla="*/ 1447 h 2224"/>
                  <a:gd name="T24" fmla="*/ 1644 w 2964"/>
                  <a:gd name="T25" fmla="*/ 1668 h 2224"/>
                  <a:gd name="T26" fmla="*/ 1933 w 2964"/>
                  <a:gd name="T27" fmla="*/ 1378 h 2224"/>
                  <a:gd name="T28" fmla="*/ 1030 w 2964"/>
                  <a:gd name="T29" fmla="*/ 1123 h 2224"/>
                  <a:gd name="T30" fmla="*/ 1528 w 2964"/>
                  <a:gd name="T31" fmla="*/ 1575 h 2224"/>
                  <a:gd name="T32" fmla="*/ 1528 w 2964"/>
                  <a:gd name="T33" fmla="*/ 1621 h 2224"/>
                  <a:gd name="T34" fmla="*/ 1436 w 2964"/>
                  <a:gd name="T35" fmla="*/ 1575 h 2224"/>
                  <a:gd name="T36" fmla="*/ 1343 w 2964"/>
                  <a:gd name="T37" fmla="*/ 1575 h 2224"/>
                  <a:gd name="T38" fmla="*/ 289 w 2964"/>
                  <a:gd name="T39" fmla="*/ 1668 h 2224"/>
                  <a:gd name="T40" fmla="*/ 637 w 2964"/>
                  <a:gd name="T41" fmla="*/ 1447 h 2224"/>
                  <a:gd name="T42" fmla="*/ 452 w 2964"/>
                  <a:gd name="T43" fmla="*/ 1204 h 2224"/>
                  <a:gd name="T44" fmla="*/ 266 w 2964"/>
                  <a:gd name="T45" fmla="*/ 1447 h 2224"/>
                  <a:gd name="T46" fmla="*/ 590 w 2964"/>
                  <a:gd name="T47" fmla="*/ 1621 h 2224"/>
                  <a:gd name="T48" fmla="*/ 313 w 2964"/>
                  <a:gd name="T49" fmla="*/ 1575 h 2224"/>
                  <a:gd name="T50" fmla="*/ 313 w 2964"/>
                  <a:gd name="T51" fmla="*/ 1621 h 2224"/>
                  <a:gd name="T52" fmla="*/ 2072 w 2964"/>
                  <a:gd name="T53" fmla="*/ 660 h 2224"/>
                  <a:gd name="T54" fmla="*/ 2326 w 2964"/>
                  <a:gd name="T55" fmla="*/ 1181 h 2224"/>
                  <a:gd name="T56" fmla="*/ 2696 w 2964"/>
                  <a:gd name="T57" fmla="*/ 1181 h 2224"/>
                  <a:gd name="T58" fmla="*/ 2963 w 2964"/>
                  <a:gd name="T59" fmla="*/ 660 h 2224"/>
                  <a:gd name="T60" fmla="*/ 2372 w 2964"/>
                  <a:gd name="T61" fmla="*/ 1158 h 2224"/>
                  <a:gd name="T62" fmla="*/ 2465 w 2964"/>
                  <a:gd name="T63" fmla="*/ 1158 h 2224"/>
                  <a:gd name="T64" fmla="*/ 2557 w 2964"/>
                  <a:gd name="T65" fmla="*/ 1112 h 2224"/>
                  <a:gd name="T66" fmla="*/ 2511 w 2964"/>
                  <a:gd name="T67" fmla="*/ 1830 h 2224"/>
                  <a:gd name="T68" fmla="*/ 2581 w 2964"/>
                  <a:gd name="T69" fmla="*/ 1899 h 2224"/>
                  <a:gd name="T70" fmla="*/ 1713 w 2964"/>
                  <a:gd name="T71" fmla="*/ 1575 h 2224"/>
                  <a:gd name="T72" fmla="*/ 1320 w 2964"/>
                  <a:gd name="T73" fmla="*/ 1714 h 2224"/>
                  <a:gd name="T74" fmla="*/ 683 w 2964"/>
                  <a:gd name="T75" fmla="*/ 1575 h 2224"/>
                  <a:gd name="T76" fmla="*/ 289 w 2964"/>
                  <a:gd name="T77" fmla="*/ 1714 h 2224"/>
                  <a:gd name="T78" fmla="*/ 70 w 2964"/>
                  <a:gd name="T79" fmla="*/ 1575 h 2224"/>
                  <a:gd name="T80" fmla="*/ 70 w 2964"/>
                  <a:gd name="T81" fmla="*/ 2223 h 2224"/>
                  <a:gd name="T82" fmla="*/ 2963 w 2964"/>
                  <a:gd name="T83" fmla="*/ 1645 h 2224"/>
                  <a:gd name="T84" fmla="*/ 336 w 2964"/>
                  <a:gd name="T85" fmla="*/ 1899 h 2224"/>
                  <a:gd name="T86" fmla="*/ 452 w 2964"/>
                  <a:gd name="T87" fmla="*/ 2015 h 2224"/>
                  <a:gd name="T88" fmla="*/ 1482 w 2964"/>
                  <a:gd name="T89" fmla="*/ 1783 h 2224"/>
                  <a:gd name="T90" fmla="*/ 2511 w 2964"/>
                  <a:gd name="T91" fmla="*/ 2015 h 2224"/>
                  <a:gd name="T92" fmla="*/ 2627 w 2964"/>
                  <a:gd name="T93" fmla="*/ 1899 h 2224"/>
                  <a:gd name="T94" fmla="*/ 891 w 2964"/>
                  <a:gd name="T95" fmla="*/ 788 h 2224"/>
                  <a:gd name="T96" fmla="*/ 0 w 2964"/>
                  <a:gd name="T97" fmla="*/ 545 h 2224"/>
                  <a:gd name="T98" fmla="*/ 58 w 2964"/>
                  <a:gd name="T99" fmla="*/ 568 h 2224"/>
                  <a:gd name="T100" fmla="*/ 833 w 2964"/>
                  <a:gd name="T101" fmla="*/ 579 h 2224"/>
                  <a:gd name="T102" fmla="*/ 58 w 2964"/>
                  <a:gd name="T103" fmla="*/ 568 h 2224"/>
                  <a:gd name="T104" fmla="*/ 891 w 2964"/>
                  <a:gd name="T105" fmla="*/ 845 h 2224"/>
                  <a:gd name="T106" fmla="*/ 0 w 2964"/>
                  <a:gd name="T107" fmla="*/ 1066 h 2224"/>
                  <a:gd name="T108" fmla="*/ 2072 w 2964"/>
                  <a:gd name="T109" fmla="*/ 382 h 2224"/>
                  <a:gd name="T110" fmla="*/ 2963 w 2964"/>
                  <a:gd name="T11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4" h="2224">
                    <a:moveTo>
                      <a:pt x="2511" y="0"/>
                    </a:moveTo>
                    <a:cubicBezTo>
                      <a:pt x="2268" y="0"/>
                      <a:pt x="2072" y="35"/>
                      <a:pt x="2072" y="82"/>
                    </a:cubicBezTo>
                    <a:cubicBezTo>
                      <a:pt x="2072" y="325"/>
                      <a:pt x="2072" y="325"/>
                      <a:pt x="2072" y="325"/>
                    </a:cubicBezTo>
                    <a:cubicBezTo>
                      <a:pt x="2072" y="371"/>
                      <a:pt x="2268" y="406"/>
                      <a:pt x="2511" y="406"/>
                    </a:cubicBezTo>
                    <a:cubicBezTo>
                      <a:pt x="2766" y="406"/>
                      <a:pt x="2963" y="371"/>
                      <a:pt x="2963" y="325"/>
                    </a:cubicBezTo>
                    <a:cubicBezTo>
                      <a:pt x="2963" y="82"/>
                      <a:pt x="2963" y="82"/>
                      <a:pt x="2963" y="82"/>
                    </a:cubicBezTo>
                    <a:cubicBezTo>
                      <a:pt x="2963" y="35"/>
                      <a:pt x="2766" y="0"/>
                      <a:pt x="2511" y="0"/>
                    </a:cubicBezTo>
                    <a:close/>
                    <a:moveTo>
                      <a:pt x="2905" y="116"/>
                    </a:moveTo>
                    <a:cubicBezTo>
                      <a:pt x="2824" y="139"/>
                      <a:pt x="2685" y="151"/>
                      <a:pt x="2511" y="151"/>
                    </a:cubicBezTo>
                    <a:cubicBezTo>
                      <a:pt x="2349" y="151"/>
                      <a:pt x="2200" y="139"/>
                      <a:pt x="2130" y="116"/>
                    </a:cubicBezTo>
                    <a:cubicBezTo>
                      <a:pt x="2119" y="116"/>
                      <a:pt x="2119" y="105"/>
                      <a:pt x="2130" y="105"/>
                    </a:cubicBezTo>
                    <a:cubicBezTo>
                      <a:pt x="2200" y="82"/>
                      <a:pt x="2349" y="58"/>
                      <a:pt x="2511" y="58"/>
                    </a:cubicBezTo>
                    <a:cubicBezTo>
                      <a:pt x="2685" y="58"/>
                      <a:pt x="2824" y="82"/>
                      <a:pt x="2905" y="105"/>
                    </a:cubicBezTo>
                    <a:cubicBezTo>
                      <a:pt x="2916" y="105"/>
                      <a:pt x="2916" y="116"/>
                      <a:pt x="2905" y="116"/>
                    </a:cubicBezTo>
                    <a:close/>
                    <a:moveTo>
                      <a:pt x="1482" y="869"/>
                    </a:moveTo>
                    <a:cubicBezTo>
                      <a:pt x="1725" y="869"/>
                      <a:pt x="1933" y="834"/>
                      <a:pt x="1933" y="788"/>
                    </a:cubicBezTo>
                    <a:cubicBezTo>
                      <a:pt x="1933" y="545"/>
                      <a:pt x="1933" y="545"/>
                      <a:pt x="1933" y="545"/>
                    </a:cubicBezTo>
                    <a:cubicBezTo>
                      <a:pt x="1933" y="498"/>
                      <a:pt x="1725" y="463"/>
                      <a:pt x="1482" y="463"/>
                    </a:cubicBezTo>
                    <a:cubicBezTo>
                      <a:pt x="1239" y="463"/>
                      <a:pt x="1030" y="498"/>
                      <a:pt x="1030" y="545"/>
                    </a:cubicBezTo>
                    <a:cubicBezTo>
                      <a:pt x="1030" y="788"/>
                      <a:pt x="1030" y="788"/>
                      <a:pt x="1030" y="788"/>
                    </a:cubicBezTo>
                    <a:cubicBezTo>
                      <a:pt x="1030" y="834"/>
                      <a:pt x="1239" y="869"/>
                      <a:pt x="1482" y="869"/>
                    </a:cubicBezTo>
                    <a:close/>
                    <a:moveTo>
                      <a:pt x="1088" y="568"/>
                    </a:moveTo>
                    <a:cubicBezTo>
                      <a:pt x="1169" y="545"/>
                      <a:pt x="1320" y="521"/>
                      <a:pt x="1482" y="521"/>
                    </a:cubicBezTo>
                    <a:cubicBezTo>
                      <a:pt x="1644" y="521"/>
                      <a:pt x="1794" y="545"/>
                      <a:pt x="1876" y="568"/>
                    </a:cubicBezTo>
                    <a:lnTo>
                      <a:pt x="1876" y="579"/>
                    </a:lnTo>
                    <a:cubicBezTo>
                      <a:pt x="1794" y="602"/>
                      <a:pt x="1644" y="614"/>
                      <a:pt x="1482" y="614"/>
                    </a:cubicBezTo>
                    <a:cubicBezTo>
                      <a:pt x="1320" y="614"/>
                      <a:pt x="1169" y="602"/>
                      <a:pt x="1088" y="579"/>
                    </a:cubicBezTo>
                    <a:lnTo>
                      <a:pt x="1088" y="568"/>
                    </a:lnTo>
                    <a:close/>
                    <a:moveTo>
                      <a:pt x="1482" y="1147"/>
                    </a:moveTo>
                    <a:cubicBezTo>
                      <a:pt x="1725" y="1147"/>
                      <a:pt x="1933" y="1112"/>
                      <a:pt x="1933" y="1066"/>
                    </a:cubicBezTo>
                    <a:cubicBezTo>
                      <a:pt x="1933" y="845"/>
                      <a:pt x="1933" y="845"/>
                      <a:pt x="1933" y="845"/>
                    </a:cubicBezTo>
                    <a:cubicBezTo>
                      <a:pt x="1933" y="892"/>
                      <a:pt x="1725" y="927"/>
                      <a:pt x="1482" y="927"/>
                    </a:cubicBezTo>
                    <a:cubicBezTo>
                      <a:pt x="1239" y="927"/>
                      <a:pt x="1030" y="892"/>
                      <a:pt x="1030" y="845"/>
                    </a:cubicBezTo>
                    <a:cubicBezTo>
                      <a:pt x="1030" y="1066"/>
                      <a:pt x="1030" y="1066"/>
                      <a:pt x="1030" y="1066"/>
                    </a:cubicBezTo>
                    <a:cubicBezTo>
                      <a:pt x="1030" y="1112"/>
                      <a:pt x="1239" y="1147"/>
                      <a:pt x="1482" y="1147"/>
                    </a:cubicBezTo>
                    <a:close/>
                    <a:moveTo>
                      <a:pt x="1297" y="1447"/>
                    </a:moveTo>
                    <a:cubicBezTo>
                      <a:pt x="1297" y="1645"/>
                      <a:pt x="1297" y="1645"/>
                      <a:pt x="1297" y="1645"/>
                    </a:cubicBezTo>
                    <a:cubicBezTo>
                      <a:pt x="1297" y="1656"/>
                      <a:pt x="1308" y="1668"/>
                      <a:pt x="1320" y="1668"/>
                    </a:cubicBezTo>
                    <a:cubicBezTo>
                      <a:pt x="1644" y="1668"/>
                      <a:pt x="1644" y="1668"/>
                      <a:pt x="1644" y="1668"/>
                    </a:cubicBezTo>
                    <a:cubicBezTo>
                      <a:pt x="1656" y="1668"/>
                      <a:pt x="1667" y="1656"/>
                      <a:pt x="1667" y="1645"/>
                    </a:cubicBezTo>
                    <a:cubicBezTo>
                      <a:pt x="1667" y="1447"/>
                      <a:pt x="1667" y="1447"/>
                      <a:pt x="1667" y="1447"/>
                    </a:cubicBezTo>
                    <a:cubicBezTo>
                      <a:pt x="1817" y="1436"/>
                      <a:pt x="1933" y="1401"/>
                      <a:pt x="1933" y="1378"/>
                    </a:cubicBezTo>
                    <a:cubicBezTo>
                      <a:pt x="1933" y="1123"/>
                      <a:pt x="1933" y="1123"/>
                      <a:pt x="1933" y="1123"/>
                    </a:cubicBezTo>
                    <a:cubicBezTo>
                      <a:pt x="1933" y="1170"/>
                      <a:pt x="1725" y="1204"/>
                      <a:pt x="1482" y="1204"/>
                    </a:cubicBezTo>
                    <a:cubicBezTo>
                      <a:pt x="1239" y="1204"/>
                      <a:pt x="1030" y="1170"/>
                      <a:pt x="1030" y="1123"/>
                    </a:cubicBezTo>
                    <a:cubicBezTo>
                      <a:pt x="1030" y="1378"/>
                      <a:pt x="1030" y="1378"/>
                      <a:pt x="1030" y="1378"/>
                    </a:cubicBezTo>
                    <a:cubicBezTo>
                      <a:pt x="1030" y="1401"/>
                      <a:pt x="1146" y="1436"/>
                      <a:pt x="1297" y="1447"/>
                    </a:cubicBezTo>
                    <a:close/>
                    <a:moveTo>
                      <a:pt x="1528" y="1575"/>
                    </a:moveTo>
                    <a:cubicBezTo>
                      <a:pt x="1621" y="1575"/>
                      <a:pt x="1621" y="1575"/>
                      <a:pt x="1621" y="1575"/>
                    </a:cubicBezTo>
                    <a:cubicBezTo>
                      <a:pt x="1621" y="1621"/>
                      <a:pt x="1621" y="1621"/>
                      <a:pt x="1621" y="1621"/>
                    </a:cubicBezTo>
                    <a:cubicBezTo>
                      <a:pt x="1528" y="1621"/>
                      <a:pt x="1528" y="1621"/>
                      <a:pt x="1528" y="1621"/>
                    </a:cubicBezTo>
                    <a:lnTo>
                      <a:pt x="1528" y="1575"/>
                    </a:lnTo>
                    <a:close/>
                    <a:moveTo>
                      <a:pt x="1343" y="1575"/>
                    </a:moveTo>
                    <a:cubicBezTo>
                      <a:pt x="1436" y="1575"/>
                      <a:pt x="1436" y="1575"/>
                      <a:pt x="1436" y="1575"/>
                    </a:cubicBezTo>
                    <a:cubicBezTo>
                      <a:pt x="1436" y="1621"/>
                      <a:pt x="1436" y="1621"/>
                      <a:pt x="1436" y="1621"/>
                    </a:cubicBezTo>
                    <a:cubicBezTo>
                      <a:pt x="1343" y="1621"/>
                      <a:pt x="1343" y="1621"/>
                      <a:pt x="1343" y="1621"/>
                    </a:cubicBezTo>
                    <a:lnTo>
                      <a:pt x="1343" y="1575"/>
                    </a:lnTo>
                    <a:close/>
                    <a:moveTo>
                      <a:pt x="266" y="1447"/>
                    </a:moveTo>
                    <a:cubicBezTo>
                      <a:pt x="266" y="1645"/>
                      <a:pt x="266" y="1645"/>
                      <a:pt x="266" y="1645"/>
                    </a:cubicBezTo>
                    <a:cubicBezTo>
                      <a:pt x="266" y="1656"/>
                      <a:pt x="278" y="1668"/>
                      <a:pt x="289" y="1668"/>
                    </a:cubicBezTo>
                    <a:cubicBezTo>
                      <a:pt x="613" y="1668"/>
                      <a:pt x="613" y="1668"/>
                      <a:pt x="613" y="1668"/>
                    </a:cubicBezTo>
                    <a:cubicBezTo>
                      <a:pt x="625" y="1668"/>
                      <a:pt x="637" y="1656"/>
                      <a:pt x="637" y="1645"/>
                    </a:cubicBezTo>
                    <a:cubicBezTo>
                      <a:pt x="637" y="1447"/>
                      <a:pt x="637" y="1447"/>
                      <a:pt x="637" y="1447"/>
                    </a:cubicBezTo>
                    <a:cubicBezTo>
                      <a:pt x="787" y="1436"/>
                      <a:pt x="891" y="1401"/>
                      <a:pt x="891" y="1378"/>
                    </a:cubicBezTo>
                    <a:cubicBezTo>
                      <a:pt x="891" y="1123"/>
                      <a:pt x="891" y="1123"/>
                      <a:pt x="891" y="1123"/>
                    </a:cubicBezTo>
                    <a:cubicBezTo>
                      <a:pt x="891" y="1170"/>
                      <a:pt x="695" y="1204"/>
                      <a:pt x="452" y="1204"/>
                    </a:cubicBezTo>
                    <a:cubicBezTo>
                      <a:pt x="197" y="1204"/>
                      <a:pt x="0" y="1170"/>
                      <a:pt x="0" y="1123"/>
                    </a:cubicBezTo>
                    <a:cubicBezTo>
                      <a:pt x="0" y="1378"/>
                      <a:pt x="0" y="1378"/>
                      <a:pt x="0" y="1378"/>
                    </a:cubicBezTo>
                    <a:cubicBezTo>
                      <a:pt x="0" y="1401"/>
                      <a:pt x="104" y="1436"/>
                      <a:pt x="266" y="1447"/>
                    </a:cubicBezTo>
                    <a:close/>
                    <a:moveTo>
                      <a:pt x="498" y="1575"/>
                    </a:moveTo>
                    <a:cubicBezTo>
                      <a:pt x="590" y="1575"/>
                      <a:pt x="590" y="1575"/>
                      <a:pt x="590" y="1575"/>
                    </a:cubicBezTo>
                    <a:cubicBezTo>
                      <a:pt x="590" y="1621"/>
                      <a:pt x="590" y="1621"/>
                      <a:pt x="590" y="1621"/>
                    </a:cubicBezTo>
                    <a:cubicBezTo>
                      <a:pt x="498" y="1621"/>
                      <a:pt x="498" y="1621"/>
                      <a:pt x="498" y="1621"/>
                    </a:cubicBezTo>
                    <a:lnTo>
                      <a:pt x="498" y="1575"/>
                    </a:lnTo>
                    <a:close/>
                    <a:moveTo>
                      <a:pt x="313" y="1575"/>
                    </a:moveTo>
                    <a:cubicBezTo>
                      <a:pt x="405" y="1575"/>
                      <a:pt x="405" y="1575"/>
                      <a:pt x="405" y="1575"/>
                    </a:cubicBezTo>
                    <a:cubicBezTo>
                      <a:pt x="405" y="1621"/>
                      <a:pt x="405" y="1621"/>
                      <a:pt x="405" y="1621"/>
                    </a:cubicBezTo>
                    <a:cubicBezTo>
                      <a:pt x="313" y="1621"/>
                      <a:pt x="313" y="1621"/>
                      <a:pt x="313" y="1621"/>
                    </a:cubicBezTo>
                    <a:lnTo>
                      <a:pt x="313" y="1575"/>
                    </a:lnTo>
                    <a:close/>
                    <a:moveTo>
                      <a:pt x="2511" y="741"/>
                    </a:moveTo>
                    <a:cubicBezTo>
                      <a:pt x="2268" y="741"/>
                      <a:pt x="2072" y="707"/>
                      <a:pt x="2072" y="660"/>
                    </a:cubicBezTo>
                    <a:cubicBezTo>
                      <a:pt x="2072" y="915"/>
                      <a:pt x="2072" y="915"/>
                      <a:pt x="2072" y="915"/>
                    </a:cubicBezTo>
                    <a:cubicBezTo>
                      <a:pt x="2072" y="938"/>
                      <a:pt x="2176" y="973"/>
                      <a:pt x="2326" y="984"/>
                    </a:cubicBezTo>
                    <a:cubicBezTo>
                      <a:pt x="2326" y="1181"/>
                      <a:pt x="2326" y="1181"/>
                      <a:pt x="2326" y="1181"/>
                    </a:cubicBezTo>
                    <a:cubicBezTo>
                      <a:pt x="2326" y="1193"/>
                      <a:pt x="2338" y="1204"/>
                      <a:pt x="2349" y="1204"/>
                    </a:cubicBezTo>
                    <a:cubicBezTo>
                      <a:pt x="2673" y="1204"/>
                      <a:pt x="2673" y="1204"/>
                      <a:pt x="2673" y="1204"/>
                    </a:cubicBezTo>
                    <a:cubicBezTo>
                      <a:pt x="2685" y="1204"/>
                      <a:pt x="2696" y="1193"/>
                      <a:pt x="2696" y="1181"/>
                    </a:cubicBezTo>
                    <a:cubicBezTo>
                      <a:pt x="2696" y="984"/>
                      <a:pt x="2696" y="984"/>
                      <a:pt x="2696" y="984"/>
                    </a:cubicBezTo>
                    <a:cubicBezTo>
                      <a:pt x="2859" y="973"/>
                      <a:pt x="2963" y="938"/>
                      <a:pt x="2963" y="915"/>
                    </a:cubicBezTo>
                    <a:cubicBezTo>
                      <a:pt x="2963" y="660"/>
                      <a:pt x="2963" y="660"/>
                      <a:pt x="2963" y="660"/>
                    </a:cubicBezTo>
                    <a:cubicBezTo>
                      <a:pt x="2963" y="707"/>
                      <a:pt x="2766" y="741"/>
                      <a:pt x="2511" y="741"/>
                    </a:cubicBezTo>
                    <a:close/>
                    <a:moveTo>
                      <a:pt x="2465" y="1158"/>
                    </a:moveTo>
                    <a:cubicBezTo>
                      <a:pt x="2372" y="1158"/>
                      <a:pt x="2372" y="1158"/>
                      <a:pt x="2372" y="1158"/>
                    </a:cubicBezTo>
                    <a:cubicBezTo>
                      <a:pt x="2372" y="1112"/>
                      <a:pt x="2372" y="1112"/>
                      <a:pt x="2372" y="1112"/>
                    </a:cubicBezTo>
                    <a:cubicBezTo>
                      <a:pt x="2465" y="1112"/>
                      <a:pt x="2465" y="1112"/>
                      <a:pt x="2465" y="1112"/>
                    </a:cubicBezTo>
                    <a:lnTo>
                      <a:pt x="2465" y="1158"/>
                    </a:lnTo>
                    <a:close/>
                    <a:moveTo>
                      <a:pt x="2650" y="1158"/>
                    </a:moveTo>
                    <a:cubicBezTo>
                      <a:pt x="2557" y="1158"/>
                      <a:pt x="2557" y="1158"/>
                      <a:pt x="2557" y="1158"/>
                    </a:cubicBezTo>
                    <a:cubicBezTo>
                      <a:pt x="2557" y="1112"/>
                      <a:pt x="2557" y="1112"/>
                      <a:pt x="2557" y="1112"/>
                    </a:cubicBezTo>
                    <a:cubicBezTo>
                      <a:pt x="2650" y="1112"/>
                      <a:pt x="2650" y="1112"/>
                      <a:pt x="2650" y="1112"/>
                    </a:cubicBezTo>
                    <a:lnTo>
                      <a:pt x="2650" y="1158"/>
                    </a:lnTo>
                    <a:close/>
                    <a:moveTo>
                      <a:pt x="2511" y="1830"/>
                    </a:moveTo>
                    <a:cubicBezTo>
                      <a:pt x="2477" y="1830"/>
                      <a:pt x="2442" y="1864"/>
                      <a:pt x="2442" y="1899"/>
                    </a:cubicBezTo>
                    <a:cubicBezTo>
                      <a:pt x="2442" y="1934"/>
                      <a:pt x="2477" y="1969"/>
                      <a:pt x="2511" y="1969"/>
                    </a:cubicBezTo>
                    <a:cubicBezTo>
                      <a:pt x="2557" y="1969"/>
                      <a:pt x="2581" y="1934"/>
                      <a:pt x="2581" y="1899"/>
                    </a:cubicBezTo>
                    <a:cubicBezTo>
                      <a:pt x="2581" y="1864"/>
                      <a:pt x="2557" y="1830"/>
                      <a:pt x="2511" y="1830"/>
                    </a:cubicBezTo>
                    <a:close/>
                    <a:moveTo>
                      <a:pt x="2893" y="1575"/>
                    </a:moveTo>
                    <a:cubicBezTo>
                      <a:pt x="1713" y="1575"/>
                      <a:pt x="1713" y="1575"/>
                      <a:pt x="1713" y="1575"/>
                    </a:cubicBezTo>
                    <a:cubicBezTo>
                      <a:pt x="1713" y="1645"/>
                      <a:pt x="1713" y="1645"/>
                      <a:pt x="1713" y="1645"/>
                    </a:cubicBezTo>
                    <a:cubicBezTo>
                      <a:pt x="1713" y="1679"/>
                      <a:pt x="1679" y="1714"/>
                      <a:pt x="1644" y="1714"/>
                    </a:cubicBezTo>
                    <a:cubicBezTo>
                      <a:pt x="1320" y="1714"/>
                      <a:pt x="1320" y="1714"/>
                      <a:pt x="1320" y="1714"/>
                    </a:cubicBezTo>
                    <a:cubicBezTo>
                      <a:pt x="1285" y="1714"/>
                      <a:pt x="1250" y="1679"/>
                      <a:pt x="1250" y="1645"/>
                    </a:cubicBezTo>
                    <a:cubicBezTo>
                      <a:pt x="1250" y="1575"/>
                      <a:pt x="1250" y="1575"/>
                      <a:pt x="1250" y="1575"/>
                    </a:cubicBezTo>
                    <a:cubicBezTo>
                      <a:pt x="683" y="1575"/>
                      <a:pt x="683" y="1575"/>
                      <a:pt x="683" y="1575"/>
                    </a:cubicBezTo>
                    <a:cubicBezTo>
                      <a:pt x="683" y="1645"/>
                      <a:pt x="683" y="1645"/>
                      <a:pt x="683" y="1645"/>
                    </a:cubicBezTo>
                    <a:cubicBezTo>
                      <a:pt x="683" y="1679"/>
                      <a:pt x="648" y="1714"/>
                      <a:pt x="613" y="1714"/>
                    </a:cubicBezTo>
                    <a:cubicBezTo>
                      <a:pt x="289" y="1714"/>
                      <a:pt x="289" y="1714"/>
                      <a:pt x="289" y="1714"/>
                    </a:cubicBezTo>
                    <a:cubicBezTo>
                      <a:pt x="243" y="1714"/>
                      <a:pt x="220" y="1679"/>
                      <a:pt x="220" y="1645"/>
                    </a:cubicBezTo>
                    <a:cubicBezTo>
                      <a:pt x="220" y="1575"/>
                      <a:pt x="220" y="1575"/>
                      <a:pt x="220" y="1575"/>
                    </a:cubicBezTo>
                    <a:cubicBezTo>
                      <a:pt x="70" y="1575"/>
                      <a:pt x="70" y="1575"/>
                      <a:pt x="70" y="1575"/>
                    </a:cubicBezTo>
                    <a:cubicBezTo>
                      <a:pt x="35" y="1575"/>
                      <a:pt x="0" y="1610"/>
                      <a:pt x="0" y="1645"/>
                    </a:cubicBezTo>
                    <a:cubicBezTo>
                      <a:pt x="0" y="2154"/>
                      <a:pt x="0" y="2154"/>
                      <a:pt x="0" y="2154"/>
                    </a:cubicBezTo>
                    <a:cubicBezTo>
                      <a:pt x="0" y="2188"/>
                      <a:pt x="35" y="2223"/>
                      <a:pt x="70" y="2223"/>
                    </a:cubicBezTo>
                    <a:cubicBezTo>
                      <a:pt x="2893" y="2223"/>
                      <a:pt x="2893" y="2223"/>
                      <a:pt x="2893" y="2223"/>
                    </a:cubicBezTo>
                    <a:cubicBezTo>
                      <a:pt x="2928" y="2223"/>
                      <a:pt x="2963" y="2188"/>
                      <a:pt x="2963" y="2154"/>
                    </a:cubicBezTo>
                    <a:cubicBezTo>
                      <a:pt x="2963" y="1645"/>
                      <a:pt x="2963" y="1645"/>
                      <a:pt x="2963" y="1645"/>
                    </a:cubicBezTo>
                    <a:cubicBezTo>
                      <a:pt x="2963" y="1610"/>
                      <a:pt x="2928" y="1575"/>
                      <a:pt x="2893" y="1575"/>
                    </a:cubicBezTo>
                    <a:close/>
                    <a:moveTo>
                      <a:pt x="452" y="2015"/>
                    </a:moveTo>
                    <a:cubicBezTo>
                      <a:pt x="382" y="2015"/>
                      <a:pt x="336" y="1969"/>
                      <a:pt x="336" y="1899"/>
                    </a:cubicBezTo>
                    <a:cubicBezTo>
                      <a:pt x="336" y="1830"/>
                      <a:pt x="382" y="1783"/>
                      <a:pt x="452" y="1783"/>
                    </a:cubicBezTo>
                    <a:cubicBezTo>
                      <a:pt x="509" y="1783"/>
                      <a:pt x="567" y="1830"/>
                      <a:pt x="567" y="1899"/>
                    </a:cubicBezTo>
                    <a:cubicBezTo>
                      <a:pt x="567" y="1969"/>
                      <a:pt x="509" y="2015"/>
                      <a:pt x="452" y="2015"/>
                    </a:cubicBezTo>
                    <a:close/>
                    <a:moveTo>
                      <a:pt x="1482" y="2015"/>
                    </a:moveTo>
                    <a:cubicBezTo>
                      <a:pt x="1413" y="2015"/>
                      <a:pt x="1366" y="1969"/>
                      <a:pt x="1366" y="1899"/>
                    </a:cubicBezTo>
                    <a:cubicBezTo>
                      <a:pt x="1366" y="1830"/>
                      <a:pt x="1413" y="1783"/>
                      <a:pt x="1482" y="1783"/>
                    </a:cubicBezTo>
                    <a:cubicBezTo>
                      <a:pt x="1551" y="1783"/>
                      <a:pt x="1598" y="1830"/>
                      <a:pt x="1598" y="1899"/>
                    </a:cubicBezTo>
                    <a:cubicBezTo>
                      <a:pt x="1598" y="1969"/>
                      <a:pt x="1551" y="2015"/>
                      <a:pt x="1482" y="2015"/>
                    </a:cubicBezTo>
                    <a:close/>
                    <a:moveTo>
                      <a:pt x="2511" y="2015"/>
                    </a:moveTo>
                    <a:cubicBezTo>
                      <a:pt x="2453" y="2015"/>
                      <a:pt x="2396" y="1969"/>
                      <a:pt x="2396" y="1899"/>
                    </a:cubicBezTo>
                    <a:cubicBezTo>
                      <a:pt x="2396" y="1830"/>
                      <a:pt x="2453" y="1783"/>
                      <a:pt x="2511" y="1783"/>
                    </a:cubicBezTo>
                    <a:cubicBezTo>
                      <a:pt x="2581" y="1783"/>
                      <a:pt x="2627" y="1830"/>
                      <a:pt x="2627" y="1899"/>
                    </a:cubicBezTo>
                    <a:cubicBezTo>
                      <a:pt x="2627" y="1969"/>
                      <a:pt x="2581" y="2015"/>
                      <a:pt x="2511" y="2015"/>
                    </a:cubicBezTo>
                    <a:close/>
                    <a:moveTo>
                      <a:pt x="452" y="869"/>
                    </a:moveTo>
                    <a:cubicBezTo>
                      <a:pt x="695" y="869"/>
                      <a:pt x="891" y="834"/>
                      <a:pt x="891" y="788"/>
                    </a:cubicBezTo>
                    <a:cubicBezTo>
                      <a:pt x="891" y="545"/>
                      <a:pt x="891" y="545"/>
                      <a:pt x="891" y="545"/>
                    </a:cubicBezTo>
                    <a:cubicBezTo>
                      <a:pt x="891" y="498"/>
                      <a:pt x="695" y="463"/>
                      <a:pt x="452" y="463"/>
                    </a:cubicBezTo>
                    <a:cubicBezTo>
                      <a:pt x="197" y="463"/>
                      <a:pt x="0" y="498"/>
                      <a:pt x="0" y="545"/>
                    </a:cubicBezTo>
                    <a:cubicBezTo>
                      <a:pt x="0" y="788"/>
                      <a:pt x="0" y="788"/>
                      <a:pt x="0" y="788"/>
                    </a:cubicBezTo>
                    <a:cubicBezTo>
                      <a:pt x="0" y="834"/>
                      <a:pt x="197" y="869"/>
                      <a:pt x="452" y="869"/>
                    </a:cubicBezTo>
                    <a:close/>
                    <a:moveTo>
                      <a:pt x="58" y="568"/>
                    </a:moveTo>
                    <a:cubicBezTo>
                      <a:pt x="139" y="545"/>
                      <a:pt x="278" y="521"/>
                      <a:pt x="452" y="521"/>
                    </a:cubicBezTo>
                    <a:cubicBezTo>
                      <a:pt x="613" y="521"/>
                      <a:pt x="764" y="545"/>
                      <a:pt x="833" y="568"/>
                    </a:cubicBezTo>
                    <a:cubicBezTo>
                      <a:pt x="845" y="568"/>
                      <a:pt x="845" y="579"/>
                      <a:pt x="833" y="579"/>
                    </a:cubicBezTo>
                    <a:cubicBezTo>
                      <a:pt x="764" y="602"/>
                      <a:pt x="613" y="614"/>
                      <a:pt x="452" y="614"/>
                    </a:cubicBezTo>
                    <a:cubicBezTo>
                      <a:pt x="278" y="614"/>
                      <a:pt x="139" y="602"/>
                      <a:pt x="58" y="579"/>
                    </a:cubicBezTo>
                    <a:cubicBezTo>
                      <a:pt x="46" y="579"/>
                      <a:pt x="46" y="568"/>
                      <a:pt x="58" y="568"/>
                    </a:cubicBezTo>
                    <a:close/>
                    <a:moveTo>
                      <a:pt x="452" y="1147"/>
                    </a:moveTo>
                    <a:cubicBezTo>
                      <a:pt x="695" y="1147"/>
                      <a:pt x="891" y="1112"/>
                      <a:pt x="891" y="1066"/>
                    </a:cubicBezTo>
                    <a:cubicBezTo>
                      <a:pt x="891" y="845"/>
                      <a:pt x="891" y="845"/>
                      <a:pt x="891" y="845"/>
                    </a:cubicBezTo>
                    <a:cubicBezTo>
                      <a:pt x="891" y="892"/>
                      <a:pt x="695" y="927"/>
                      <a:pt x="452" y="927"/>
                    </a:cubicBezTo>
                    <a:cubicBezTo>
                      <a:pt x="197" y="927"/>
                      <a:pt x="0" y="892"/>
                      <a:pt x="0" y="845"/>
                    </a:cubicBezTo>
                    <a:cubicBezTo>
                      <a:pt x="0" y="1066"/>
                      <a:pt x="0" y="1066"/>
                      <a:pt x="0" y="1066"/>
                    </a:cubicBezTo>
                    <a:cubicBezTo>
                      <a:pt x="0" y="1112"/>
                      <a:pt x="197" y="1147"/>
                      <a:pt x="452" y="1147"/>
                    </a:cubicBezTo>
                    <a:close/>
                    <a:moveTo>
                      <a:pt x="2511" y="463"/>
                    </a:moveTo>
                    <a:cubicBezTo>
                      <a:pt x="2268" y="463"/>
                      <a:pt x="2072" y="429"/>
                      <a:pt x="2072" y="382"/>
                    </a:cubicBezTo>
                    <a:cubicBezTo>
                      <a:pt x="2072" y="602"/>
                      <a:pt x="2072" y="602"/>
                      <a:pt x="2072" y="602"/>
                    </a:cubicBezTo>
                    <a:cubicBezTo>
                      <a:pt x="2072" y="649"/>
                      <a:pt x="2268" y="684"/>
                      <a:pt x="2511" y="684"/>
                    </a:cubicBezTo>
                    <a:cubicBezTo>
                      <a:pt x="2766" y="684"/>
                      <a:pt x="2963" y="649"/>
                      <a:pt x="2963" y="602"/>
                    </a:cubicBezTo>
                    <a:cubicBezTo>
                      <a:pt x="2963" y="382"/>
                      <a:pt x="2963" y="382"/>
                      <a:pt x="2963" y="382"/>
                    </a:cubicBezTo>
                    <a:cubicBezTo>
                      <a:pt x="2963" y="429"/>
                      <a:pt x="2766" y="463"/>
                      <a:pt x="2511" y="463"/>
                    </a:cubicBezTo>
                    <a:close/>
                  </a:path>
                </a:pathLst>
              </a:custGeom>
              <a:solidFill>
                <a:srgbClr val="A52641"/>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180" name="TextBox 179">
                <a:extLst>
                  <a:ext uri="{FF2B5EF4-FFF2-40B4-BE49-F238E27FC236}">
                    <a16:creationId xmlns:a16="http://schemas.microsoft.com/office/drawing/2014/main" xmlns="" id="{98065FCA-80AC-457E-9549-49BCDF91844B}"/>
                  </a:ext>
                </a:extLst>
              </p:cNvPr>
              <p:cNvSpPr txBox="1"/>
              <p:nvPr/>
            </p:nvSpPr>
            <p:spPr>
              <a:xfrm>
                <a:off x="4628046" y="5131629"/>
                <a:ext cx="2470579" cy="209257"/>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52641"/>
                    </a:solidFill>
                    <a:effectLst/>
                    <a:uLnTx/>
                    <a:uFillTx/>
                  </a:rPr>
                  <a:t>ORACLE PAAS SERVICES</a:t>
                </a:r>
              </a:p>
            </p:txBody>
          </p:sp>
        </p:grpSp>
      </p:grpSp>
      <p:grpSp>
        <p:nvGrpSpPr>
          <p:cNvPr id="189" name="Group 188">
            <a:extLst>
              <a:ext uri="{FF2B5EF4-FFF2-40B4-BE49-F238E27FC236}">
                <a16:creationId xmlns:a16="http://schemas.microsoft.com/office/drawing/2014/main" xmlns="" id="{C8DEF97F-A566-4089-B58E-59B870F29693}"/>
              </a:ext>
            </a:extLst>
          </p:cNvPr>
          <p:cNvGrpSpPr/>
          <p:nvPr/>
        </p:nvGrpSpPr>
        <p:grpSpPr>
          <a:xfrm>
            <a:off x="7343654" y="1465478"/>
            <a:ext cx="1337562" cy="1166866"/>
            <a:chOff x="7651921" y="1666695"/>
            <a:chExt cx="1337562" cy="1166866"/>
          </a:xfrm>
        </p:grpSpPr>
        <p:sp>
          <p:nvSpPr>
            <p:cNvPr id="190" name="Rectangle 189">
              <a:extLst>
                <a:ext uri="{FF2B5EF4-FFF2-40B4-BE49-F238E27FC236}">
                  <a16:creationId xmlns:a16="http://schemas.microsoft.com/office/drawing/2014/main" xmlns="" id="{8303D93E-385F-4810-B103-3C88D407AF0E}"/>
                </a:ext>
              </a:extLst>
            </p:cNvPr>
            <p:cNvSpPr/>
            <p:nvPr/>
          </p:nvSpPr>
          <p:spPr bwMode="gray">
            <a:xfrm>
              <a:off x="7651921" y="1666695"/>
              <a:ext cx="1337562" cy="230662"/>
            </a:xfrm>
            <a:prstGeom prst="rect">
              <a:avLst/>
            </a:prstGeom>
            <a:noFill/>
            <a:ln w="15875" cap="flat" cmpd="sng" algn="ctr">
              <a:noFill/>
              <a:prstDash val="solid"/>
              <a:miter lim="800000"/>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58595B"/>
                </a:solidFill>
                <a:effectLst/>
                <a:uLnTx/>
                <a:uFillTx/>
                <a:latin typeface="Calibri"/>
                <a:ea typeface="+mn-ea"/>
                <a:cs typeface="+mn-cs"/>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58595B"/>
                  </a:solidFill>
                  <a:effectLst/>
                  <a:uLnTx/>
                  <a:uFillTx/>
                  <a:latin typeface="Calibri"/>
                  <a:ea typeface="+mn-ea"/>
                  <a:cs typeface="+mn-cs"/>
                </a:rPr>
                <a:t>ON PREMISES APPS</a:t>
              </a: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58595B"/>
                </a:solidFill>
                <a:effectLst/>
                <a:uLnTx/>
                <a:uFillTx/>
                <a:latin typeface="Calibri"/>
                <a:ea typeface="+mn-ea"/>
                <a:cs typeface="+mn-cs"/>
              </a:endParaRPr>
            </a:p>
          </p:txBody>
        </p:sp>
        <p:sp>
          <p:nvSpPr>
            <p:cNvPr id="191" name="Freeform 2">
              <a:extLst>
                <a:ext uri="{FF2B5EF4-FFF2-40B4-BE49-F238E27FC236}">
                  <a16:creationId xmlns:a16="http://schemas.microsoft.com/office/drawing/2014/main" xmlns="" id="{68B2B6DD-8CE9-48A0-8B72-DED4E07CB3D4}"/>
                </a:ext>
              </a:extLst>
            </p:cNvPr>
            <p:cNvSpPr>
              <a:spLocks noChangeAspect="1" noChangeArrowheads="1"/>
            </p:cNvSpPr>
            <p:nvPr/>
          </p:nvSpPr>
          <p:spPr bwMode="auto">
            <a:xfrm>
              <a:off x="7897528" y="1902958"/>
              <a:ext cx="757373" cy="378686"/>
            </a:xfrm>
            <a:custGeom>
              <a:avLst/>
              <a:gdLst>
                <a:gd name="T0" fmla="*/ 833 w 2964"/>
                <a:gd name="T1" fmla="*/ 972 h 1483"/>
                <a:gd name="T2" fmla="*/ 833 w 2964"/>
                <a:gd name="T3" fmla="*/ 845 h 1483"/>
                <a:gd name="T4" fmla="*/ 602 w 2964"/>
                <a:gd name="T5" fmla="*/ 625 h 1483"/>
                <a:gd name="T6" fmla="*/ 926 w 2964"/>
                <a:gd name="T7" fmla="*/ 544 h 1483"/>
                <a:gd name="T8" fmla="*/ 637 w 2964"/>
                <a:gd name="T9" fmla="*/ 509 h 1483"/>
                <a:gd name="T10" fmla="*/ 926 w 2964"/>
                <a:gd name="T11" fmla="*/ 463 h 1483"/>
                <a:gd name="T12" fmla="*/ 602 w 2964"/>
                <a:gd name="T13" fmla="*/ 660 h 1483"/>
                <a:gd name="T14" fmla="*/ 926 w 2964"/>
                <a:gd name="T15" fmla="*/ 810 h 1483"/>
                <a:gd name="T16" fmla="*/ 602 w 2964"/>
                <a:gd name="T17" fmla="*/ 660 h 1483"/>
                <a:gd name="T18" fmla="*/ 1424 w 2964"/>
                <a:gd name="T19" fmla="*/ 915 h 1483"/>
                <a:gd name="T20" fmla="*/ 1424 w 2964"/>
                <a:gd name="T21" fmla="*/ 695 h 1483"/>
                <a:gd name="T22" fmla="*/ 972 w 2964"/>
                <a:gd name="T23" fmla="*/ 1146 h 1483"/>
                <a:gd name="T24" fmla="*/ 1574 w 2964"/>
                <a:gd name="T25" fmla="*/ 972 h 1483"/>
                <a:gd name="T26" fmla="*/ 972 w 2964"/>
                <a:gd name="T27" fmla="*/ 313 h 1483"/>
                <a:gd name="T28" fmla="*/ 1574 w 2964"/>
                <a:gd name="T29" fmla="*/ 625 h 1483"/>
                <a:gd name="T30" fmla="*/ 1030 w 2964"/>
                <a:gd name="T31" fmla="*/ 347 h 1483"/>
                <a:gd name="T32" fmla="*/ 1574 w 2964"/>
                <a:gd name="T33" fmla="*/ 301 h 1483"/>
                <a:gd name="T34" fmla="*/ 972 w 2964"/>
                <a:gd name="T35" fmla="*/ 313 h 1483"/>
                <a:gd name="T36" fmla="*/ 174 w 2964"/>
                <a:gd name="T37" fmla="*/ 174 h 1483"/>
                <a:gd name="T38" fmla="*/ 301 w 2964"/>
                <a:gd name="T39" fmla="*/ 162 h 1483"/>
                <a:gd name="T40" fmla="*/ 301 w 2964"/>
                <a:gd name="T41" fmla="*/ 70 h 1483"/>
                <a:gd name="T42" fmla="*/ 162 w 2964"/>
                <a:gd name="T43" fmla="*/ 70 h 1483"/>
                <a:gd name="T44" fmla="*/ 150 w 2964"/>
                <a:gd name="T45" fmla="*/ 139 h 1483"/>
                <a:gd name="T46" fmla="*/ 370 w 2964"/>
                <a:gd name="T47" fmla="*/ 729 h 1483"/>
                <a:gd name="T48" fmla="*/ 116 w 2964"/>
                <a:gd name="T49" fmla="*/ 1401 h 1483"/>
                <a:gd name="T50" fmla="*/ 46 w 2964"/>
                <a:gd name="T51" fmla="*/ 1482 h 1483"/>
                <a:gd name="T52" fmla="*/ 185 w 2964"/>
                <a:gd name="T53" fmla="*/ 1401 h 1483"/>
                <a:gd name="T54" fmla="*/ 278 w 2964"/>
                <a:gd name="T55" fmla="*/ 1459 h 1483"/>
                <a:gd name="T56" fmla="*/ 452 w 2964"/>
                <a:gd name="T57" fmla="*/ 1435 h 1483"/>
                <a:gd name="T58" fmla="*/ 394 w 2964"/>
                <a:gd name="T59" fmla="*/ 289 h 1483"/>
                <a:gd name="T60" fmla="*/ 255 w 2964"/>
                <a:gd name="T61" fmla="*/ 289 h 1483"/>
                <a:gd name="T62" fmla="*/ 174 w 2964"/>
                <a:gd name="T63" fmla="*/ 243 h 1483"/>
                <a:gd name="T64" fmla="*/ 35 w 2964"/>
                <a:gd name="T65" fmla="*/ 347 h 1483"/>
                <a:gd name="T66" fmla="*/ 0 w 2964"/>
                <a:gd name="T67" fmla="*/ 776 h 1483"/>
                <a:gd name="T68" fmla="*/ 58 w 2964"/>
                <a:gd name="T69" fmla="*/ 857 h 1483"/>
                <a:gd name="T70" fmla="*/ 46 w 2964"/>
                <a:gd name="T71" fmla="*/ 822 h 1483"/>
                <a:gd name="T72" fmla="*/ 70 w 2964"/>
                <a:gd name="T73" fmla="*/ 822 h 1483"/>
                <a:gd name="T74" fmla="*/ 93 w 2964"/>
                <a:gd name="T75" fmla="*/ 474 h 1483"/>
                <a:gd name="T76" fmla="*/ 370 w 2964"/>
                <a:gd name="T77" fmla="*/ 474 h 1483"/>
                <a:gd name="T78" fmla="*/ 394 w 2964"/>
                <a:gd name="T79" fmla="*/ 822 h 1483"/>
                <a:gd name="T80" fmla="*/ 417 w 2964"/>
                <a:gd name="T81" fmla="*/ 822 h 1483"/>
                <a:gd name="T82" fmla="*/ 405 w 2964"/>
                <a:gd name="T83" fmla="*/ 857 h 1483"/>
                <a:gd name="T84" fmla="*/ 463 w 2964"/>
                <a:gd name="T85" fmla="*/ 776 h 1483"/>
                <a:gd name="T86" fmla="*/ 2291 w 2964"/>
                <a:gd name="T87" fmla="*/ 0 h 1483"/>
                <a:gd name="T88" fmla="*/ 2291 w 2964"/>
                <a:gd name="T89" fmla="*/ 602 h 1483"/>
                <a:gd name="T90" fmla="*/ 2291 w 2964"/>
                <a:gd name="T91" fmla="*/ 0 h 1483"/>
                <a:gd name="T92" fmla="*/ 2291 w 2964"/>
                <a:gd name="T93" fmla="*/ 370 h 1483"/>
                <a:gd name="T94" fmla="*/ 2859 w 2964"/>
                <a:gd name="T95" fmla="*/ 174 h 1483"/>
                <a:gd name="T96" fmla="*/ 1725 w 2964"/>
                <a:gd name="T97" fmla="*/ 150 h 1483"/>
                <a:gd name="T98" fmla="*/ 2859 w 2964"/>
                <a:gd name="T99" fmla="*/ 174 h 1483"/>
                <a:gd name="T100" fmla="*/ 1621 w 2964"/>
                <a:gd name="T101" fmla="*/ 1366 h 1483"/>
                <a:gd name="T102" fmla="*/ 2963 w 2964"/>
                <a:gd name="T103" fmla="*/ 996 h 1483"/>
                <a:gd name="T104" fmla="*/ 2291 w 2964"/>
                <a:gd name="T105" fmla="*/ 1343 h 1483"/>
                <a:gd name="T106" fmla="*/ 2870 w 2964"/>
                <a:gd name="T107" fmla="*/ 1285 h 1483"/>
                <a:gd name="T108" fmla="*/ 1621 w 2964"/>
                <a:gd name="T109" fmla="*/ 903 h 1483"/>
                <a:gd name="T110" fmla="*/ 2963 w 2964"/>
                <a:gd name="T111" fmla="*/ 579 h 1483"/>
                <a:gd name="T112" fmla="*/ 2291 w 2964"/>
                <a:gd name="T113" fmla="*/ 903 h 1483"/>
                <a:gd name="T114" fmla="*/ 2870 w 2964"/>
                <a:gd name="T115" fmla="*/ 845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4" h="1483">
                  <a:moveTo>
                    <a:pt x="602" y="799"/>
                  </a:moveTo>
                  <a:cubicBezTo>
                    <a:pt x="602" y="938"/>
                    <a:pt x="602" y="938"/>
                    <a:pt x="602" y="938"/>
                  </a:cubicBezTo>
                  <a:cubicBezTo>
                    <a:pt x="602" y="949"/>
                    <a:pt x="706" y="972"/>
                    <a:pt x="833" y="972"/>
                  </a:cubicBezTo>
                  <a:cubicBezTo>
                    <a:pt x="868" y="972"/>
                    <a:pt x="903" y="972"/>
                    <a:pt x="926" y="972"/>
                  </a:cubicBezTo>
                  <a:cubicBezTo>
                    <a:pt x="926" y="845"/>
                    <a:pt x="926" y="845"/>
                    <a:pt x="926" y="845"/>
                  </a:cubicBezTo>
                  <a:cubicBezTo>
                    <a:pt x="903" y="845"/>
                    <a:pt x="868" y="845"/>
                    <a:pt x="833" y="845"/>
                  </a:cubicBezTo>
                  <a:cubicBezTo>
                    <a:pt x="706" y="845"/>
                    <a:pt x="602" y="822"/>
                    <a:pt x="602" y="799"/>
                  </a:cubicBezTo>
                  <a:close/>
                  <a:moveTo>
                    <a:pt x="602" y="498"/>
                  </a:moveTo>
                  <a:cubicBezTo>
                    <a:pt x="602" y="625"/>
                    <a:pt x="602" y="625"/>
                    <a:pt x="602" y="625"/>
                  </a:cubicBezTo>
                  <a:cubicBezTo>
                    <a:pt x="602" y="648"/>
                    <a:pt x="706" y="672"/>
                    <a:pt x="833" y="672"/>
                  </a:cubicBezTo>
                  <a:cubicBezTo>
                    <a:pt x="868" y="672"/>
                    <a:pt x="903" y="672"/>
                    <a:pt x="926" y="672"/>
                  </a:cubicBezTo>
                  <a:cubicBezTo>
                    <a:pt x="926" y="544"/>
                    <a:pt x="926" y="544"/>
                    <a:pt x="926" y="544"/>
                  </a:cubicBezTo>
                  <a:cubicBezTo>
                    <a:pt x="903" y="544"/>
                    <a:pt x="868" y="544"/>
                    <a:pt x="833" y="544"/>
                  </a:cubicBezTo>
                  <a:cubicBezTo>
                    <a:pt x="752" y="544"/>
                    <a:pt x="672" y="533"/>
                    <a:pt x="637" y="521"/>
                  </a:cubicBezTo>
                  <a:cubicBezTo>
                    <a:pt x="625" y="521"/>
                    <a:pt x="625" y="521"/>
                    <a:pt x="637" y="509"/>
                  </a:cubicBezTo>
                  <a:cubicBezTo>
                    <a:pt x="672" y="498"/>
                    <a:pt x="752" y="498"/>
                    <a:pt x="833" y="498"/>
                  </a:cubicBezTo>
                  <a:cubicBezTo>
                    <a:pt x="868" y="498"/>
                    <a:pt x="903" y="498"/>
                    <a:pt x="926" y="498"/>
                  </a:cubicBezTo>
                  <a:cubicBezTo>
                    <a:pt x="926" y="463"/>
                    <a:pt x="926" y="463"/>
                    <a:pt x="926" y="463"/>
                  </a:cubicBezTo>
                  <a:cubicBezTo>
                    <a:pt x="903" y="463"/>
                    <a:pt x="868" y="463"/>
                    <a:pt x="833" y="463"/>
                  </a:cubicBezTo>
                  <a:cubicBezTo>
                    <a:pt x="706" y="463"/>
                    <a:pt x="602" y="486"/>
                    <a:pt x="602" y="498"/>
                  </a:cubicBezTo>
                  <a:close/>
                  <a:moveTo>
                    <a:pt x="602" y="660"/>
                  </a:moveTo>
                  <a:cubicBezTo>
                    <a:pt x="602" y="776"/>
                    <a:pt x="602" y="776"/>
                    <a:pt x="602" y="776"/>
                  </a:cubicBezTo>
                  <a:cubicBezTo>
                    <a:pt x="602" y="799"/>
                    <a:pt x="706" y="810"/>
                    <a:pt x="833" y="810"/>
                  </a:cubicBezTo>
                  <a:cubicBezTo>
                    <a:pt x="868" y="810"/>
                    <a:pt x="903" y="810"/>
                    <a:pt x="926" y="810"/>
                  </a:cubicBezTo>
                  <a:cubicBezTo>
                    <a:pt x="926" y="695"/>
                    <a:pt x="926" y="695"/>
                    <a:pt x="926" y="695"/>
                  </a:cubicBezTo>
                  <a:cubicBezTo>
                    <a:pt x="903" y="706"/>
                    <a:pt x="868" y="706"/>
                    <a:pt x="833" y="706"/>
                  </a:cubicBezTo>
                  <a:cubicBezTo>
                    <a:pt x="706" y="706"/>
                    <a:pt x="602" y="683"/>
                    <a:pt x="602" y="660"/>
                  </a:cubicBezTo>
                  <a:close/>
                  <a:moveTo>
                    <a:pt x="972" y="613"/>
                  </a:moveTo>
                  <a:cubicBezTo>
                    <a:pt x="972" y="833"/>
                    <a:pt x="972" y="833"/>
                    <a:pt x="972" y="833"/>
                  </a:cubicBezTo>
                  <a:cubicBezTo>
                    <a:pt x="972" y="880"/>
                    <a:pt x="1169" y="915"/>
                    <a:pt x="1424" y="915"/>
                  </a:cubicBezTo>
                  <a:cubicBezTo>
                    <a:pt x="1470" y="915"/>
                    <a:pt x="1528" y="915"/>
                    <a:pt x="1574" y="903"/>
                  </a:cubicBezTo>
                  <a:cubicBezTo>
                    <a:pt x="1574" y="695"/>
                    <a:pt x="1574" y="695"/>
                    <a:pt x="1574" y="695"/>
                  </a:cubicBezTo>
                  <a:cubicBezTo>
                    <a:pt x="1528" y="695"/>
                    <a:pt x="1470" y="695"/>
                    <a:pt x="1424" y="695"/>
                  </a:cubicBezTo>
                  <a:cubicBezTo>
                    <a:pt x="1169" y="695"/>
                    <a:pt x="972" y="660"/>
                    <a:pt x="972" y="613"/>
                  </a:cubicBezTo>
                  <a:close/>
                  <a:moveTo>
                    <a:pt x="972" y="891"/>
                  </a:moveTo>
                  <a:cubicBezTo>
                    <a:pt x="972" y="1146"/>
                    <a:pt x="972" y="1146"/>
                    <a:pt x="972" y="1146"/>
                  </a:cubicBezTo>
                  <a:cubicBezTo>
                    <a:pt x="972" y="1181"/>
                    <a:pt x="1169" y="1215"/>
                    <a:pt x="1424" y="1215"/>
                  </a:cubicBezTo>
                  <a:cubicBezTo>
                    <a:pt x="1470" y="1215"/>
                    <a:pt x="1528" y="1215"/>
                    <a:pt x="1574" y="1215"/>
                  </a:cubicBezTo>
                  <a:cubicBezTo>
                    <a:pt x="1574" y="972"/>
                    <a:pt x="1574" y="972"/>
                    <a:pt x="1574" y="972"/>
                  </a:cubicBezTo>
                  <a:cubicBezTo>
                    <a:pt x="1528" y="972"/>
                    <a:pt x="1470" y="972"/>
                    <a:pt x="1424" y="972"/>
                  </a:cubicBezTo>
                  <a:cubicBezTo>
                    <a:pt x="1169" y="972"/>
                    <a:pt x="972" y="938"/>
                    <a:pt x="972" y="891"/>
                  </a:cubicBezTo>
                  <a:close/>
                  <a:moveTo>
                    <a:pt x="972" y="313"/>
                  </a:moveTo>
                  <a:cubicBezTo>
                    <a:pt x="972" y="556"/>
                    <a:pt x="972" y="556"/>
                    <a:pt x="972" y="556"/>
                  </a:cubicBezTo>
                  <a:cubicBezTo>
                    <a:pt x="972" y="602"/>
                    <a:pt x="1169" y="637"/>
                    <a:pt x="1424" y="637"/>
                  </a:cubicBezTo>
                  <a:cubicBezTo>
                    <a:pt x="1470" y="637"/>
                    <a:pt x="1528" y="637"/>
                    <a:pt x="1574" y="625"/>
                  </a:cubicBezTo>
                  <a:cubicBezTo>
                    <a:pt x="1574" y="382"/>
                    <a:pt x="1574" y="382"/>
                    <a:pt x="1574" y="382"/>
                  </a:cubicBezTo>
                  <a:cubicBezTo>
                    <a:pt x="1528" y="382"/>
                    <a:pt x="1470" y="382"/>
                    <a:pt x="1424" y="382"/>
                  </a:cubicBezTo>
                  <a:cubicBezTo>
                    <a:pt x="1250" y="382"/>
                    <a:pt x="1111" y="370"/>
                    <a:pt x="1030" y="347"/>
                  </a:cubicBezTo>
                  <a:cubicBezTo>
                    <a:pt x="1019" y="347"/>
                    <a:pt x="1019" y="336"/>
                    <a:pt x="1030" y="336"/>
                  </a:cubicBezTo>
                  <a:cubicBezTo>
                    <a:pt x="1111" y="313"/>
                    <a:pt x="1250" y="289"/>
                    <a:pt x="1424" y="289"/>
                  </a:cubicBezTo>
                  <a:cubicBezTo>
                    <a:pt x="1470" y="289"/>
                    <a:pt x="1528" y="289"/>
                    <a:pt x="1574" y="301"/>
                  </a:cubicBezTo>
                  <a:cubicBezTo>
                    <a:pt x="1574" y="231"/>
                    <a:pt x="1574" y="231"/>
                    <a:pt x="1574" y="231"/>
                  </a:cubicBezTo>
                  <a:cubicBezTo>
                    <a:pt x="1528" y="231"/>
                    <a:pt x="1470" y="231"/>
                    <a:pt x="1424" y="231"/>
                  </a:cubicBezTo>
                  <a:cubicBezTo>
                    <a:pt x="1169" y="231"/>
                    <a:pt x="972" y="266"/>
                    <a:pt x="972" y="313"/>
                  </a:cubicBezTo>
                  <a:close/>
                  <a:moveTo>
                    <a:pt x="150" y="139"/>
                  </a:moveTo>
                  <a:cubicBezTo>
                    <a:pt x="162" y="162"/>
                    <a:pt x="162" y="162"/>
                    <a:pt x="162" y="162"/>
                  </a:cubicBezTo>
                  <a:cubicBezTo>
                    <a:pt x="162" y="162"/>
                    <a:pt x="162" y="174"/>
                    <a:pt x="174" y="174"/>
                  </a:cubicBezTo>
                  <a:cubicBezTo>
                    <a:pt x="185" y="231"/>
                    <a:pt x="220" y="231"/>
                    <a:pt x="231" y="231"/>
                  </a:cubicBezTo>
                  <a:cubicBezTo>
                    <a:pt x="243" y="231"/>
                    <a:pt x="278" y="231"/>
                    <a:pt x="289" y="174"/>
                  </a:cubicBezTo>
                  <a:cubicBezTo>
                    <a:pt x="301" y="174"/>
                    <a:pt x="301" y="162"/>
                    <a:pt x="301" y="162"/>
                  </a:cubicBezTo>
                  <a:cubicBezTo>
                    <a:pt x="313" y="139"/>
                    <a:pt x="313" y="139"/>
                    <a:pt x="313" y="139"/>
                  </a:cubicBezTo>
                  <a:cubicBezTo>
                    <a:pt x="313" y="127"/>
                    <a:pt x="301" y="116"/>
                    <a:pt x="301" y="116"/>
                  </a:cubicBezTo>
                  <a:cubicBezTo>
                    <a:pt x="301" y="104"/>
                    <a:pt x="301" y="92"/>
                    <a:pt x="301" y="70"/>
                  </a:cubicBezTo>
                  <a:cubicBezTo>
                    <a:pt x="301" y="46"/>
                    <a:pt x="278" y="23"/>
                    <a:pt x="243" y="11"/>
                  </a:cubicBezTo>
                  <a:cubicBezTo>
                    <a:pt x="231" y="0"/>
                    <a:pt x="231" y="0"/>
                    <a:pt x="231" y="0"/>
                  </a:cubicBezTo>
                  <a:cubicBezTo>
                    <a:pt x="162" y="0"/>
                    <a:pt x="162" y="70"/>
                    <a:pt x="162" y="70"/>
                  </a:cubicBezTo>
                  <a:cubicBezTo>
                    <a:pt x="162" y="81"/>
                    <a:pt x="162" y="81"/>
                    <a:pt x="162" y="81"/>
                  </a:cubicBezTo>
                  <a:cubicBezTo>
                    <a:pt x="162" y="92"/>
                    <a:pt x="162" y="104"/>
                    <a:pt x="162" y="116"/>
                  </a:cubicBezTo>
                  <a:cubicBezTo>
                    <a:pt x="162" y="116"/>
                    <a:pt x="150" y="127"/>
                    <a:pt x="150" y="139"/>
                  </a:cubicBezTo>
                  <a:close/>
                  <a:moveTo>
                    <a:pt x="452" y="1435"/>
                  </a:moveTo>
                  <a:cubicBezTo>
                    <a:pt x="370" y="1401"/>
                    <a:pt x="370" y="1401"/>
                    <a:pt x="370" y="1401"/>
                  </a:cubicBezTo>
                  <a:cubicBezTo>
                    <a:pt x="370" y="729"/>
                    <a:pt x="370" y="729"/>
                    <a:pt x="370" y="729"/>
                  </a:cubicBezTo>
                  <a:cubicBezTo>
                    <a:pt x="93" y="729"/>
                    <a:pt x="93" y="729"/>
                    <a:pt x="93" y="729"/>
                  </a:cubicBezTo>
                  <a:cubicBezTo>
                    <a:pt x="93" y="1401"/>
                    <a:pt x="93" y="1401"/>
                    <a:pt x="93" y="1401"/>
                  </a:cubicBezTo>
                  <a:cubicBezTo>
                    <a:pt x="116" y="1401"/>
                    <a:pt x="116" y="1401"/>
                    <a:pt x="116" y="1401"/>
                  </a:cubicBezTo>
                  <a:cubicBezTo>
                    <a:pt x="58" y="1459"/>
                    <a:pt x="58" y="1459"/>
                    <a:pt x="58" y="1459"/>
                  </a:cubicBezTo>
                  <a:cubicBezTo>
                    <a:pt x="46" y="1459"/>
                    <a:pt x="46" y="1459"/>
                    <a:pt x="46" y="1470"/>
                  </a:cubicBezTo>
                  <a:cubicBezTo>
                    <a:pt x="46" y="1482"/>
                    <a:pt x="46" y="1482"/>
                    <a:pt x="46" y="1482"/>
                  </a:cubicBezTo>
                  <a:cubicBezTo>
                    <a:pt x="104" y="1482"/>
                    <a:pt x="104" y="1482"/>
                    <a:pt x="104" y="1482"/>
                  </a:cubicBezTo>
                  <a:cubicBezTo>
                    <a:pt x="185" y="1459"/>
                    <a:pt x="185" y="1459"/>
                    <a:pt x="185" y="1459"/>
                  </a:cubicBezTo>
                  <a:cubicBezTo>
                    <a:pt x="185" y="1401"/>
                    <a:pt x="185" y="1401"/>
                    <a:pt x="185" y="1401"/>
                  </a:cubicBezTo>
                  <a:cubicBezTo>
                    <a:pt x="231" y="845"/>
                    <a:pt x="231" y="845"/>
                    <a:pt x="231" y="845"/>
                  </a:cubicBezTo>
                  <a:cubicBezTo>
                    <a:pt x="278" y="1401"/>
                    <a:pt x="278" y="1401"/>
                    <a:pt x="278" y="1401"/>
                  </a:cubicBezTo>
                  <a:cubicBezTo>
                    <a:pt x="278" y="1459"/>
                    <a:pt x="278" y="1459"/>
                    <a:pt x="278" y="1459"/>
                  </a:cubicBezTo>
                  <a:cubicBezTo>
                    <a:pt x="463" y="1459"/>
                    <a:pt x="463" y="1459"/>
                    <a:pt x="463" y="1459"/>
                  </a:cubicBezTo>
                  <a:cubicBezTo>
                    <a:pt x="463" y="1447"/>
                    <a:pt x="463" y="1447"/>
                    <a:pt x="463" y="1447"/>
                  </a:cubicBezTo>
                  <a:cubicBezTo>
                    <a:pt x="463" y="1435"/>
                    <a:pt x="463" y="1435"/>
                    <a:pt x="452" y="1435"/>
                  </a:cubicBezTo>
                  <a:close/>
                  <a:moveTo>
                    <a:pt x="452" y="544"/>
                  </a:moveTo>
                  <a:cubicBezTo>
                    <a:pt x="428" y="347"/>
                    <a:pt x="428" y="347"/>
                    <a:pt x="428" y="347"/>
                  </a:cubicBezTo>
                  <a:cubicBezTo>
                    <a:pt x="428" y="324"/>
                    <a:pt x="417" y="301"/>
                    <a:pt x="394" y="289"/>
                  </a:cubicBezTo>
                  <a:cubicBezTo>
                    <a:pt x="324" y="266"/>
                    <a:pt x="324" y="266"/>
                    <a:pt x="324" y="266"/>
                  </a:cubicBezTo>
                  <a:cubicBezTo>
                    <a:pt x="289" y="243"/>
                    <a:pt x="289" y="243"/>
                    <a:pt x="289" y="243"/>
                  </a:cubicBezTo>
                  <a:cubicBezTo>
                    <a:pt x="255" y="289"/>
                    <a:pt x="255" y="289"/>
                    <a:pt x="255" y="289"/>
                  </a:cubicBezTo>
                  <a:cubicBezTo>
                    <a:pt x="231" y="255"/>
                    <a:pt x="231" y="255"/>
                    <a:pt x="231" y="255"/>
                  </a:cubicBezTo>
                  <a:cubicBezTo>
                    <a:pt x="209" y="289"/>
                    <a:pt x="209" y="289"/>
                    <a:pt x="209" y="289"/>
                  </a:cubicBezTo>
                  <a:cubicBezTo>
                    <a:pt x="174" y="243"/>
                    <a:pt x="174" y="243"/>
                    <a:pt x="174" y="243"/>
                  </a:cubicBezTo>
                  <a:cubicBezTo>
                    <a:pt x="139" y="266"/>
                    <a:pt x="139" y="266"/>
                    <a:pt x="139" y="266"/>
                  </a:cubicBezTo>
                  <a:cubicBezTo>
                    <a:pt x="70" y="289"/>
                    <a:pt x="70" y="289"/>
                    <a:pt x="70" y="289"/>
                  </a:cubicBezTo>
                  <a:cubicBezTo>
                    <a:pt x="46" y="301"/>
                    <a:pt x="35" y="324"/>
                    <a:pt x="35" y="347"/>
                  </a:cubicBezTo>
                  <a:cubicBezTo>
                    <a:pt x="11" y="544"/>
                    <a:pt x="11" y="544"/>
                    <a:pt x="11" y="544"/>
                  </a:cubicBezTo>
                  <a:cubicBezTo>
                    <a:pt x="11" y="741"/>
                    <a:pt x="11" y="741"/>
                    <a:pt x="11" y="741"/>
                  </a:cubicBezTo>
                  <a:cubicBezTo>
                    <a:pt x="0" y="776"/>
                    <a:pt x="0" y="776"/>
                    <a:pt x="0" y="776"/>
                  </a:cubicBezTo>
                  <a:cubicBezTo>
                    <a:pt x="11" y="822"/>
                    <a:pt x="11" y="822"/>
                    <a:pt x="11" y="822"/>
                  </a:cubicBezTo>
                  <a:cubicBezTo>
                    <a:pt x="11" y="833"/>
                    <a:pt x="11" y="833"/>
                    <a:pt x="23" y="833"/>
                  </a:cubicBezTo>
                  <a:cubicBezTo>
                    <a:pt x="58" y="857"/>
                    <a:pt x="58" y="857"/>
                    <a:pt x="58" y="857"/>
                  </a:cubicBezTo>
                  <a:cubicBezTo>
                    <a:pt x="58" y="845"/>
                    <a:pt x="58" y="845"/>
                    <a:pt x="58" y="845"/>
                  </a:cubicBezTo>
                  <a:lnTo>
                    <a:pt x="58" y="833"/>
                  </a:lnTo>
                  <a:cubicBezTo>
                    <a:pt x="46" y="822"/>
                    <a:pt x="46" y="822"/>
                    <a:pt x="46" y="822"/>
                  </a:cubicBezTo>
                  <a:cubicBezTo>
                    <a:pt x="46" y="776"/>
                    <a:pt x="46" y="776"/>
                    <a:pt x="46" y="776"/>
                  </a:cubicBezTo>
                  <a:cubicBezTo>
                    <a:pt x="58" y="799"/>
                    <a:pt x="58" y="799"/>
                    <a:pt x="58" y="799"/>
                  </a:cubicBezTo>
                  <a:cubicBezTo>
                    <a:pt x="58" y="810"/>
                    <a:pt x="58" y="822"/>
                    <a:pt x="70" y="822"/>
                  </a:cubicBezTo>
                  <a:cubicBezTo>
                    <a:pt x="70" y="776"/>
                    <a:pt x="70" y="776"/>
                    <a:pt x="70" y="776"/>
                  </a:cubicBezTo>
                  <a:cubicBezTo>
                    <a:pt x="58" y="741"/>
                    <a:pt x="58" y="741"/>
                    <a:pt x="58" y="741"/>
                  </a:cubicBezTo>
                  <a:cubicBezTo>
                    <a:pt x="93" y="474"/>
                    <a:pt x="93" y="474"/>
                    <a:pt x="93" y="474"/>
                  </a:cubicBezTo>
                  <a:cubicBezTo>
                    <a:pt x="93" y="695"/>
                    <a:pt x="93" y="695"/>
                    <a:pt x="93" y="695"/>
                  </a:cubicBezTo>
                  <a:cubicBezTo>
                    <a:pt x="370" y="695"/>
                    <a:pt x="370" y="695"/>
                    <a:pt x="370" y="695"/>
                  </a:cubicBezTo>
                  <a:cubicBezTo>
                    <a:pt x="370" y="474"/>
                    <a:pt x="370" y="474"/>
                    <a:pt x="370" y="474"/>
                  </a:cubicBezTo>
                  <a:cubicBezTo>
                    <a:pt x="405" y="741"/>
                    <a:pt x="405" y="741"/>
                    <a:pt x="405" y="741"/>
                  </a:cubicBezTo>
                  <a:cubicBezTo>
                    <a:pt x="394" y="776"/>
                    <a:pt x="394" y="776"/>
                    <a:pt x="394" y="776"/>
                  </a:cubicBezTo>
                  <a:cubicBezTo>
                    <a:pt x="394" y="822"/>
                    <a:pt x="394" y="822"/>
                    <a:pt x="394" y="822"/>
                  </a:cubicBezTo>
                  <a:cubicBezTo>
                    <a:pt x="405" y="822"/>
                    <a:pt x="405" y="810"/>
                    <a:pt x="405" y="799"/>
                  </a:cubicBezTo>
                  <a:cubicBezTo>
                    <a:pt x="417" y="776"/>
                    <a:pt x="417" y="776"/>
                    <a:pt x="417" y="776"/>
                  </a:cubicBezTo>
                  <a:cubicBezTo>
                    <a:pt x="417" y="822"/>
                    <a:pt x="417" y="822"/>
                    <a:pt x="417" y="822"/>
                  </a:cubicBezTo>
                  <a:cubicBezTo>
                    <a:pt x="405" y="833"/>
                    <a:pt x="405" y="833"/>
                    <a:pt x="405" y="833"/>
                  </a:cubicBezTo>
                  <a:cubicBezTo>
                    <a:pt x="405" y="845"/>
                    <a:pt x="405" y="845"/>
                    <a:pt x="405" y="845"/>
                  </a:cubicBezTo>
                  <a:cubicBezTo>
                    <a:pt x="405" y="857"/>
                    <a:pt x="405" y="857"/>
                    <a:pt x="405" y="857"/>
                  </a:cubicBezTo>
                  <a:cubicBezTo>
                    <a:pt x="440" y="833"/>
                    <a:pt x="440" y="833"/>
                    <a:pt x="440" y="833"/>
                  </a:cubicBezTo>
                  <a:cubicBezTo>
                    <a:pt x="452" y="833"/>
                    <a:pt x="452" y="833"/>
                    <a:pt x="452" y="822"/>
                  </a:cubicBezTo>
                  <a:cubicBezTo>
                    <a:pt x="463" y="776"/>
                    <a:pt x="463" y="776"/>
                    <a:pt x="463" y="776"/>
                  </a:cubicBezTo>
                  <a:cubicBezTo>
                    <a:pt x="452" y="741"/>
                    <a:pt x="452" y="741"/>
                    <a:pt x="452" y="741"/>
                  </a:cubicBezTo>
                  <a:lnTo>
                    <a:pt x="452" y="544"/>
                  </a:lnTo>
                  <a:close/>
                  <a:moveTo>
                    <a:pt x="2291" y="0"/>
                  </a:moveTo>
                  <a:cubicBezTo>
                    <a:pt x="1922" y="0"/>
                    <a:pt x="1621" y="46"/>
                    <a:pt x="1621" y="116"/>
                  </a:cubicBezTo>
                  <a:cubicBezTo>
                    <a:pt x="1621" y="486"/>
                    <a:pt x="1621" y="486"/>
                    <a:pt x="1621" y="486"/>
                  </a:cubicBezTo>
                  <a:cubicBezTo>
                    <a:pt x="1621" y="556"/>
                    <a:pt x="1922" y="602"/>
                    <a:pt x="2291" y="602"/>
                  </a:cubicBezTo>
                  <a:cubicBezTo>
                    <a:pt x="2662" y="602"/>
                    <a:pt x="2963" y="556"/>
                    <a:pt x="2963" y="486"/>
                  </a:cubicBezTo>
                  <a:cubicBezTo>
                    <a:pt x="2963" y="116"/>
                    <a:pt x="2963" y="116"/>
                    <a:pt x="2963" y="116"/>
                  </a:cubicBezTo>
                  <a:cubicBezTo>
                    <a:pt x="2963" y="46"/>
                    <a:pt x="2662" y="0"/>
                    <a:pt x="2291" y="0"/>
                  </a:cubicBezTo>
                  <a:close/>
                  <a:moveTo>
                    <a:pt x="2870" y="405"/>
                  </a:moveTo>
                  <a:cubicBezTo>
                    <a:pt x="2754" y="440"/>
                    <a:pt x="2534" y="463"/>
                    <a:pt x="2291" y="463"/>
                  </a:cubicBezTo>
                  <a:cubicBezTo>
                    <a:pt x="2291" y="370"/>
                    <a:pt x="2291" y="370"/>
                    <a:pt x="2291" y="370"/>
                  </a:cubicBezTo>
                  <a:cubicBezTo>
                    <a:pt x="2534" y="370"/>
                    <a:pt x="2754" y="347"/>
                    <a:pt x="2870" y="313"/>
                  </a:cubicBezTo>
                  <a:lnTo>
                    <a:pt x="2870" y="405"/>
                  </a:lnTo>
                  <a:close/>
                  <a:moveTo>
                    <a:pt x="2859" y="174"/>
                  </a:moveTo>
                  <a:cubicBezTo>
                    <a:pt x="2743" y="208"/>
                    <a:pt x="2534" y="231"/>
                    <a:pt x="2291" y="231"/>
                  </a:cubicBezTo>
                  <a:cubicBezTo>
                    <a:pt x="2049" y="231"/>
                    <a:pt x="1841" y="208"/>
                    <a:pt x="1725" y="174"/>
                  </a:cubicBezTo>
                  <a:cubicBezTo>
                    <a:pt x="1702" y="174"/>
                    <a:pt x="1702" y="150"/>
                    <a:pt x="1725" y="150"/>
                  </a:cubicBezTo>
                  <a:cubicBezTo>
                    <a:pt x="1841" y="116"/>
                    <a:pt x="2049" y="92"/>
                    <a:pt x="2291" y="92"/>
                  </a:cubicBezTo>
                  <a:cubicBezTo>
                    <a:pt x="2534" y="92"/>
                    <a:pt x="2743" y="116"/>
                    <a:pt x="2859" y="150"/>
                  </a:cubicBezTo>
                  <a:cubicBezTo>
                    <a:pt x="2882" y="150"/>
                    <a:pt x="2882" y="174"/>
                    <a:pt x="2859" y="174"/>
                  </a:cubicBezTo>
                  <a:close/>
                  <a:moveTo>
                    <a:pt x="2291" y="1111"/>
                  </a:moveTo>
                  <a:cubicBezTo>
                    <a:pt x="1922" y="1111"/>
                    <a:pt x="1621" y="1065"/>
                    <a:pt x="1621" y="996"/>
                  </a:cubicBezTo>
                  <a:cubicBezTo>
                    <a:pt x="1621" y="1366"/>
                    <a:pt x="1621" y="1366"/>
                    <a:pt x="1621" y="1366"/>
                  </a:cubicBezTo>
                  <a:cubicBezTo>
                    <a:pt x="1621" y="1435"/>
                    <a:pt x="1922" y="1482"/>
                    <a:pt x="2291" y="1482"/>
                  </a:cubicBezTo>
                  <a:cubicBezTo>
                    <a:pt x="2662" y="1482"/>
                    <a:pt x="2963" y="1435"/>
                    <a:pt x="2963" y="1366"/>
                  </a:cubicBezTo>
                  <a:cubicBezTo>
                    <a:pt x="2963" y="996"/>
                    <a:pt x="2963" y="996"/>
                    <a:pt x="2963" y="996"/>
                  </a:cubicBezTo>
                  <a:cubicBezTo>
                    <a:pt x="2963" y="1065"/>
                    <a:pt x="2662" y="1111"/>
                    <a:pt x="2291" y="1111"/>
                  </a:cubicBezTo>
                  <a:close/>
                  <a:moveTo>
                    <a:pt x="2870" y="1285"/>
                  </a:moveTo>
                  <a:cubicBezTo>
                    <a:pt x="2754" y="1320"/>
                    <a:pt x="2534" y="1343"/>
                    <a:pt x="2291" y="1343"/>
                  </a:cubicBezTo>
                  <a:cubicBezTo>
                    <a:pt x="2291" y="1250"/>
                    <a:pt x="2291" y="1250"/>
                    <a:pt x="2291" y="1250"/>
                  </a:cubicBezTo>
                  <a:cubicBezTo>
                    <a:pt x="2534" y="1250"/>
                    <a:pt x="2754" y="1227"/>
                    <a:pt x="2870" y="1192"/>
                  </a:cubicBezTo>
                  <a:lnTo>
                    <a:pt x="2870" y="1285"/>
                  </a:lnTo>
                  <a:close/>
                  <a:moveTo>
                    <a:pt x="2291" y="695"/>
                  </a:moveTo>
                  <a:cubicBezTo>
                    <a:pt x="1922" y="695"/>
                    <a:pt x="1621" y="648"/>
                    <a:pt x="1621" y="579"/>
                  </a:cubicBezTo>
                  <a:cubicBezTo>
                    <a:pt x="1621" y="903"/>
                    <a:pt x="1621" y="903"/>
                    <a:pt x="1621" y="903"/>
                  </a:cubicBezTo>
                  <a:cubicBezTo>
                    <a:pt x="1621" y="972"/>
                    <a:pt x="1922" y="1019"/>
                    <a:pt x="2291" y="1019"/>
                  </a:cubicBezTo>
                  <a:cubicBezTo>
                    <a:pt x="2662" y="1019"/>
                    <a:pt x="2963" y="972"/>
                    <a:pt x="2963" y="903"/>
                  </a:cubicBezTo>
                  <a:cubicBezTo>
                    <a:pt x="2963" y="579"/>
                    <a:pt x="2963" y="579"/>
                    <a:pt x="2963" y="579"/>
                  </a:cubicBezTo>
                  <a:cubicBezTo>
                    <a:pt x="2963" y="648"/>
                    <a:pt x="2662" y="695"/>
                    <a:pt x="2291" y="695"/>
                  </a:cubicBezTo>
                  <a:close/>
                  <a:moveTo>
                    <a:pt x="2870" y="845"/>
                  </a:moveTo>
                  <a:cubicBezTo>
                    <a:pt x="2754" y="880"/>
                    <a:pt x="2534" y="903"/>
                    <a:pt x="2291" y="903"/>
                  </a:cubicBezTo>
                  <a:cubicBezTo>
                    <a:pt x="2291" y="810"/>
                    <a:pt x="2291" y="810"/>
                    <a:pt x="2291" y="810"/>
                  </a:cubicBezTo>
                  <a:cubicBezTo>
                    <a:pt x="2534" y="810"/>
                    <a:pt x="2754" y="787"/>
                    <a:pt x="2870" y="752"/>
                  </a:cubicBezTo>
                  <a:lnTo>
                    <a:pt x="2870" y="845"/>
                  </a:lnTo>
                  <a:close/>
                </a:path>
              </a:pathLst>
            </a:custGeom>
            <a:solidFill>
              <a:srgbClr val="FFFFFF">
                <a:lumMod val="50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lumMod val="50000"/>
                  </a:srgbClr>
                </a:solidFill>
                <a:effectLst/>
                <a:uLnTx/>
                <a:uFillTx/>
              </a:endParaRPr>
            </a:p>
          </p:txBody>
        </p:sp>
        <p:cxnSp>
          <p:nvCxnSpPr>
            <p:cNvPr id="192" name="Straight Arrow Connector 191">
              <a:extLst>
                <a:ext uri="{FF2B5EF4-FFF2-40B4-BE49-F238E27FC236}">
                  <a16:creationId xmlns:a16="http://schemas.microsoft.com/office/drawing/2014/main" xmlns="" id="{84A481E2-A97F-44C9-8397-24AF6699777F}"/>
                </a:ext>
              </a:extLst>
            </p:cNvPr>
            <p:cNvCxnSpPr/>
            <p:nvPr/>
          </p:nvCxnSpPr>
          <p:spPr>
            <a:xfrm>
              <a:off x="8388944" y="2439363"/>
              <a:ext cx="0" cy="394198"/>
            </a:xfrm>
            <a:prstGeom prst="straightConnector1">
              <a:avLst/>
            </a:prstGeom>
            <a:noFill/>
            <a:ln w="19050" cap="flat" cmpd="sng" algn="ctr">
              <a:solidFill>
                <a:srgbClr val="2C2C2E"/>
              </a:solidFill>
              <a:prstDash val="sysDash"/>
              <a:miter lim="800000"/>
              <a:headEnd type="triangle"/>
              <a:tailEnd type="triangle"/>
            </a:ln>
            <a:effectLst/>
          </p:spPr>
        </p:cxnSp>
      </p:grpSp>
      <p:grpSp>
        <p:nvGrpSpPr>
          <p:cNvPr id="193" name="Group 192">
            <a:extLst>
              <a:ext uri="{FF2B5EF4-FFF2-40B4-BE49-F238E27FC236}">
                <a16:creationId xmlns:a16="http://schemas.microsoft.com/office/drawing/2014/main" xmlns="" id="{D3D0CF06-9EA9-4CEF-ABE5-F78CC871D86E}"/>
              </a:ext>
            </a:extLst>
          </p:cNvPr>
          <p:cNvGrpSpPr/>
          <p:nvPr/>
        </p:nvGrpSpPr>
        <p:grpSpPr>
          <a:xfrm>
            <a:off x="2336268" y="2617072"/>
            <a:ext cx="7088849" cy="1562442"/>
            <a:chOff x="1990754" y="2849535"/>
            <a:chExt cx="7088849" cy="1562442"/>
          </a:xfrm>
        </p:grpSpPr>
        <p:sp>
          <p:nvSpPr>
            <p:cNvPr id="194" name="Rounded Rectangle 168">
              <a:extLst>
                <a:ext uri="{FF2B5EF4-FFF2-40B4-BE49-F238E27FC236}">
                  <a16:creationId xmlns:a16="http://schemas.microsoft.com/office/drawing/2014/main" xmlns="" id="{1698E4EC-72BF-4AD8-8324-BB06D93332FB}"/>
                </a:ext>
              </a:extLst>
            </p:cNvPr>
            <p:cNvSpPr/>
            <p:nvPr/>
          </p:nvSpPr>
          <p:spPr bwMode="gray">
            <a:xfrm>
              <a:off x="2035224" y="2877300"/>
              <a:ext cx="6800948" cy="1534677"/>
            </a:xfrm>
            <a:prstGeom prst="roundRect">
              <a:avLst>
                <a:gd name="adj" fmla="val 0"/>
              </a:avLst>
            </a:prstGeom>
            <a:solidFill>
              <a:srgbClr val="FF8D14">
                <a:lumMod val="40000"/>
                <a:lumOff val="60000"/>
                <a:alpha val="22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95" name="Rectangle 194">
              <a:extLst>
                <a:ext uri="{FF2B5EF4-FFF2-40B4-BE49-F238E27FC236}">
                  <a16:creationId xmlns:a16="http://schemas.microsoft.com/office/drawing/2014/main" xmlns="" id="{9FF5F7CF-7274-4319-BF00-58A1C1AD687B}"/>
                </a:ext>
              </a:extLst>
            </p:cNvPr>
            <p:cNvSpPr/>
            <p:nvPr/>
          </p:nvSpPr>
          <p:spPr bwMode="gray">
            <a:xfrm>
              <a:off x="5998890" y="3735019"/>
              <a:ext cx="3080713" cy="440343"/>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CE6A00"/>
                  </a:solidFill>
                  <a:effectLst/>
                  <a:uLnTx/>
                  <a:uFillTx/>
                  <a:latin typeface="Calibri"/>
                  <a:ea typeface="+mn-ea"/>
                  <a:cs typeface="+mn-cs"/>
                </a:rPr>
                <a:t>CONSENSUS</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2C2E"/>
                  </a:solidFill>
                  <a:effectLst/>
                  <a:uLnTx/>
                  <a:uFillTx/>
                  <a:latin typeface="Calibri"/>
                  <a:ea typeface="+mn-ea"/>
                  <a:cs typeface="+mn-cs"/>
                </a:rPr>
                <a:t>Validates transactions before adding to chain</a:t>
              </a:r>
            </a:p>
          </p:txBody>
        </p:sp>
        <p:sp>
          <p:nvSpPr>
            <p:cNvPr id="196" name="Rectangle 195">
              <a:extLst>
                <a:ext uri="{FF2B5EF4-FFF2-40B4-BE49-F238E27FC236}">
                  <a16:creationId xmlns:a16="http://schemas.microsoft.com/office/drawing/2014/main" xmlns="" id="{2A3BCBE7-D6C3-41AE-B186-ADCB4E7A126A}"/>
                </a:ext>
              </a:extLst>
            </p:cNvPr>
            <p:cNvSpPr/>
            <p:nvPr/>
          </p:nvSpPr>
          <p:spPr bwMode="gray">
            <a:xfrm>
              <a:off x="2743575" y="3242737"/>
              <a:ext cx="2466179" cy="514220"/>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8D14">
                      <a:lumMod val="75000"/>
                    </a:srgbClr>
                  </a:solidFill>
                  <a:effectLst/>
                  <a:uLnTx/>
                  <a:uFillTx/>
                  <a:latin typeface="Calibri"/>
                  <a:ea typeface="+mn-ea"/>
                  <a:cs typeface="+mn-cs"/>
                </a:rPr>
                <a:t>SMART CONTRACTS</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2C2E"/>
                  </a:solidFill>
                  <a:effectLst/>
                  <a:uLnTx/>
                  <a:uFillTx/>
                  <a:latin typeface="Calibri"/>
                  <a:ea typeface="+mn-ea"/>
                  <a:cs typeface="+mn-cs"/>
                </a:rPr>
                <a:t>Business logic based on agreements</a:t>
              </a:r>
            </a:p>
          </p:txBody>
        </p:sp>
        <p:sp>
          <p:nvSpPr>
            <p:cNvPr id="197" name="Rectangle 196">
              <a:extLst>
                <a:ext uri="{FF2B5EF4-FFF2-40B4-BE49-F238E27FC236}">
                  <a16:creationId xmlns:a16="http://schemas.microsoft.com/office/drawing/2014/main" xmlns="" id="{96925B35-15FD-4032-BD32-017F0D09B2BE}"/>
                </a:ext>
              </a:extLst>
            </p:cNvPr>
            <p:cNvSpPr/>
            <p:nvPr/>
          </p:nvSpPr>
          <p:spPr bwMode="gray">
            <a:xfrm>
              <a:off x="2732076" y="3735018"/>
              <a:ext cx="2836930" cy="437210"/>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CE6A00"/>
                  </a:solidFill>
                  <a:effectLst/>
                  <a:uLnTx/>
                  <a:uFillTx/>
                  <a:latin typeface="Calibri"/>
                  <a:ea typeface="+mn-ea"/>
                  <a:cs typeface="+mn-cs"/>
                </a:rPr>
                <a:t>DISTRIBUTED LEDGER</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2C2E"/>
                  </a:solidFill>
                  <a:effectLst/>
                  <a:uLnTx/>
                  <a:uFillTx/>
                  <a:latin typeface="Calibri"/>
                  <a:ea typeface="+mn-ea"/>
                  <a:cs typeface="+mn-cs"/>
                </a:rPr>
                <a:t>Whole state data and its history</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2C2C2E"/>
                </a:solidFill>
                <a:effectLst/>
                <a:uLnTx/>
                <a:uFillTx/>
                <a:latin typeface="Calibri"/>
                <a:ea typeface="+mn-ea"/>
                <a:cs typeface="+mn-cs"/>
              </a:endParaRPr>
            </a:p>
          </p:txBody>
        </p:sp>
        <p:grpSp>
          <p:nvGrpSpPr>
            <p:cNvPr id="198" name="Group 94">
              <a:extLst>
                <a:ext uri="{FF2B5EF4-FFF2-40B4-BE49-F238E27FC236}">
                  <a16:creationId xmlns:a16="http://schemas.microsoft.com/office/drawing/2014/main" xmlns="" id="{44A098E7-E4E2-45CC-9BFB-F1E47497060E}"/>
                </a:ext>
              </a:extLst>
            </p:cNvPr>
            <p:cNvGrpSpPr>
              <a:grpSpLocks noChangeAspect="1"/>
            </p:cNvGrpSpPr>
            <p:nvPr/>
          </p:nvGrpSpPr>
          <p:grpSpPr bwMode="auto">
            <a:xfrm>
              <a:off x="2388203" y="3800552"/>
              <a:ext cx="346046" cy="263931"/>
              <a:chOff x="2999" y="1299"/>
              <a:chExt cx="576" cy="448"/>
            </a:xfrm>
            <a:solidFill>
              <a:srgbClr val="FF8D14">
                <a:lumMod val="75000"/>
              </a:srgbClr>
            </a:solidFill>
          </p:grpSpPr>
          <p:sp>
            <p:nvSpPr>
              <p:cNvPr id="206" name="Freeform 96">
                <a:extLst>
                  <a:ext uri="{FF2B5EF4-FFF2-40B4-BE49-F238E27FC236}">
                    <a16:creationId xmlns:a16="http://schemas.microsoft.com/office/drawing/2014/main" xmlns="" id="{EB056351-AA23-4842-A308-B28D8D949742}"/>
                  </a:ext>
                </a:extLst>
              </p:cNvPr>
              <p:cNvSpPr>
                <a:spLocks noEditPoints="1"/>
              </p:cNvSpPr>
              <p:nvPr/>
            </p:nvSpPr>
            <p:spPr bwMode="auto">
              <a:xfrm>
                <a:off x="2999" y="1299"/>
                <a:ext cx="520" cy="448"/>
              </a:xfrm>
              <a:custGeom>
                <a:avLst/>
                <a:gdLst/>
                <a:ahLst/>
                <a:cxnLst>
                  <a:cxn ang="0">
                    <a:pos x="381" y="1"/>
                  </a:cxn>
                  <a:cxn ang="0">
                    <a:pos x="571" y="371"/>
                  </a:cxn>
                  <a:cxn ang="0">
                    <a:pos x="282" y="414"/>
                  </a:cxn>
                  <a:cxn ang="0">
                    <a:pos x="141" y="495"/>
                  </a:cxn>
                  <a:cxn ang="0">
                    <a:pos x="31" y="247"/>
                  </a:cxn>
                  <a:cxn ang="0">
                    <a:pos x="31" y="418"/>
                  </a:cxn>
                  <a:cxn ang="0">
                    <a:pos x="93" y="474"/>
                  </a:cxn>
                  <a:cxn ang="0">
                    <a:pos x="5" y="231"/>
                  </a:cxn>
                  <a:cxn ang="0">
                    <a:pos x="282" y="239"/>
                  </a:cxn>
                  <a:cxn ang="0">
                    <a:pos x="376" y="420"/>
                  </a:cxn>
                  <a:cxn ang="0">
                    <a:pos x="182" y="87"/>
                  </a:cxn>
                  <a:cxn ang="0">
                    <a:pos x="223" y="265"/>
                  </a:cxn>
                  <a:cxn ang="0">
                    <a:pos x="182" y="325"/>
                  </a:cxn>
                  <a:cxn ang="0">
                    <a:pos x="244" y="307"/>
                  </a:cxn>
                  <a:cxn ang="0">
                    <a:pos x="268" y="304"/>
                  </a:cxn>
                  <a:cxn ang="0">
                    <a:pos x="176" y="383"/>
                  </a:cxn>
                  <a:cxn ang="0">
                    <a:pos x="163" y="408"/>
                  </a:cxn>
                  <a:cxn ang="0">
                    <a:pos x="262" y="344"/>
                  </a:cxn>
                  <a:cxn ang="0">
                    <a:pos x="204" y="422"/>
                  </a:cxn>
                  <a:cxn ang="0">
                    <a:pos x="551" y="105"/>
                  </a:cxn>
                  <a:cxn ang="0">
                    <a:pos x="399" y="172"/>
                  </a:cxn>
                  <a:cxn ang="0">
                    <a:pos x="548" y="124"/>
                  </a:cxn>
                  <a:cxn ang="0">
                    <a:pos x="405" y="251"/>
                  </a:cxn>
                  <a:cxn ang="0">
                    <a:pos x="551" y="171"/>
                  </a:cxn>
                  <a:cxn ang="0">
                    <a:pos x="400" y="253"/>
                  </a:cxn>
                  <a:cxn ang="0">
                    <a:pos x="399" y="366"/>
                  </a:cxn>
                  <a:cxn ang="0">
                    <a:pos x="494" y="338"/>
                  </a:cxn>
                  <a:cxn ang="0">
                    <a:pos x="402" y="296"/>
                  </a:cxn>
                  <a:cxn ang="0">
                    <a:pos x="492" y="275"/>
                  </a:cxn>
                  <a:cxn ang="0">
                    <a:pos x="214" y="321"/>
                  </a:cxn>
                  <a:cxn ang="0">
                    <a:pos x="202" y="359"/>
                  </a:cxn>
                  <a:cxn ang="0">
                    <a:pos x="205" y="371"/>
                  </a:cxn>
                  <a:cxn ang="0">
                    <a:pos x="211" y="383"/>
                  </a:cxn>
                  <a:cxn ang="0">
                    <a:pos x="232" y="348"/>
                  </a:cxn>
                  <a:cxn ang="0">
                    <a:pos x="216" y="336"/>
                  </a:cxn>
                  <a:cxn ang="0">
                    <a:pos x="216" y="327"/>
                  </a:cxn>
                  <a:cxn ang="0">
                    <a:pos x="530" y="219"/>
                  </a:cxn>
                  <a:cxn ang="0">
                    <a:pos x="530" y="250"/>
                  </a:cxn>
                  <a:cxn ang="0">
                    <a:pos x="514" y="268"/>
                  </a:cxn>
                  <a:cxn ang="0">
                    <a:pos x="535" y="272"/>
                  </a:cxn>
                  <a:cxn ang="0">
                    <a:pos x="536" y="240"/>
                  </a:cxn>
                  <a:cxn ang="0">
                    <a:pos x="546" y="230"/>
                  </a:cxn>
                  <a:cxn ang="0">
                    <a:pos x="535" y="215"/>
                  </a:cxn>
                  <a:cxn ang="0">
                    <a:pos x="545" y="306"/>
                  </a:cxn>
                  <a:cxn ang="0">
                    <a:pos x="530" y="295"/>
                  </a:cxn>
                  <a:cxn ang="0">
                    <a:pos x="530" y="326"/>
                  </a:cxn>
                  <a:cxn ang="0">
                    <a:pos x="518" y="336"/>
                  </a:cxn>
                  <a:cxn ang="0">
                    <a:pos x="530" y="352"/>
                  </a:cxn>
                  <a:cxn ang="0">
                    <a:pos x="551" y="319"/>
                  </a:cxn>
                </a:cxnLst>
                <a:rect l="0" t="0" r="r" b="b"/>
                <a:pathLst>
                  <a:path w="575" h="495">
                    <a:moveTo>
                      <a:pt x="177" y="85"/>
                    </a:moveTo>
                    <a:cubicBezTo>
                      <a:pt x="205" y="73"/>
                      <a:pt x="231" y="62"/>
                      <a:pt x="258" y="50"/>
                    </a:cubicBezTo>
                    <a:cubicBezTo>
                      <a:pt x="296" y="34"/>
                      <a:pt x="334" y="18"/>
                      <a:pt x="372" y="1"/>
                    </a:cubicBezTo>
                    <a:cubicBezTo>
                      <a:pt x="375" y="0"/>
                      <a:pt x="378" y="0"/>
                      <a:pt x="381" y="1"/>
                    </a:cubicBezTo>
                    <a:cubicBezTo>
                      <a:pt x="444" y="29"/>
                      <a:pt x="507" y="56"/>
                      <a:pt x="571" y="83"/>
                    </a:cubicBezTo>
                    <a:cubicBezTo>
                      <a:pt x="574" y="84"/>
                      <a:pt x="575" y="86"/>
                      <a:pt x="575" y="89"/>
                    </a:cubicBezTo>
                    <a:cubicBezTo>
                      <a:pt x="575" y="181"/>
                      <a:pt x="575" y="273"/>
                      <a:pt x="575" y="364"/>
                    </a:cubicBezTo>
                    <a:cubicBezTo>
                      <a:pt x="575" y="368"/>
                      <a:pt x="574" y="370"/>
                      <a:pt x="571" y="371"/>
                    </a:cubicBezTo>
                    <a:cubicBezTo>
                      <a:pt x="507" y="398"/>
                      <a:pt x="444" y="425"/>
                      <a:pt x="380" y="452"/>
                    </a:cubicBezTo>
                    <a:cubicBezTo>
                      <a:pt x="378" y="453"/>
                      <a:pt x="375" y="453"/>
                      <a:pt x="372" y="452"/>
                    </a:cubicBezTo>
                    <a:cubicBezTo>
                      <a:pt x="344" y="440"/>
                      <a:pt x="316" y="428"/>
                      <a:pt x="287" y="416"/>
                    </a:cubicBezTo>
                    <a:cubicBezTo>
                      <a:pt x="286" y="415"/>
                      <a:pt x="284" y="415"/>
                      <a:pt x="282" y="414"/>
                    </a:cubicBezTo>
                    <a:cubicBezTo>
                      <a:pt x="282" y="420"/>
                      <a:pt x="282" y="425"/>
                      <a:pt x="282" y="431"/>
                    </a:cubicBezTo>
                    <a:cubicBezTo>
                      <a:pt x="282" y="434"/>
                      <a:pt x="281" y="435"/>
                      <a:pt x="279" y="436"/>
                    </a:cubicBezTo>
                    <a:cubicBezTo>
                      <a:pt x="234" y="455"/>
                      <a:pt x="189" y="474"/>
                      <a:pt x="144" y="494"/>
                    </a:cubicBezTo>
                    <a:cubicBezTo>
                      <a:pt x="143" y="494"/>
                      <a:pt x="143" y="494"/>
                      <a:pt x="141" y="495"/>
                    </a:cubicBezTo>
                    <a:cubicBezTo>
                      <a:pt x="141" y="492"/>
                      <a:pt x="141" y="491"/>
                      <a:pt x="141" y="489"/>
                    </a:cubicBezTo>
                    <a:cubicBezTo>
                      <a:pt x="141" y="426"/>
                      <a:pt x="141" y="363"/>
                      <a:pt x="141" y="299"/>
                    </a:cubicBezTo>
                    <a:cubicBezTo>
                      <a:pt x="141" y="296"/>
                      <a:pt x="140" y="294"/>
                      <a:pt x="137" y="292"/>
                    </a:cubicBezTo>
                    <a:cubicBezTo>
                      <a:pt x="101" y="277"/>
                      <a:pt x="66" y="262"/>
                      <a:pt x="31" y="247"/>
                    </a:cubicBezTo>
                    <a:cubicBezTo>
                      <a:pt x="30" y="246"/>
                      <a:pt x="29" y="246"/>
                      <a:pt x="27" y="245"/>
                    </a:cubicBezTo>
                    <a:cubicBezTo>
                      <a:pt x="27" y="247"/>
                      <a:pt x="27" y="249"/>
                      <a:pt x="27" y="250"/>
                    </a:cubicBezTo>
                    <a:cubicBezTo>
                      <a:pt x="27" y="304"/>
                      <a:pt x="27" y="357"/>
                      <a:pt x="27" y="411"/>
                    </a:cubicBezTo>
                    <a:cubicBezTo>
                      <a:pt x="27" y="415"/>
                      <a:pt x="28" y="416"/>
                      <a:pt x="31" y="418"/>
                    </a:cubicBezTo>
                    <a:cubicBezTo>
                      <a:pt x="58" y="429"/>
                      <a:pt x="84" y="440"/>
                      <a:pt x="110" y="451"/>
                    </a:cubicBezTo>
                    <a:cubicBezTo>
                      <a:pt x="113" y="453"/>
                      <a:pt x="114" y="454"/>
                      <a:pt x="114" y="457"/>
                    </a:cubicBezTo>
                    <a:cubicBezTo>
                      <a:pt x="114" y="466"/>
                      <a:pt x="114" y="474"/>
                      <a:pt x="114" y="483"/>
                    </a:cubicBezTo>
                    <a:cubicBezTo>
                      <a:pt x="107" y="480"/>
                      <a:pt x="100" y="477"/>
                      <a:pt x="93" y="474"/>
                    </a:cubicBezTo>
                    <a:cubicBezTo>
                      <a:pt x="64" y="462"/>
                      <a:pt x="34" y="449"/>
                      <a:pt x="5" y="437"/>
                    </a:cubicBezTo>
                    <a:cubicBezTo>
                      <a:pt x="1" y="435"/>
                      <a:pt x="0" y="433"/>
                      <a:pt x="0" y="430"/>
                    </a:cubicBezTo>
                    <a:cubicBezTo>
                      <a:pt x="0" y="366"/>
                      <a:pt x="0" y="302"/>
                      <a:pt x="0" y="238"/>
                    </a:cubicBezTo>
                    <a:cubicBezTo>
                      <a:pt x="0" y="235"/>
                      <a:pt x="2" y="233"/>
                      <a:pt x="5" y="231"/>
                    </a:cubicBezTo>
                    <a:cubicBezTo>
                      <a:pt x="49" y="213"/>
                      <a:pt x="93" y="194"/>
                      <a:pt x="137" y="175"/>
                    </a:cubicBezTo>
                    <a:cubicBezTo>
                      <a:pt x="140" y="174"/>
                      <a:pt x="142" y="174"/>
                      <a:pt x="145" y="175"/>
                    </a:cubicBezTo>
                    <a:cubicBezTo>
                      <a:pt x="189" y="194"/>
                      <a:pt x="233" y="213"/>
                      <a:pt x="277" y="232"/>
                    </a:cubicBezTo>
                    <a:cubicBezTo>
                      <a:pt x="281" y="233"/>
                      <a:pt x="282" y="235"/>
                      <a:pt x="282" y="239"/>
                    </a:cubicBezTo>
                    <a:cubicBezTo>
                      <a:pt x="282" y="284"/>
                      <a:pt x="282" y="329"/>
                      <a:pt x="282" y="374"/>
                    </a:cubicBezTo>
                    <a:cubicBezTo>
                      <a:pt x="282" y="378"/>
                      <a:pt x="283" y="380"/>
                      <a:pt x="286" y="382"/>
                    </a:cubicBezTo>
                    <a:cubicBezTo>
                      <a:pt x="315" y="394"/>
                      <a:pt x="343" y="406"/>
                      <a:pt x="371" y="418"/>
                    </a:cubicBezTo>
                    <a:cubicBezTo>
                      <a:pt x="373" y="419"/>
                      <a:pt x="374" y="419"/>
                      <a:pt x="376" y="420"/>
                    </a:cubicBezTo>
                    <a:cubicBezTo>
                      <a:pt x="376" y="417"/>
                      <a:pt x="376" y="416"/>
                      <a:pt x="376" y="414"/>
                    </a:cubicBezTo>
                    <a:cubicBezTo>
                      <a:pt x="376" y="335"/>
                      <a:pt x="376" y="255"/>
                      <a:pt x="376" y="176"/>
                    </a:cubicBezTo>
                    <a:cubicBezTo>
                      <a:pt x="376" y="172"/>
                      <a:pt x="375" y="170"/>
                      <a:pt x="372" y="168"/>
                    </a:cubicBezTo>
                    <a:cubicBezTo>
                      <a:pt x="308" y="142"/>
                      <a:pt x="245" y="114"/>
                      <a:pt x="182" y="87"/>
                    </a:cubicBezTo>
                    <a:cubicBezTo>
                      <a:pt x="181" y="87"/>
                      <a:pt x="179" y="86"/>
                      <a:pt x="177" y="85"/>
                    </a:cubicBezTo>
                    <a:close/>
                    <a:moveTo>
                      <a:pt x="262" y="300"/>
                    </a:moveTo>
                    <a:cubicBezTo>
                      <a:pt x="262" y="297"/>
                      <a:pt x="261" y="296"/>
                      <a:pt x="261" y="295"/>
                    </a:cubicBezTo>
                    <a:cubicBezTo>
                      <a:pt x="258" y="273"/>
                      <a:pt x="243" y="260"/>
                      <a:pt x="223" y="265"/>
                    </a:cubicBezTo>
                    <a:cubicBezTo>
                      <a:pt x="169" y="277"/>
                      <a:pt x="158" y="320"/>
                      <a:pt x="163" y="362"/>
                    </a:cubicBezTo>
                    <a:cubicBezTo>
                      <a:pt x="167" y="360"/>
                      <a:pt x="172" y="358"/>
                      <a:pt x="176" y="356"/>
                    </a:cubicBezTo>
                    <a:cubicBezTo>
                      <a:pt x="179" y="355"/>
                      <a:pt x="180" y="353"/>
                      <a:pt x="180" y="351"/>
                    </a:cubicBezTo>
                    <a:cubicBezTo>
                      <a:pt x="180" y="342"/>
                      <a:pt x="180" y="334"/>
                      <a:pt x="182" y="325"/>
                    </a:cubicBezTo>
                    <a:cubicBezTo>
                      <a:pt x="186" y="301"/>
                      <a:pt x="203" y="284"/>
                      <a:pt x="226" y="282"/>
                    </a:cubicBezTo>
                    <a:cubicBezTo>
                      <a:pt x="235" y="281"/>
                      <a:pt x="242" y="285"/>
                      <a:pt x="245" y="293"/>
                    </a:cubicBezTo>
                    <a:cubicBezTo>
                      <a:pt x="246" y="296"/>
                      <a:pt x="246" y="300"/>
                      <a:pt x="246" y="303"/>
                    </a:cubicBezTo>
                    <a:cubicBezTo>
                      <a:pt x="246" y="304"/>
                      <a:pt x="245" y="306"/>
                      <a:pt x="244" y="307"/>
                    </a:cubicBezTo>
                    <a:cubicBezTo>
                      <a:pt x="241" y="309"/>
                      <a:pt x="238" y="310"/>
                      <a:pt x="234" y="311"/>
                    </a:cubicBezTo>
                    <a:cubicBezTo>
                      <a:pt x="240" y="316"/>
                      <a:pt x="244" y="321"/>
                      <a:pt x="249" y="325"/>
                    </a:cubicBezTo>
                    <a:cubicBezTo>
                      <a:pt x="253" y="329"/>
                      <a:pt x="254" y="328"/>
                      <a:pt x="257" y="324"/>
                    </a:cubicBezTo>
                    <a:cubicBezTo>
                      <a:pt x="261" y="318"/>
                      <a:pt x="265" y="311"/>
                      <a:pt x="268" y="304"/>
                    </a:cubicBezTo>
                    <a:cubicBezTo>
                      <a:pt x="270" y="302"/>
                      <a:pt x="271" y="299"/>
                      <a:pt x="274" y="295"/>
                    </a:cubicBezTo>
                    <a:cubicBezTo>
                      <a:pt x="269" y="297"/>
                      <a:pt x="266" y="298"/>
                      <a:pt x="262" y="300"/>
                    </a:cubicBezTo>
                    <a:close/>
                    <a:moveTo>
                      <a:pt x="191" y="396"/>
                    </a:moveTo>
                    <a:cubicBezTo>
                      <a:pt x="186" y="391"/>
                      <a:pt x="181" y="387"/>
                      <a:pt x="176" y="383"/>
                    </a:cubicBezTo>
                    <a:cubicBezTo>
                      <a:pt x="172" y="379"/>
                      <a:pt x="171" y="379"/>
                      <a:pt x="167" y="384"/>
                    </a:cubicBezTo>
                    <a:cubicBezTo>
                      <a:pt x="163" y="391"/>
                      <a:pt x="159" y="398"/>
                      <a:pt x="155" y="405"/>
                    </a:cubicBezTo>
                    <a:cubicBezTo>
                      <a:pt x="154" y="407"/>
                      <a:pt x="153" y="409"/>
                      <a:pt x="151" y="412"/>
                    </a:cubicBezTo>
                    <a:cubicBezTo>
                      <a:pt x="156" y="411"/>
                      <a:pt x="159" y="409"/>
                      <a:pt x="163" y="408"/>
                    </a:cubicBezTo>
                    <a:cubicBezTo>
                      <a:pt x="163" y="410"/>
                      <a:pt x="164" y="412"/>
                      <a:pt x="164" y="413"/>
                    </a:cubicBezTo>
                    <a:cubicBezTo>
                      <a:pt x="168" y="432"/>
                      <a:pt x="181" y="442"/>
                      <a:pt x="199" y="440"/>
                    </a:cubicBezTo>
                    <a:cubicBezTo>
                      <a:pt x="225" y="437"/>
                      <a:pt x="244" y="424"/>
                      <a:pt x="255" y="400"/>
                    </a:cubicBezTo>
                    <a:cubicBezTo>
                      <a:pt x="264" y="382"/>
                      <a:pt x="262" y="363"/>
                      <a:pt x="262" y="344"/>
                    </a:cubicBezTo>
                    <a:cubicBezTo>
                      <a:pt x="257" y="346"/>
                      <a:pt x="253" y="348"/>
                      <a:pt x="248" y="350"/>
                    </a:cubicBezTo>
                    <a:cubicBezTo>
                      <a:pt x="247" y="350"/>
                      <a:pt x="247" y="352"/>
                      <a:pt x="247" y="353"/>
                    </a:cubicBezTo>
                    <a:cubicBezTo>
                      <a:pt x="246" y="359"/>
                      <a:pt x="247" y="366"/>
                      <a:pt x="246" y="372"/>
                    </a:cubicBezTo>
                    <a:cubicBezTo>
                      <a:pt x="245" y="400"/>
                      <a:pt x="231" y="416"/>
                      <a:pt x="204" y="422"/>
                    </a:cubicBezTo>
                    <a:cubicBezTo>
                      <a:pt x="192" y="424"/>
                      <a:pt x="184" y="420"/>
                      <a:pt x="181" y="409"/>
                    </a:cubicBezTo>
                    <a:cubicBezTo>
                      <a:pt x="180" y="401"/>
                      <a:pt x="180" y="401"/>
                      <a:pt x="187" y="398"/>
                    </a:cubicBezTo>
                    <a:cubicBezTo>
                      <a:pt x="188" y="397"/>
                      <a:pt x="189" y="397"/>
                      <a:pt x="191" y="396"/>
                    </a:cubicBezTo>
                    <a:close/>
                    <a:moveTo>
                      <a:pt x="551" y="105"/>
                    </a:moveTo>
                    <a:cubicBezTo>
                      <a:pt x="549" y="106"/>
                      <a:pt x="547" y="106"/>
                      <a:pt x="546" y="107"/>
                    </a:cubicBezTo>
                    <a:cubicBezTo>
                      <a:pt x="530" y="114"/>
                      <a:pt x="514" y="121"/>
                      <a:pt x="498" y="127"/>
                    </a:cubicBezTo>
                    <a:cubicBezTo>
                      <a:pt x="466" y="141"/>
                      <a:pt x="435" y="154"/>
                      <a:pt x="403" y="168"/>
                    </a:cubicBezTo>
                    <a:cubicBezTo>
                      <a:pt x="402" y="169"/>
                      <a:pt x="400" y="170"/>
                      <a:pt x="399" y="172"/>
                    </a:cubicBezTo>
                    <a:cubicBezTo>
                      <a:pt x="399" y="177"/>
                      <a:pt x="399" y="181"/>
                      <a:pt x="399" y="187"/>
                    </a:cubicBezTo>
                    <a:cubicBezTo>
                      <a:pt x="401" y="186"/>
                      <a:pt x="403" y="186"/>
                      <a:pt x="404" y="185"/>
                    </a:cubicBezTo>
                    <a:cubicBezTo>
                      <a:pt x="416" y="180"/>
                      <a:pt x="428" y="175"/>
                      <a:pt x="440" y="170"/>
                    </a:cubicBezTo>
                    <a:cubicBezTo>
                      <a:pt x="476" y="154"/>
                      <a:pt x="512" y="139"/>
                      <a:pt x="548" y="124"/>
                    </a:cubicBezTo>
                    <a:cubicBezTo>
                      <a:pt x="549" y="123"/>
                      <a:pt x="551" y="121"/>
                      <a:pt x="551" y="120"/>
                    </a:cubicBezTo>
                    <a:cubicBezTo>
                      <a:pt x="552" y="115"/>
                      <a:pt x="551" y="110"/>
                      <a:pt x="551" y="105"/>
                    </a:cubicBezTo>
                    <a:close/>
                    <a:moveTo>
                      <a:pt x="400" y="253"/>
                    </a:moveTo>
                    <a:cubicBezTo>
                      <a:pt x="402" y="252"/>
                      <a:pt x="403" y="252"/>
                      <a:pt x="405" y="251"/>
                    </a:cubicBezTo>
                    <a:cubicBezTo>
                      <a:pt x="426" y="242"/>
                      <a:pt x="447" y="233"/>
                      <a:pt x="467" y="224"/>
                    </a:cubicBezTo>
                    <a:cubicBezTo>
                      <a:pt x="494" y="213"/>
                      <a:pt x="521" y="202"/>
                      <a:pt x="548" y="190"/>
                    </a:cubicBezTo>
                    <a:cubicBezTo>
                      <a:pt x="549" y="189"/>
                      <a:pt x="551" y="188"/>
                      <a:pt x="551" y="187"/>
                    </a:cubicBezTo>
                    <a:cubicBezTo>
                      <a:pt x="552" y="182"/>
                      <a:pt x="551" y="177"/>
                      <a:pt x="551" y="171"/>
                    </a:cubicBezTo>
                    <a:cubicBezTo>
                      <a:pt x="549" y="172"/>
                      <a:pt x="547" y="173"/>
                      <a:pt x="545" y="174"/>
                    </a:cubicBezTo>
                    <a:cubicBezTo>
                      <a:pt x="501" y="193"/>
                      <a:pt x="456" y="212"/>
                      <a:pt x="412" y="230"/>
                    </a:cubicBezTo>
                    <a:cubicBezTo>
                      <a:pt x="399" y="236"/>
                      <a:pt x="399" y="236"/>
                      <a:pt x="399" y="251"/>
                    </a:cubicBezTo>
                    <a:cubicBezTo>
                      <a:pt x="399" y="252"/>
                      <a:pt x="399" y="252"/>
                      <a:pt x="400" y="253"/>
                    </a:cubicBezTo>
                    <a:close/>
                    <a:moveTo>
                      <a:pt x="494" y="324"/>
                    </a:moveTo>
                    <a:cubicBezTo>
                      <a:pt x="493" y="324"/>
                      <a:pt x="493" y="324"/>
                      <a:pt x="493" y="324"/>
                    </a:cubicBezTo>
                    <a:cubicBezTo>
                      <a:pt x="462" y="337"/>
                      <a:pt x="432" y="350"/>
                      <a:pt x="402" y="363"/>
                    </a:cubicBezTo>
                    <a:cubicBezTo>
                      <a:pt x="401" y="364"/>
                      <a:pt x="399" y="365"/>
                      <a:pt x="399" y="366"/>
                    </a:cubicBezTo>
                    <a:cubicBezTo>
                      <a:pt x="399" y="371"/>
                      <a:pt x="399" y="376"/>
                      <a:pt x="399" y="381"/>
                    </a:cubicBezTo>
                    <a:cubicBezTo>
                      <a:pt x="400" y="381"/>
                      <a:pt x="400" y="381"/>
                      <a:pt x="400" y="381"/>
                    </a:cubicBezTo>
                    <a:cubicBezTo>
                      <a:pt x="431" y="368"/>
                      <a:pt x="461" y="355"/>
                      <a:pt x="492" y="342"/>
                    </a:cubicBezTo>
                    <a:cubicBezTo>
                      <a:pt x="493" y="341"/>
                      <a:pt x="494" y="339"/>
                      <a:pt x="494" y="338"/>
                    </a:cubicBezTo>
                    <a:cubicBezTo>
                      <a:pt x="495" y="334"/>
                      <a:pt x="494" y="329"/>
                      <a:pt x="494" y="324"/>
                    </a:cubicBezTo>
                    <a:close/>
                    <a:moveTo>
                      <a:pt x="494" y="257"/>
                    </a:moveTo>
                    <a:cubicBezTo>
                      <a:pt x="493" y="257"/>
                      <a:pt x="493" y="257"/>
                      <a:pt x="493" y="257"/>
                    </a:cubicBezTo>
                    <a:cubicBezTo>
                      <a:pt x="462" y="270"/>
                      <a:pt x="432" y="283"/>
                      <a:pt x="402" y="296"/>
                    </a:cubicBezTo>
                    <a:cubicBezTo>
                      <a:pt x="401" y="297"/>
                      <a:pt x="399" y="298"/>
                      <a:pt x="399" y="299"/>
                    </a:cubicBezTo>
                    <a:cubicBezTo>
                      <a:pt x="399" y="304"/>
                      <a:pt x="399" y="309"/>
                      <a:pt x="399" y="314"/>
                    </a:cubicBezTo>
                    <a:cubicBezTo>
                      <a:pt x="400" y="314"/>
                      <a:pt x="400" y="314"/>
                      <a:pt x="400" y="314"/>
                    </a:cubicBezTo>
                    <a:cubicBezTo>
                      <a:pt x="431" y="301"/>
                      <a:pt x="462" y="288"/>
                      <a:pt x="492" y="275"/>
                    </a:cubicBezTo>
                    <a:cubicBezTo>
                      <a:pt x="493" y="274"/>
                      <a:pt x="494" y="272"/>
                      <a:pt x="494" y="271"/>
                    </a:cubicBezTo>
                    <a:cubicBezTo>
                      <a:pt x="495" y="267"/>
                      <a:pt x="494" y="262"/>
                      <a:pt x="494" y="257"/>
                    </a:cubicBezTo>
                    <a:close/>
                    <a:moveTo>
                      <a:pt x="216" y="322"/>
                    </a:moveTo>
                    <a:cubicBezTo>
                      <a:pt x="215" y="322"/>
                      <a:pt x="215" y="321"/>
                      <a:pt x="214" y="321"/>
                    </a:cubicBezTo>
                    <a:cubicBezTo>
                      <a:pt x="213" y="322"/>
                      <a:pt x="210" y="324"/>
                      <a:pt x="211" y="325"/>
                    </a:cubicBezTo>
                    <a:cubicBezTo>
                      <a:pt x="211" y="329"/>
                      <a:pt x="208" y="331"/>
                      <a:pt x="205" y="332"/>
                    </a:cubicBezTo>
                    <a:cubicBezTo>
                      <a:pt x="196" y="338"/>
                      <a:pt x="193" y="345"/>
                      <a:pt x="195" y="354"/>
                    </a:cubicBezTo>
                    <a:cubicBezTo>
                      <a:pt x="196" y="358"/>
                      <a:pt x="198" y="360"/>
                      <a:pt x="202" y="359"/>
                    </a:cubicBezTo>
                    <a:cubicBezTo>
                      <a:pt x="205" y="358"/>
                      <a:pt x="207" y="358"/>
                      <a:pt x="210" y="357"/>
                    </a:cubicBezTo>
                    <a:cubicBezTo>
                      <a:pt x="210" y="358"/>
                      <a:pt x="210" y="358"/>
                      <a:pt x="210" y="358"/>
                    </a:cubicBezTo>
                    <a:cubicBezTo>
                      <a:pt x="210" y="361"/>
                      <a:pt x="210" y="364"/>
                      <a:pt x="210" y="366"/>
                    </a:cubicBezTo>
                    <a:cubicBezTo>
                      <a:pt x="211" y="371"/>
                      <a:pt x="207" y="371"/>
                      <a:pt x="205" y="371"/>
                    </a:cubicBezTo>
                    <a:cubicBezTo>
                      <a:pt x="203" y="371"/>
                      <a:pt x="202" y="368"/>
                      <a:pt x="201" y="366"/>
                    </a:cubicBezTo>
                    <a:cubicBezTo>
                      <a:pt x="193" y="369"/>
                      <a:pt x="193" y="370"/>
                      <a:pt x="195" y="376"/>
                    </a:cubicBezTo>
                    <a:cubicBezTo>
                      <a:pt x="196" y="380"/>
                      <a:pt x="198" y="381"/>
                      <a:pt x="210" y="377"/>
                    </a:cubicBezTo>
                    <a:cubicBezTo>
                      <a:pt x="210" y="379"/>
                      <a:pt x="210" y="381"/>
                      <a:pt x="211" y="383"/>
                    </a:cubicBezTo>
                    <a:cubicBezTo>
                      <a:pt x="211" y="383"/>
                      <a:pt x="211" y="383"/>
                      <a:pt x="212" y="384"/>
                    </a:cubicBezTo>
                    <a:cubicBezTo>
                      <a:pt x="213" y="382"/>
                      <a:pt x="216" y="380"/>
                      <a:pt x="216" y="379"/>
                    </a:cubicBezTo>
                    <a:cubicBezTo>
                      <a:pt x="216" y="375"/>
                      <a:pt x="217" y="373"/>
                      <a:pt x="220" y="372"/>
                    </a:cubicBezTo>
                    <a:cubicBezTo>
                      <a:pt x="230" y="367"/>
                      <a:pt x="234" y="358"/>
                      <a:pt x="232" y="348"/>
                    </a:cubicBezTo>
                    <a:cubicBezTo>
                      <a:pt x="231" y="345"/>
                      <a:pt x="229" y="343"/>
                      <a:pt x="225" y="344"/>
                    </a:cubicBezTo>
                    <a:cubicBezTo>
                      <a:pt x="222" y="345"/>
                      <a:pt x="219" y="345"/>
                      <a:pt x="216" y="346"/>
                    </a:cubicBezTo>
                    <a:cubicBezTo>
                      <a:pt x="216" y="344"/>
                      <a:pt x="216" y="341"/>
                      <a:pt x="216" y="339"/>
                    </a:cubicBezTo>
                    <a:cubicBezTo>
                      <a:pt x="216" y="338"/>
                      <a:pt x="216" y="337"/>
                      <a:pt x="216" y="336"/>
                    </a:cubicBezTo>
                    <a:cubicBezTo>
                      <a:pt x="216" y="333"/>
                      <a:pt x="219" y="333"/>
                      <a:pt x="221" y="334"/>
                    </a:cubicBezTo>
                    <a:cubicBezTo>
                      <a:pt x="222" y="334"/>
                      <a:pt x="223" y="336"/>
                      <a:pt x="224" y="337"/>
                    </a:cubicBezTo>
                    <a:cubicBezTo>
                      <a:pt x="231" y="334"/>
                      <a:pt x="232" y="333"/>
                      <a:pt x="230" y="328"/>
                    </a:cubicBezTo>
                    <a:cubicBezTo>
                      <a:pt x="227" y="320"/>
                      <a:pt x="221" y="327"/>
                      <a:pt x="216" y="327"/>
                    </a:cubicBezTo>
                    <a:cubicBezTo>
                      <a:pt x="216" y="325"/>
                      <a:pt x="216" y="323"/>
                      <a:pt x="216" y="322"/>
                    </a:cubicBezTo>
                    <a:close/>
                    <a:moveTo>
                      <a:pt x="535" y="215"/>
                    </a:moveTo>
                    <a:cubicBezTo>
                      <a:pt x="534" y="215"/>
                      <a:pt x="534" y="215"/>
                      <a:pt x="533" y="214"/>
                    </a:cubicBezTo>
                    <a:cubicBezTo>
                      <a:pt x="532" y="216"/>
                      <a:pt x="530" y="218"/>
                      <a:pt x="530" y="219"/>
                    </a:cubicBezTo>
                    <a:cubicBezTo>
                      <a:pt x="530" y="222"/>
                      <a:pt x="529" y="224"/>
                      <a:pt x="526" y="225"/>
                    </a:cubicBezTo>
                    <a:cubicBezTo>
                      <a:pt x="518" y="229"/>
                      <a:pt x="514" y="236"/>
                      <a:pt x="514" y="245"/>
                    </a:cubicBezTo>
                    <a:cubicBezTo>
                      <a:pt x="515" y="252"/>
                      <a:pt x="517" y="254"/>
                      <a:pt x="524" y="252"/>
                    </a:cubicBezTo>
                    <a:cubicBezTo>
                      <a:pt x="526" y="251"/>
                      <a:pt x="528" y="251"/>
                      <a:pt x="530" y="250"/>
                    </a:cubicBezTo>
                    <a:cubicBezTo>
                      <a:pt x="530" y="254"/>
                      <a:pt x="530" y="257"/>
                      <a:pt x="530" y="260"/>
                    </a:cubicBezTo>
                    <a:cubicBezTo>
                      <a:pt x="530" y="262"/>
                      <a:pt x="529" y="263"/>
                      <a:pt x="528" y="264"/>
                    </a:cubicBezTo>
                    <a:cubicBezTo>
                      <a:pt x="523" y="266"/>
                      <a:pt x="522" y="265"/>
                      <a:pt x="521" y="259"/>
                    </a:cubicBezTo>
                    <a:cubicBezTo>
                      <a:pt x="513" y="262"/>
                      <a:pt x="513" y="263"/>
                      <a:pt x="514" y="268"/>
                    </a:cubicBezTo>
                    <a:cubicBezTo>
                      <a:pt x="515" y="274"/>
                      <a:pt x="516" y="274"/>
                      <a:pt x="530" y="271"/>
                    </a:cubicBezTo>
                    <a:cubicBezTo>
                      <a:pt x="530" y="273"/>
                      <a:pt x="530" y="274"/>
                      <a:pt x="530" y="276"/>
                    </a:cubicBezTo>
                    <a:cubicBezTo>
                      <a:pt x="531" y="276"/>
                      <a:pt x="531" y="277"/>
                      <a:pt x="532" y="277"/>
                    </a:cubicBezTo>
                    <a:cubicBezTo>
                      <a:pt x="533" y="275"/>
                      <a:pt x="535" y="274"/>
                      <a:pt x="535" y="272"/>
                    </a:cubicBezTo>
                    <a:cubicBezTo>
                      <a:pt x="535" y="268"/>
                      <a:pt x="536" y="267"/>
                      <a:pt x="539" y="266"/>
                    </a:cubicBezTo>
                    <a:cubicBezTo>
                      <a:pt x="549" y="260"/>
                      <a:pt x="553" y="253"/>
                      <a:pt x="551" y="242"/>
                    </a:cubicBezTo>
                    <a:cubicBezTo>
                      <a:pt x="551" y="238"/>
                      <a:pt x="549" y="237"/>
                      <a:pt x="544" y="237"/>
                    </a:cubicBezTo>
                    <a:cubicBezTo>
                      <a:pt x="541" y="238"/>
                      <a:pt x="539" y="239"/>
                      <a:pt x="536" y="240"/>
                    </a:cubicBezTo>
                    <a:cubicBezTo>
                      <a:pt x="534" y="233"/>
                      <a:pt x="535" y="228"/>
                      <a:pt x="537" y="227"/>
                    </a:cubicBezTo>
                    <a:cubicBezTo>
                      <a:pt x="539" y="227"/>
                      <a:pt x="542" y="228"/>
                      <a:pt x="544" y="229"/>
                    </a:cubicBezTo>
                    <a:cubicBezTo>
                      <a:pt x="544" y="229"/>
                      <a:pt x="544" y="230"/>
                      <a:pt x="544" y="230"/>
                    </a:cubicBezTo>
                    <a:cubicBezTo>
                      <a:pt x="545" y="230"/>
                      <a:pt x="545" y="230"/>
                      <a:pt x="546" y="230"/>
                    </a:cubicBezTo>
                    <a:cubicBezTo>
                      <a:pt x="550" y="228"/>
                      <a:pt x="551" y="226"/>
                      <a:pt x="550" y="221"/>
                    </a:cubicBezTo>
                    <a:cubicBezTo>
                      <a:pt x="548" y="217"/>
                      <a:pt x="545" y="217"/>
                      <a:pt x="541" y="218"/>
                    </a:cubicBezTo>
                    <a:cubicBezTo>
                      <a:pt x="539" y="219"/>
                      <a:pt x="538" y="220"/>
                      <a:pt x="535" y="220"/>
                    </a:cubicBezTo>
                    <a:cubicBezTo>
                      <a:pt x="535" y="218"/>
                      <a:pt x="535" y="217"/>
                      <a:pt x="535" y="215"/>
                    </a:cubicBezTo>
                    <a:close/>
                    <a:moveTo>
                      <a:pt x="535" y="316"/>
                    </a:moveTo>
                    <a:cubicBezTo>
                      <a:pt x="535" y="313"/>
                      <a:pt x="535" y="311"/>
                      <a:pt x="535" y="309"/>
                    </a:cubicBezTo>
                    <a:cubicBezTo>
                      <a:pt x="535" y="307"/>
                      <a:pt x="534" y="303"/>
                      <a:pt x="538" y="303"/>
                    </a:cubicBezTo>
                    <a:cubicBezTo>
                      <a:pt x="540" y="303"/>
                      <a:pt x="542" y="304"/>
                      <a:pt x="545" y="306"/>
                    </a:cubicBezTo>
                    <a:cubicBezTo>
                      <a:pt x="550" y="304"/>
                      <a:pt x="551" y="303"/>
                      <a:pt x="550" y="298"/>
                    </a:cubicBezTo>
                    <a:cubicBezTo>
                      <a:pt x="547" y="289"/>
                      <a:pt x="540" y="296"/>
                      <a:pt x="535" y="296"/>
                    </a:cubicBezTo>
                    <a:cubicBezTo>
                      <a:pt x="535" y="294"/>
                      <a:pt x="535" y="293"/>
                      <a:pt x="534" y="290"/>
                    </a:cubicBezTo>
                    <a:cubicBezTo>
                      <a:pt x="532" y="292"/>
                      <a:pt x="530" y="293"/>
                      <a:pt x="530" y="295"/>
                    </a:cubicBezTo>
                    <a:cubicBezTo>
                      <a:pt x="531" y="299"/>
                      <a:pt x="528" y="300"/>
                      <a:pt x="525" y="302"/>
                    </a:cubicBezTo>
                    <a:cubicBezTo>
                      <a:pt x="516" y="307"/>
                      <a:pt x="513" y="313"/>
                      <a:pt x="514" y="323"/>
                    </a:cubicBezTo>
                    <a:cubicBezTo>
                      <a:pt x="515" y="328"/>
                      <a:pt x="517" y="330"/>
                      <a:pt x="522" y="328"/>
                    </a:cubicBezTo>
                    <a:cubicBezTo>
                      <a:pt x="525" y="328"/>
                      <a:pt x="527" y="327"/>
                      <a:pt x="530" y="326"/>
                    </a:cubicBezTo>
                    <a:cubicBezTo>
                      <a:pt x="530" y="330"/>
                      <a:pt x="530" y="333"/>
                      <a:pt x="530" y="336"/>
                    </a:cubicBezTo>
                    <a:cubicBezTo>
                      <a:pt x="530" y="337"/>
                      <a:pt x="528" y="339"/>
                      <a:pt x="527" y="340"/>
                    </a:cubicBezTo>
                    <a:cubicBezTo>
                      <a:pt x="522" y="342"/>
                      <a:pt x="522" y="338"/>
                      <a:pt x="521" y="335"/>
                    </a:cubicBezTo>
                    <a:cubicBezTo>
                      <a:pt x="520" y="336"/>
                      <a:pt x="519" y="336"/>
                      <a:pt x="518" y="336"/>
                    </a:cubicBezTo>
                    <a:cubicBezTo>
                      <a:pt x="513" y="338"/>
                      <a:pt x="513" y="340"/>
                      <a:pt x="514" y="345"/>
                    </a:cubicBezTo>
                    <a:cubicBezTo>
                      <a:pt x="516" y="350"/>
                      <a:pt x="519" y="350"/>
                      <a:pt x="522" y="349"/>
                    </a:cubicBezTo>
                    <a:cubicBezTo>
                      <a:pt x="525" y="348"/>
                      <a:pt x="527" y="347"/>
                      <a:pt x="530" y="346"/>
                    </a:cubicBezTo>
                    <a:cubicBezTo>
                      <a:pt x="530" y="349"/>
                      <a:pt x="530" y="350"/>
                      <a:pt x="530" y="352"/>
                    </a:cubicBezTo>
                    <a:cubicBezTo>
                      <a:pt x="531" y="353"/>
                      <a:pt x="531" y="353"/>
                      <a:pt x="532" y="353"/>
                    </a:cubicBezTo>
                    <a:cubicBezTo>
                      <a:pt x="533" y="351"/>
                      <a:pt x="535" y="350"/>
                      <a:pt x="535" y="348"/>
                    </a:cubicBezTo>
                    <a:cubicBezTo>
                      <a:pt x="535" y="345"/>
                      <a:pt x="536" y="343"/>
                      <a:pt x="539" y="342"/>
                    </a:cubicBezTo>
                    <a:cubicBezTo>
                      <a:pt x="549" y="336"/>
                      <a:pt x="553" y="329"/>
                      <a:pt x="551" y="319"/>
                    </a:cubicBezTo>
                    <a:cubicBezTo>
                      <a:pt x="551" y="314"/>
                      <a:pt x="549" y="313"/>
                      <a:pt x="544" y="313"/>
                    </a:cubicBezTo>
                    <a:cubicBezTo>
                      <a:pt x="542" y="314"/>
                      <a:pt x="539" y="315"/>
                      <a:pt x="535" y="3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97">
                <a:extLst>
                  <a:ext uri="{FF2B5EF4-FFF2-40B4-BE49-F238E27FC236}">
                    <a16:creationId xmlns:a16="http://schemas.microsoft.com/office/drawing/2014/main" xmlns="" id="{13B1AECE-981C-4C7A-9C05-42FA019DCE36}"/>
                  </a:ext>
                </a:extLst>
              </p:cNvPr>
              <p:cNvSpPr>
                <a:spLocks/>
              </p:cNvSpPr>
              <p:nvPr/>
            </p:nvSpPr>
            <p:spPr bwMode="auto">
              <a:xfrm>
                <a:off x="3480" y="1366"/>
                <a:ext cx="95" cy="107"/>
              </a:xfrm>
              <a:custGeom>
                <a:avLst/>
                <a:gdLst/>
                <a:ahLst/>
                <a:cxnLst>
                  <a:cxn ang="0">
                    <a:pos x="123" y="37"/>
                  </a:cxn>
                  <a:cxn ang="0">
                    <a:pos x="77" y="57"/>
                  </a:cxn>
                  <a:cxn ang="0">
                    <a:pos x="70" y="67"/>
                  </a:cxn>
                  <a:cxn ang="0">
                    <a:pos x="71" y="153"/>
                  </a:cxn>
                  <a:cxn ang="0">
                    <a:pos x="71" y="159"/>
                  </a:cxn>
                  <a:cxn ang="0">
                    <a:pos x="66" y="157"/>
                  </a:cxn>
                  <a:cxn ang="0">
                    <a:pos x="5" y="131"/>
                  </a:cxn>
                  <a:cxn ang="0">
                    <a:pos x="0" y="125"/>
                  </a:cxn>
                  <a:cxn ang="0">
                    <a:pos x="0" y="34"/>
                  </a:cxn>
                  <a:cxn ang="0">
                    <a:pos x="5" y="27"/>
                  </a:cxn>
                  <a:cxn ang="0">
                    <a:pos x="67" y="1"/>
                  </a:cxn>
                  <a:cxn ang="0">
                    <a:pos x="74" y="1"/>
                  </a:cxn>
                  <a:cxn ang="0">
                    <a:pos x="137" y="27"/>
                  </a:cxn>
                  <a:cxn ang="0">
                    <a:pos x="140" y="33"/>
                  </a:cxn>
                  <a:cxn ang="0">
                    <a:pos x="140" y="125"/>
                  </a:cxn>
                  <a:cxn ang="0">
                    <a:pos x="137" y="131"/>
                  </a:cxn>
                  <a:cxn ang="0">
                    <a:pos x="94" y="149"/>
                  </a:cxn>
                  <a:cxn ang="0">
                    <a:pos x="91" y="150"/>
                  </a:cxn>
                  <a:cxn ang="0">
                    <a:pos x="91" y="135"/>
                  </a:cxn>
                  <a:cxn ang="0">
                    <a:pos x="95" y="131"/>
                  </a:cxn>
                  <a:cxn ang="0">
                    <a:pos x="120" y="120"/>
                  </a:cxn>
                  <a:cxn ang="0">
                    <a:pos x="123" y="115"/>
                  </a:cxn>
                  <a:cxn ang="0">
                    <a:pos x="123" y="39"/>
                  </a:cxn>
                  <a:cxn ang="0">
                    <a:pos x="123" y="37"/>
                  </a:cxn>
                </a:cxnLst>
                <a:rect l="0" t="0" r="r" b="b"/>
                <a:pathLst>
                  <a:path w="140" h="159">
                    <a:moveTo>
                      <a:pt x="123" y="37"/>
                    </a:moveTo>
                    <a:cubicBezTo>
                      <a:pt x="107" y="44"/>
                      <a:pt x="92" y="50"/>
                      <a:pt x="77" y="57"/>
                    </a:cubicBezTo>
                    <a:cubicBezTo>
                      <a:pt x="72" y="59"/>
                      <a:pt x="70" y="61"/>
                      <a:pt x="70" y="67"/>
                    </a:cubicBezTo>
                    <a:cubicBezTo>
                      <a:pt x="71" y="95"/>
                      <a:pt x="71" y="124"/>
                      <a:pt x="71" y="153"/>
                    </a:cubicBezTo>
                    <a:cubicBezTo>
                      <a:pt x="71" y="155"/>
                      <a:pt x="71" y="156"/>
                      <a:pt x="71" y="159"/>
                    </a:cubicBezTo>
                    <a:cubicBezTo>
                      <a:pt x="69" y="158"/>
                      <a:pt x="67" y="158"/>
                      <a:pt x="66" y="157"/>
                    </a:cubicBezTo>
                    <a:cubicBezTo>
                      <a:pt x="46" y="149"/>
                      <a:pt x="25" y="140"/>
                      <a:pt x="5" y="131"/>
                    </a:cubicBezTo>
                    <a:cubicBezTo>
                      <a:pt x="1" y="130"/>
                      <a:pt x="0" y="128"/>
                      <a:pt x="0" y="125"/>
                    </a:cubicBezTo>
                    <a:cubicBezTo>
                      <a:pt x="1" y="94"/>
                      <a:pt x="1" y="64"/>
                      <a:pt x="0" y="34"/>
                    </a:cubicBezTo>
                    <a:cubicBezTo>
                      <a:pt x="0" y="30"/>
                      <a:pt x="1" y="29"/>
                      <a:pt x="5" y="27"/>
                    </a:cubicBezTo>
                    <a:cubicBezTo>
                      <a:pt x="26" y="19"/>
                      <a:pt x="46" y="10"/>
                      <a:pt x="67" y="1"/>
                    </a:cubicBezTo>
                    <a:cubicBezTo>
                      <a:pt x="69" y="0"/>
                      <a:pt x="72" y="0"/>
                      <a:pt x="74" y="1"/>
                    </a:cubicBezTo>
                    <a:cubicBezTo>
                      <a:pt x="95" y="10"/>
                      <a:pt x="115" y="19"/>
                      <a:pt x="137" y="27"/>
                    </a:cubicBezTo>
                    <a:cubicBezTo>
                      <a:pt x="139" y="29"/>
                      <a:pt x="140" y="30"/>
                      <a:pt x="140" y="33"/>
                    </a:cubicBezTo>
                    <a:cubicBezTo>
                      <a:pt x="140" y="64"/>
                      <a:pt x="140" y="95"/>
                      <a:pt x="140" y="125"/>
                    </a:cubicBezTo>
                    <a:cubicBezTo>
                      <a:pt x="140" y="128"/>
                      <a:pt x="140" y="129"/>
                      <a:pt x="137" y="131"/>
                    </a:cubicBezTo>
                    <a:cubicBezTo>
                      <a:pt x="123" y="137"/>
                      <a:pt x="108" y="143"/>
                      <a:pt x="94" y="149"/>
                    </a:cubicBezTo>
                    <a:cubicBezTo>
                      <a:pt x="93" y="149"/>
                      <a:pt x="92" y="149"/>
                      <a:pt x="91" y="150"/>
                    </a:cubicBezTo>
                    <a:cubicBezTo>
                      <a:pt x="91" y="145"/>
                      <a:pt x="91" y="140"/>
                      <a:pt x="91" y="135"/>
                    </a:cubicBezTo>
                    <a:cubicBezTo>
                      <a:pt x="91" y="133"/>
                      <a:pt x="93" y="132"/>
                      <a:pt x="95" y="131"/>
                    </a:cubicBezTo>
                    <a:cubicBezTo>
                      <a:pt x="103" y="127"/>
                      <a:pt x="112" y="124"/>
                      <a:pt x="120" y="120"/>
                    </a:cubicBezTo>
                    <a:cubicBezTo>
                      <a:pt x="122" y="119"/>
                      <a:pt x="123" y="117"/>
                      <a:pt x="123" y="115"/>
                    </a:cubicBezTo>
                    <a:cubicBezTo>
                      <a:pt x="123" y="90"/>
                      <a:pt x="123" y="65"/>
                      <a:pt x="123" y="39"/>
                    </a:cubicBezTo>
                    <a:cubicBezTo>
                      <a:pt x="123" y="39"/>
                      <a:pt x="123" y="38"/>
                      <a:pt x="123"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98">
                <a:extLst>
                  <a:ext uri="{FF2B5EF4-FFF2-40B4-BE49-F238E27FC236}">
                    <a16:creationId xmlns:a16="http://schemas.microsoft.com/office/drawing/2014/main" xmlns="" id="{D777A868-7EEB-4454-90B0-A2DB5D89CDF9}"/>
                  </a:ext>
                </a:extLst>
              </p:cNvPr>
              <p:cNvSpPr>
                <a:spLocks/>
              </p:cNvSpPr>
              <p:nvPr/>
            </p:nvSpPr>
            <p:spPr bwMode="auto">
              <a:xfrm>
                <a:off x="3242" y="1629"/>
                <a:ext cx="77" cy="86"/>
              </a:xfrm>
              <a:custGeom>
                <a:avLst/>
                <a:gdLst/>
                <a:ahLst/>
                <a:cxnLst>
                  <a:cxn ang="0">
                    <a:pos x="114" y="64"/>
                  </a:cxn>
                  <a:cxn ang="0">
                    <a:pos x="114" y="100"/>
                  </a:cxn>
                  <a:cxn ang="0">
                    <a:pos x="110" y="106"/>
                  </a:cxn>
                  <a:cxn ang="0">
                    <a:pos x="60" y="127"/>
                  </a:cxn>
                  <a:cxn ang="0">
                    <a:pos x="54" y="127"/>
                  </a:cxn>
                  <a:cxn ang="0">
                    <a:pos x="4" y="106"/>
                  </a:cxn>
                  <a:cxn ang="0">
                    <a:pos x="0" y="101"/>
                  </a:cxn>
                  <a:cxn ang="0">
                    <a:pos x="0" y="27"/>
                  </a:cxn>
                  <a:cxn ang="0">
                    <a:pos x="4" y="22"/>
                  </a:cxn>
                  <a:cxn ang="0">
                    <a:pos x="54" y="1"/>
                  </a:cxn>
                  <a:cxn ang="0">
                    <a:pos x="60" y="1"/>
                  </a:cxn>
                  <a:cxn ang="0">
                    <a:pos x="111" y="22"/>
                  </a:cxn>
                  <a:cxn ang="0">
                    <a:pos x="114" y="27"/>
                  </a:cxn>
                  <a:cxn ang="0">
                    <a:pos x="114" y="64"/>
                  </a:cxn>
                </a:cxnLst>
                <a:rect l="0" t="0" r="r" b="b"/>
                <a:pathLst>
                  <a:path w="114" h="128">
                    <a:moveTo>
                      <a:pt x="114" y="64"/>
                    </a:moveTo>
                    <a:cubicBezTo>
                      <a:pt x="114" y="76"/>
                      <a:pt x="114" y="88"/>
                      <a:pt x="114" y="100"/>
                    </a:cubicBezTo>
                    <a:cubicBezTo>
                      <a:pt x="114" y="103"/>
                      <a:pt x="113" y="105"/>
                      <a:pt x="110" y="106"/>
                    </a:cubicBezTo>
                    <a:cubicBezTo>
                      <a:pt x="94" y="113"/>
                      <a:pt x="77" y="120"/>
                      <a:pt x="60" y="127"/>
                    </a:cubicBezTo>
                    <a:cubicBezTo>
                      <a:pt x="58" y="128"/>
                      <a:pt x="56" y="128"/>
                      <a:pt x="54" y="127"/>
                    </a:cubicBezTo>
                    <a:cubicBezTo>
                      <a:pt x="37" y="120"/>
                      <a:pt x="20" y="113"/>
                      <a:pt x="4" y="106"/>
                    </a:cubicBezTo>
                    <a:cubicBezTo>
                      <a:pt x="1" y="105"/>
                      <a:pt x="0" y="103"/>
                      <a:pt x="0" y="101"/>
                    </a:cubicBezTo>
                    <a:cubicBezTo>
                      <a:pt x="1" y="76"/>
                      <a:pt x="1" y="52"/>
                      <a:pt x="0" y="27"/>
                    </a:cubicBezTo>
                    <a:cubicBezTo>
                      <a:pt x="0" y="24"/>
                      <a:pt x="1" y="23"/>
                      <a:pt x="4" y="22"/>
                    </a:cubicBezTo>
                    <a:cubicBezTo>
                      <a:pt x="21" y="15"/>
                      <a:pt x="37" y="7"/>
                      <a:pt x="54" y="1"/>
                    </a:cubicBezTo>
                    <a:cubicBezTo>
                      <a:pt x="56" y="0"/>
                      <a:pt x="58" y="0"/>
                      <a:pt x="60" y="1"/>
                    </a:cubicBezTo>
                    <a:cubicBezTo>
                      <a:pt x="77" y="8"/>
                      <a:pt x="94" y="15"/>
                      <a:pt x="111" y="22"/>
                    </a:cubicBezTo>
                    <a:cubicBezTo>
                      <a:pt x="113" y="23"/>
                      <a:pt x="114" y="24"/>
                      <a:pt x="114" y="27"/>
                    </a:cubicBezTo>
                    <a:cubicBezTo>
                      <a:pt x="114" y="39"/>
                      <a:pt x="114" y="51"/>
                      <a:pt x="114"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Freeform 99">
                <a:extLst>
                  <a:ext uri="{FF2B5EF4-FFF2-40B4-BE49-F238E27FC236}">
                    <a16:creationId xmlns:a16="http://schemas.microsoft.com/office/drawing/2014/main" xmlns="" id="{1611030C-AC75-4856-B4A3-1BBABFD6B822}"/>
                  </a:ext>
                </a:extLst>
              </p:cNvPr>
              <p:cNvSpPr>
                <a:spLocks/>
              </p:cNvSpPr>
              <p:nvPr/>
            </p:nvSpPr>
            <p:spPr bwMode="auto">
              <a:xfrm>
                <a:off x="3126" y="1331"/>
                <a:ext cx="82" cy="93"/>
              </a:xfrm>
              <a:custGeom>
                <a:avLst/>
                <a:gdLst/>
                <a:ahLst/>
                <a:cxnLst>
                  <a:cxn ang="0">
                    <a:pos x="121" y="26"/>
                  </a:cxn>
                  <a:cxn ang="0">
                    <a:pos x="65" y="50"/>
                  </a:cxn>
                  <a:cxn ang="0">
                    <a:pos x="60" y="57"/>
                  </a:cxn>
                  <a:cxn ang="0">
                    <a:pos x="60" y="132"/>
                  </a:cxn>
                  <a:cxn ang="0">
                    <a:pos x="60" y="138"/>
                  </a:cxn>
                  <a:cxn ang="0">
                    <a:pos x="40" y="130"/>
                  </a:cxn>
                  <a:cxn ang="0">
                    <a:pos x="4" y="114"/>
                  </a:cxn>
                  <a:cxn ang="0">
                    <a:pos x="0" y="108"/>
                  </a:cxn>
                  <a:cxn ang="0">
                    <a:pos x="0" y="30"/>
                  </a:cxn>
                  <a:cxn ang="0">
                    <a:pos x="4" y="24"/>
                  </a:cxn>
                  <a:cxn ang="0">
                    <a:pos x="57" y="1"/>
                  </a:cxn>
                  <a:cxn ang="0">
                    <a:pos x="63" y="1"/>
                  </a:cxn>
                  <a:cxn ang="0">
                    <a:pos x="119" y="25"/>
                  </a:cxn>
                  <a:cxn ang="0">
                    <a:pos x="121" y="26"/>
                  </a:cxn>
                </a:cxnLst>
                <a:rect l="0" t="0" r="r" b="b"/>
                <a:pathLst>
                  <a:path w="121" h="138">
                    <a:moveTo>
                      <a:pt x="121" y="26"/>
                    </a:moveTo>
                    <a:cubicBezTo>
                      <a:pt x="102" y="34"/>
                      <a:pt x="84" y="42"/>
                      <a:pt x="65" y="50"/>
                    </a:cubicBezTo>
                    <a:cubicBezTo>
                      <a:pt x="61" y="51"/>
                      <a:pt x="60" y="53"/>
                      <a:pt x="60" y="57"/>
                    </a:cubicBezTo>
                    <a:cubicBezTo>
                      <a:pt x="60" y="82"/>
                      <a:pt x="60" y="107"/>
                      <a:pt x="60" y="132"/>
                    </a:cubicBezTo>
                    <a:cubicBezTo>
                      <a:pt x="60" y="134"/>
                      <a:pt x="60" y="136"/>
                      <a:pt x="60" y="138"/>
                    </a:cubicBezTo>
                    <a:cubicBezTo>
                      <a:pt x="53" y="135"/>
                      <a:pt x="47" y="132"/>
                      <a:pt x="40" y="130"/>
                    </a:cubicBezTo>
                    <a:cubicBezTo>
                      <a:pt x="28" y="124"/>
                      <a:pt x="16" y="119"/>
                      <a:pt x="4" y="114"/>
                    </a:cubicBezTo>
                    <a:cubicBezTo>
                      <a:pt x="1" y="113"/>
                      <a:pt x="0" y="111"/>
                      <a:pt x="0" y="108"/>
                    </a:cubicBezTo>
                    <a:cubicBezTo>
                      <a:pt x="0" y="82"/>
                      <a:pt x="0" y="56"/>
                      <a:pt x="0" y="30"/>
                    </a:cubicBezTo>
                    <a:cubicBezTo>
                      <a:pt x="0" y="27"/>
                      <a:pt x="1" y="25"/>
                      <a:pt x="4" y="24"/>
                    </a:cubicBezTo>
                    <a:cubicBezTo>
                      <a:pt x="22" y="16"/>
                      <a:pt x="40" y="9"/>
                      <a:pt x="57" y="1"/>
                    </a:cubicBezTo>
                    <a:cubicBezTo>
                      <a:pt x="59" y="1"/>
                      <a:pt x="61" y="0"/>
                      <a:pt x="63" y="1"/>
                    </a:cubicBezTo>
                    <a:cubicBezTo>
                      <a:pt x="82" y="9"/>
                      <a:pt x="100" y="17"/>
                      <a:pt x="119" y="25"/>
                    </a:cubicBezTo>
                    <a:cubicBezTo>
                      <a:pt x="119" y="25"/>
                      <a:pt x="119" y="25"/>
                      <a:pt x="121" y="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Freeform 100">
                <a:extLst>
                  <a:ext uri="{FF2B5EF4-FFF2-40B4-BE49-F238E27FC236}">
                    <a16:creationId xmlns:a16="http://schemas.microsoft.com/office/drawing/2014/main" xmlns="" id="{B12A465B-3E16-473D-93C6-E3A2E30BCBA1}"/>
                  </a:ext>
                </a:extLst>
              </p:cNvPr>
              <p:cNvSpPr>
                <a:spLocks/>
              </p:cNvSpPr>
              <p:nvPr/>
            </p:nvSpPr>
            <p:spPr bwMode="auto">
              <a:xfrm>
                <a:off x="3480" y="1561"/>
                <a:ext cx="48" cy="54"/>
              </a:xfrm>
              <a:custGeom>
                <a:avLst/>
                <a:gdLst/>
                <a:ahLst/>
                <a:cxnLst>
                  <a:cxn ang="0">
                    <a:pos x="70" y="40"/>
                  </a:cxn>
                  <a:cxn ang="0">
                    <a:pos x="70" y="61"/>
                  </a:cxn>
                  <a:cxn ang="0">
                    <a:pos x="67" y="66"/>
                  </a:cxn>
                  <a:cxn ang="0">
                    <a:pos x="38" y="78"/>
                  </a:cxn>
                  <a:cxn ang="0">
                    <a:pos x="32" y="78"/>
                  </a:cxn>
                  <a:cxn ang="0">
                    <a:pos x="4" y="66"/>
                  </a:cxn>
                  <a:cxn ang="0">
                    <a:pos x="0" y="61"/>
                  </a:cxn>
                  <a:cxn ang="0">
                    <a:pos x="0" y="19"/>
                  </a:cxn>
                  <a:cxn ang="0">
                    <a:pos x="4" y="13"/>
                  </a:cxn>
                  <a:cxn ang="0">
                    <a:pos x="33" y="1"/>
                  </a:cxn>
                  <a:cxn ang="0">
                    <a:pos x="38" y="1"/>
                  </a:cxn>
                  <a:cxn ang="0">
                    <a:pos x="67" y="13"/>
                  </a:cxn>
                  <a:cxn ang="0">
                    <a:pos x="70" y="19"/>
                  </a:cxn>
                  <a:cxn ang="0">
                    <a:pos x="70" y="40"/>
                  </a:cxn>
                </a:cxnLst>
                <a:rect l="0" t="0" r="r" b="b"/>
                <a:pathLst>
                  <a:path w="70" h="79">
                    <a:moveTo>
                      <a:pt x="70" y="40"/>
                    </a:moveTo>
                    <a:cubicBezTo>
                      <a:pt x="70" y="47"/>
                      <a:pt x="70" y="54"/>
                      <a:pt x="70" y="61"/>
                    </a:cubicBezTo>
                    <a:cubicBezTo>
                      <a:pt x="70" y="64"/>
                      <a:pt x="69" y="65"/>
                      <a:pt x="67" y="66"/>
                    </a:cubicBezTo>
                    <a:cubicBezTo>
                      <a:pt x="57" y="70"/>
                      <a:pt x="48" y="74"/>
                      <a:pt x="38" y="78"/>
                    </a:cubicBezTo>
                    <a:cubicBezTo>
                      <a:pt x="37" y="79"/>
                      <a:pt x="34" y="79"/>
                      <a:pt x="32" y="78"/>
                    </a:cubicBezTo>
                    <a:cubicBezTo>
                      <a:pt x="23" y="74"/>
                      <a:pt x="13" y="70"/>
                      <a:pt x="4" y="66"/>
                    </a:cubicBezTo>
                    <a:cubicBezTo>
                      <a:pt x="1" y="65"/>
                      <a:pt x="0" y="64"/>
                      <a:pt x="0" y="61"/>
                    </a:cubicBezTo>
                    <a:cubicBezTo>
                      <a:pt x="1" y="47"/>
                      <a:pt x="1" y="33"/>
                      <a:pt x="0" y="19"/>
                    </a:cubicBezTo>
                    <a:cubicBezTo>
                      <a:pt x="0" y="16"/>
                      <a:pt x="1" y="14"/>
                      <a:pt x="4" y="13"/>
                    </a:cubicBezTo>
                    <a:cubicBezTo>
                      <a:pt x="14" y="9"/>
                      <a:pt x="23" y="5"/>
                      <a:pt x="33" y="1"/>
                    </a:cubicBezTo>
                    <a:cubicBezTo>
                      <a:pt x="34" y="0"/>
                      <a:pt x="36" y="0"/>
                      <a:pt x="38" y="1"/>
                    </a:cubicBezTo>
                    <a:cubicBezTo>
                      <a:pt x="47" y="5"/>
                      <a:pt x="57" y="9"/>
                      <a:pt x="67" y="13"/>
                    </a:cubicBezTo>
                    <a:cubicBezTo>
                      <a:pt x="69" y="14"/>
                      <a:pt x="70" y="16"/>
                      <a:pt x="70" y="19"/>
                    </a:cubicBezTo>
                    <a:cubicBezTo>
                      <a:pt x="70" y="26"/>
                      <a:pt x="70" y="33"/>
                      <a:pt x="70"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1" name="Freeform 101">
                <a:extLst>
                  <a:ext uri="{FF2B5EF4-FFF2-40B4-BE49-F238E27FC236}">
                    <a16:creationId xmlns:a16="http://schemas.microsoft.com/office/drawing/2014/main" xmlns="" id="{CAD5CA4B-BA17-4972-B84E-7E8D2E4BB538}"/>
                  </a:ext>
                </a:extLst>
              </p:cNvPr>
              <p:cNvSpPr>
                <a:spLocks/>
              </p:cNvSpPr>
              <p:nvPr/>
            </p:nvSpPr>
            <p:spPr bwMode="auto">
              <a:xfrm>
                <a:off x="3059" y="1397"/>
                <a:ext cx="46" cy="53"/>
              </a:xfrm>
              <a:custGeom>
                <a:avLst/>
                <a:gdLst/>
                <a:ahLst/>
                <a:cxnLst>
                  <a:cxn ang="0">
                    <a:pos x="69" y="15"/>
                  </a:cxn>
                  <a:cxn ang="0">
                    <a:pos x="69" y="62"/>
                  </a:cxn>
                  <a:cxn ang="0">
                    <a:pos x="67" y="65"/>
                  </a:cxn>
                  <a:cxn ang="0">
                    <a:pos x="36" y="78"/>
                  </a:cxn>
                  <a:cxn ang="0">
                    <a:pos x="32" y="78"/>
                  </a:cxn>
                  <a:cxn ang="0">
                    <a:pos x="3" y="65"/>
                  </a:cxn>
                  <a:cxn ang="0">
                    <a:pos x="0" y="61"/>
                  </a:cxn>
                  <a:cxn ang="0">
                    <a:pos x="0" y="18"/>
                  </a:cxn>
                  <a:cxn ang="0">
                    <a:pos x="3" y="14"/>
                  </a:cxn>
                  <a:cxn ang="0">
                    <a:pos x="32" y="1"/>
                  </a:cxn>
                  <a:cxn ang="0">
                    <a:pos x="36" y="1"/>
                  </a:cxn>
                  <a:cxn ang="0">
                    <a:pos x="69" y="15"/>
                  </a:cxn>
                </a:cxnLst>
                <a:rect l="0" t="0" r="r" b="b"/>
                <a:pathLst>
                  <a:path w="69" h="79">
                    <a:moveTo>
                      <a:pt x="69" y="15"/>
                    </a:moveTo>
                    <a:cubicBezTo>
                      <a:pt x="69" y="30"/>
                      <a:pt x="69" y="46"/>
                      <a:pt x="69" y="62"/>
                    </a:cubicBezTo>
                    <a:cubicBezTo>
                      <a:pt x="69" y="63"/>
                      <a:pt x="68" y="64"/>
                      <a:pt x="67" y="65"/>
                    </a:cubicBezTo>
                    <a:cubicBezTo>
                      <a:pt x="57" y="69"/>
                      <a:pt x="46" y="74"/>
                      <a:pt x="36" y="78"/>
                    </a:cubicBezTo>
                    <a:cubicBezTo>
                      <a:pt x="35" y="79"/>
                      <a:pt x="33" y="78"/>
                      <a:pt x="32" y="78"/>
                    </a:cubicBezTo>
                    <a:cubicBezTo>
                      <a:pt x="22" y="74"/>
                      <a:pt x="12" y="70"/>
                      <a:pt x="3" y="65"/>
                    </a:cubicBezTo>
                    <a:cubicBezTo>
                      <a:pt x="1" y="65"/>
                      <a:pt x="0" y="62"/>
                      <a:pt x="0" y="61"/>
                    </a:cubicBezTo>
                    <a:cubicBezTo>
                      <a:pt x="0" y="46"/>
                      <a:pt x="0" y="32"/>
                      <a:pt x="0" y="18"/>
                    </a:cubicBezTo>
                    <a:cubicBezTo>
                      <a:pt x="0" y="16"/>
                      <a:pt x="1" y="14"/>
                      <a:pt x="3" y="14"/>
                    </a:cubicBezTo>
                    <a:cubicBezTo>
                      <a:pt x="12" y="9"/>
                      <a:pt x="22" y="5"/>
                      <a:pt x="32" y="1"/>
                    </a:cubicBezTo>
                    <a:cubicBezTo>
                      <a:pt x="33" y="0"/>
                      <a:pt x="35" y="0"/>
                      <a:pt x="36" y="1"/>
                    </a:cubicBezTo>
                    <a:cubicBezTo>
                      <a:pt x="47" y="5"/>
                      <a:pt x="58" y="10"/>
                      <a:pt x="6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2" name="Freeform 111">
                <a:extLst>
                  <a:ext uri="{FF2B5EF4-FFF2-40B4-BE49-F238E27FC236}">
                    <a16:creationId xmlns:a16="http://schemas.microsoft.com/office/drawing/2014/main" xmlns="" id="{ED816D72-E440-43AF-A2A7-90DE81C40896}"/>
                  </a:ext>
                </a:extLst>
              </p:cNvPr>
              <p:cNvSpPr>
                <a:spLocks/>
              </p:cNvSpPr>
              <p:nvPr/>
            </p:nvSpPr>
            <p:spPr bwMode="auto">
              <a:xfrm>
                <a:off x="3217" y="1556"/>
                <a:ext cx="6" cy="10"/>
              </a:xfrm>
              <a:custGeom>
                <a:avLst/>
                <a:gdLst/>
                <a:ahLst/>
                <a:cxnLst>
                  <a:cxn ang="0">
                    <a:pos x="1" y="15"/>
                  </a:cxn>
                  <a:cxn ang="0">
                    <a:pos x="1" y="5"/>
                  </a:cxn>
                  <a:cxn ang="0">
                    <a:pos x="7" y="1"/>
                  </a:cxn>
                  <a:cxn ang="0">
                    <a:pos x="9" y="6"/>
                  </a:cxn>
                  <a:cxn ang="0">
                    <a:pos x="1" y="15"/>
                  </a:cxn>
                </a:cxnLst>
                <a:rect l="0" t="0" r="r" b="b"/>
                <a:pathLst>
                  <a:path w="9" h="15">
                    <a:moveTo>
                      <a:pt x="1" y="15"/>
                    </a:moveTo>
                    <a:cubicBezTo>
                      <a:pt x="1" y="11"/>
                      <a:pt x="1" y="8"/>
                      <a:pt x="1" y="5"/>
                    </a:cubicBezTo>
                    <a:cubicBezTo>
                      <a:pt x="0" y="1"/>
                      <a:pt x="4" y="0"/>
                      <a:pt x="7" y="1"/>
                    </a:cubicBezTo>
                    <a:cubicBezTo>
                      <a:pt x="7" y="1"/>
                      <a:pt x="9" y="4"/>
                      <a:pt x="9" y="6"/>
                    </a:cubicBezTo>
                    <a:cubicBezTo>
                      <a:pt x="9" y="10"/>
                      <a:pt x="6" y="13"/>
                      <a:pt x="1"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112">
                <a:extLst>
                  <a:ext uri="{FF2B5EF4-FFF2-40B4-BE49-F238E27FC236}">
                    <a16:creationId xmlns:a16="http://schemas.microsoft.com/office/drawing/2014/main" xmlns="" id="{24942657-BF56-45EF-AB4A-A3FEB9A87395}"/>
                  </a:ext>
                </a:extLst>
              </p:cNvPr>
              <p:cNvSpPr>
                <a:spLocks/>
              </p:cNvSpPr>
              <p:nvPr/>
            </p:nvSpPr>
            <p:spPr bwMode="auto">
              <a:xfrm>
                <a:off x="3208" y="1546"/>
                <a:ext cx="6" cy="9"/>
              </a:xfrm>
              <a:custGeom>
                <a:avLst/>
                <a:gdLst/>
                <a:ahLst/>
                <a:cxnLst>
                  <a:cxn ang="0">
                    <a:pos x="8" y="0"/>
                  </a:cxn>
                  <a:cxn ang="0">
                    <a:pos x="8" y="9"/>
                  </a:cxn>
                  <a:cxn ang="0">
                    <a:pos x="4" y="13"/>
                  </a:cxn>
                  <a:cxn ang="0">
                    <a:pos x="1" y="9"/>
                  </a:cxn>
                  <a:cxn ang="0">
                    <a:pos x="8" y="0"/>
                  </a:cxn>
                </a:cxnLst>
                <a:rect l="0" t="0" r="r" b="b"/>
                <a:pathLst>
                  <a:path w="9" h="13">
                    <a:moveTo>
                      <a:pt x="8" y="0"/>
                    </a:moveTo>
                    <a:cubicBezTo>
                      <a:pt x="8" y="4"/>
                      <a:pt x="8" y="6"/>
                      <a:pt x="8" y="9"/>
                    </a:cubicBezTo>
                    <a:cubicBezTo>
                      <a:pt x="9" y="12"/>
                      <a:pt x="7" y="13"/>
                      <a:pt x="4" y="13"/>
                    </a:cubicBezTo>
                    <a:cubicBezTo>
                      <a:pt x="0" y="13"/>
                      <a:pt x="0" y="11"/>
                      <a:pt x="1" y="9"/>
                    </a:cubicBezTo>
                    <a:cubicBezTo>
                      <a:pt x="1" y="4"/>
                      <a:pt x="4"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Freeform 113">
                <a:extLst>
                  <a:ext uri="{FF2B5EF4-FFF2-40B4-BE49-F238E27FC236}">
                    <a16:creationId xmlns:a16="http://schemas.microsoft.com/office/drawing/2014/main" xmlns="" id="{8D5F63A7-25CD-4BCF-BD0E-EC8624C8EFE8}"/>
                  </a:ext>
                </a:extLst>
              </p:cNvPr>
              <p:cNvSpPr>
                <a:spLocks/>
              </p:cNvSpPr>
              <p:nvPr/>
            </p:nvSpPr>
            <p:spPr bwMode="auto">
              <a:xfrm>
                <a:off x="3432" y="1485"/>
                <a:ext cx="7" cy="9"/>
              </a:xfrm>
              <a:custGeom>
                <a:avLst/>
                <a:gdLst/>
                <a:ahLst/>
                <a:cxnLst>
                  <a:cxn ang="0">
                    <a:pos x="0" y="14"/>
                  </a:cxn>
                  <a:cxn ang="0">
                    <a:pos x="0" y="5"/>
                  </a:cxn>
                  <a:cxn ang="0">
                    <a:pos x="6" y="0"/>
                  </a:cxn>
                  <a:cxn ang="0">
                    <a:pos x="8" y="6"/>
                  </a:cxn>
                  <a:cxn ang="0">
                    <a:pos x="0" y="14"/>
                  </a:cxn>
                </a:cxnLst>
                <a:rect l="0" t="0" r="r" b="b"/>
                <a:pathLst>
                  <a:path w="10" h="14">
                    <a:moveTo>
                      <a:pt x="0" y="14"/>
                    </a:moveTo>
                    <a:cubicBezTo>
                      <a:pt x="0" y="11"/>
                      <a:pt x="0" y="8"/>
                      <a:pt x="0" y="5"/>
                    </a:cubicBezTo>
                    <a:cubicBezTo>
                      <a:pt x="0" y="0"/>
                      <a:pt x="3" y="0"/>
                      <a:pt x="6" y="0"/>
                    </a:cubicBezTo>
                    <a:cubicBezTo>
                      <a:pt x="10" y="0"/>
                      <a:pt x="9" y="4"/>
                      <a:pt x="8" y="6"/>
                    </a:cubicBezTo>
                    <a:cubicBezTo>
                      <a:pt x="8" y="10"/>
                      <a:pt x="5" y="13"/>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Freeform 114">
                <a:extLst>
                  <a:ext uri="{FF2B5EF4-FFF2-40B4-BE49-F238E27FC236}">
                    <a16:creationId xmlns:a16="http://schemas.microsoft.com/office/drawing/2014/main" xmlns="" id="{FA4BFEA7-A45D-4D22-9CD9-BE5578420F51}"/>
                  </a:ext>
                </a:extLst>
              </p:cNvPr>
              <p:cNvSpPr>
                <a:spLocks/>
              </p:cNvSpPr>
              <p:nvPr/>
            </p:nvSpPr>
            <p:spPr bwMode="auto">
              <a:xfrm>
                <a:off x="3424" y="1474"/>
                <a:ext cx="5" cy="9"/>
              </a:xfrm>
              <a:custGeom>
                <a:avLst/>
                <a:gdLst/>
                <a:ahLst/>
                <a:cxnLst>
                  <a:cxn ang="0">
                    <a:pos x="8" y="0"/>
                  </a:cxn>
                  <a:cxn ang="0">
                    <a:pos x="8" y="10"/>
                  </a:cxn>
                  <a:cxn ang="0">
                    <a:pos x="3" y="12"/>
                  </a:cxn>
                  <a:cxn ang="0">
                    <a:pos x="0" y="9"/>
                  </a:cxn>
                  <a:cxn ang="0">
                    <a:pos x="8" y="0"/>
                  </a:cxn>
                </a:cxnLst>
                <a:rect l="0" t="0" r="r" b="b"/>
                <a:pathLst>
                  <a:path w="8" h="13">
                    <a:moveTo>
                      <a:pt x="8" y="0"/>
                    </a:moveTo>
                    <a:cubicBezTo>
                      <a:pt x="8" y="3"/>
                      <a:pt x="8" y="7"/>
                      <a:pt x="8" y="10"/>
                    </a:cubicBezTo>
                    <a:cubicBezTo>
                      <a:pt x="7" y="11"/>
                      <a:pt x="5" y="12"/>
                      <a:pt x="3" y="12"/>
                    </a:cubicBezTo>
                    <a:cubicBezTo>
                      <a:pt x="2" y="13"/>
                      <a:pt x="1" y="11"/>
                      <a:pt x="0" y="9"/>
                    </a:cubicBezTo>
                    <a:cubicBezTo>
                      <a:pt x="0" y="5"/>
                      <a:pt x="2"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115">
                <a:extLst>
                  <a:ext uri="{FF2B5EF4-FFF2-40B4-BE49-F238E27FC236}">
                    <a16:creationId xmlns:a16="http://schemas.microsoft.com/office/drawing/2014/main" xmlns="" id="{38D12DC5-0F28-4F60-9009-6B963D196F30}"/>
                  </a:ext>
                </a:extLst>
              </p:cNvPr>
              <p:cNvSpPr>
                <a:spLocks/>
              </p:cNvSpPr>
              <p:nvPr/>
            </p:nvSpPr>
            <p:spPr bwMode="auto">
              <a:xfrm>
                <a:off x="3432" y="1536"/>
                <a:ext cx="7" cy="9"/>
              </a:xfrm>
              <a:custGeom>
                <a:avLst/>
                <a:gdLst/>
                <a:ahLst/>
                <a:cxnLst>
                  <a:cxn ang="0">
                    <a:pos x="0" y="14"/>
                  </a:cxn>
                  <a:cxn ang="0">
                    <a:pos x="0" y="4"/>
                  </a:cxn>
                  <a:cxn ang="0">
                    <a:pos x="2" y="1"/>
                  </a:cxn>
                  <a:cxn ang="0">
                    <a:pos x="7" y="0"/>
                  </a:cxn>
                  <a:cxn ang="0">
                    <a:pos x="8" y="5"/>
                  </a:cxn>
                  <a:cxn ang="0">
                    <a:pos x="0" y="14"/>
                  </a:cxn>
                </a:cxnLst>
                <a:rect l="0" t="0" r="r" b="b"/>
                <a:pathLst>
                  <a:path w="9" h="14">
                    <a:moveTo>
                      <a:pt x="0" y="14"/>
                    </a:moveTo>
                    <a:cubicBezTo>
                      <a:pt x="0" y="10"/>
                      <a:pt x="0" y="7"/>
                      <a:pt x="0" y="4"/>
                    </a:cubicBezTo>
                    <a:cubicBezTo>
                      <a:pt x="0" y="3"/>
                      <a:pt x="1" y="1"/>
                      <a:pt x="2" y="1"/>
                    </a:cubicBezTo>
                    <a:cubicBezTo>
                      <a:pt x="4" y="0"/>
                      <a:pt x="6" y="0"/>
                      <a:pt x="7" y="0"/>
                    </a:cubicBezTo>
                    <a:cubicBezTo>
                      <a:pt x="8" y="1"/>
                      <a:pt x="9" y="3"/>
                      <a:pt x="8" y="5"/>
                    </a:cubicBezTo>
                    <a:cubicBezTo>
                      <a:pt x="8" y="10"/>
                      <a:pt x="5" y="12"/>
                      <a:pt x="0" y="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Freeform 116">
                <a:extLst>
                  <a:ext uri="{FF2B5EF4-FFF2-40B4-BE49-F238E27FC236}">
                    <a16:creationId xmlns:a16="http://schemas.microsoft.com/office/drawing/2014/main" xmlns="" id="{708CF606-FDCE-40AD-91E6-6A0F65C0DBF6}"/>
                  </a:ext>
                </a:extLst>
              </p:cNvPr>
              <p:cNvSpPr>
                <a:spLocks/>
              </p:cNvSpPr>
              <p:nvPr/>
            </p:nvSpPr>
            <p:spPr bwMode="auto">
              <a:xfrm>
                <a:off x="3424" y="1526"/>
                <a:ext cx="5" cy="8"/>
              </a:xfrm>
              <a:custGeom>
                <a:avLst/>
                <a:gdLst/>
                <a:ahLst/>
                <a:cxnLst>
                  <a:cxn ang="0">
                    <a:pos x="8" y="0"/>
                  </a:cxn>
                  <a:cxn ang="0">
                    <a:pos x="8" y="9"/>
                  </a:cxn>
                  <a:cxn ang="0">
                    <a:pos x="3" y="13"/>
                  </a:cxn>
                  <a:cxn ang="0">
                    <a:pos x="0" y="8"/>
                  </a:cxn>
                  <a:cxn ang="0">
                    <a:pos x="8" y="0"/>
                  </a:cxn>
                </a:cxnLst>
                <a:rect l="0" t="0" r="r" b="b"/>
                <a:pathLst>
                  <a:path w="8" h="13">
                    <a:moveTo>
                      <a:pt x="8" y="0"/>
                    </a:moveTo>
                    <a:cubicBezTo>
                      <a:pt x="8" y="3"/>
                      <a:pt x="8" y="6"/>
                      <a:pt x="8" y="9"/>
                    </a:cubicBezTo>
                    <a:cubicBezTo>
                      <a:pt x="8" y="13"/>
                      <a:pt x="5" y="13"/>
                      <a:pt x="3" y="13"/>
                    </a:cubicBezTo>
                    <a:cubicBezTo>
                      <a:pt x="2" y="13"/>
                      <a:pt x="0" y="10"/>
                      <a:pt x="0" y="8"/>
                    </a:cubicBezTo>
                    <a:cubicBezTo>
                      <a:pt x="0" y="4"/>
                      <a:pt x="3" y="2"/>
                      <a:pt x="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99" name="Rectangle 198">
              <a:extLst>
                <a:ext uri="{FF2B5EF4-FFF2-40B4-BE49-F238E27FC236}">
                  <a16:creationId xmlns:a16="http://schemas.microsoft.com/office/drawing/2014/main" xmlns="" id="{2D8526AC-9B42-4A57-96D4-3757247BABB2}"/>
                </a:ext>
              </a:extLst>
            </p:cNvPr>
            <p:cNvSpPr/>
            <p:nvPr/>
          </p:nvSpPr>
          <p:spPr bwMode="gray">
            <a:xfrm>
              <a:off x="5998890" y="3242737"/>
              <a:ext cx="3080713" cy="554419"/>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CE6A00"/>
                  </a:solidFill>
                  <a:effectLst/>
                  <a:uLnTx/>
                  <a:uFillTx/>
                  <a:latin typeface="Calibri"/>
                  <a:ea typeface="+mn-ea"/>
                  <a:cs typeface="+mn-cs"/>
                </a:rPr>
                <a:t>CONFIDENTIALITY </a:t>
              </a:r>
              <a:endParaRPr kumimoji="0" lang="en-US" sz="1200" b="0" i="0" u="none" strike="noStrike" kern="0" cap="none" spc="0" normalizeH="0" baseline="0" noProof="0" dirty="0">
                <a:ln>
                  <a:noFill/>
                </a:ln>
                <a:solidFill>
                  <a:srgbClr val="CE6A00"/>
                </a:solidFill>
                <a:effectLst/>
                <a:uLnTx/>
                <a:uFillTx/>
                <a:latin typeface="Calibri"/>
                <a:ea typeface="+mn-ea"/>
                <a:cs typeface="+mn-cs"/>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2C2E"/>
                  </a:solidFill>
                  <a:effectLst/>
                  <a:uLnTx/>
                  <a:uFillTx/>
                  <a:latin typeface="Calibri"/>
                  <a:ea typeface="+mn-ea"/>
                  <a:cs typeface="+mn-cs"/>
                </a:rPr>
                <a:t>Permissioned blockchain with private channels</a:t>
              </a:r>
            </a:p>
          </p:txBody>
        </p:sp>
        <p:sp>
          <p:nvSpPr>
            <p:cNvPr id="200" name="Rectangle 199">
              <a:extLst>
                <a:ext uri="{FF2B5EF4-FFF2-40B4-BE49-F238E27FC236}">
                  <a16:creationId xmlns:a16="http://schemas.microsoft.com/office/drawing/2014/main" xmlns="" id="{953B4300-44DE-4748-9E58-5D3BD504D874}"/>
                </a:ext>
              </a:extLst>
            </p:cNvPr>
            <p:cNvSpPr/>
            <p:nvPr/>
          </p:nvSpPr>
          <p:spPr bwMode="gray">
            <a:xfrm>
              <a:off x="2037200" y="2852314"/>
              <a:ext cx="6796540" cy="285194"/>
            </a:xfrm>
            <a:prstGeom prst="rect">
              <a:avLst/>
            </a:prstGeom>
            <a:solidFill>
              <a:srgbClr val="FF8D14">
                <a:lumMod val="75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1" name="Rectangle 200">
              <a:extLst>
                <a:ext uri="{FF2B5EF4-FFF2-40B4-BE49-F238E27FC236}">
                  <a16:creationId xmlns:a16="http://schemas.microsoft.com/office/drawing/2014/main" xmlns="" id="{98332FA8-F6EE-4102-A146-C0F8E33DBA69}"/>
                </a:ext>
              </a:extLst>
            </p:cNvPr>
            <p:cNvSpPr/>
            <p:nvPr/>
          </p:nvSpPr>
          <p:spPr bwMode="gray">
            <a:xfrm>
              <a:off x="1990754" y="2849535"/>
              <a:ext cx="6845807" cy="279235"/>
            </a:xfrm>
            <a:prstGeom prst="rect">
              <a:avLst/>
            </a:prstGeom>
            <a:no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a:ea typeface="+mn-ea"/>
                  <a:cs typeface="+mn-cs"/>
                </a:rPr>
                <a:t>REST API / SDKs for Go, Java, and </a:t>
              </a:r>
              <a:r>
                <a:rPr kumimoji="0" lang="en-US" sz="1200" b="1" i="0" u="none" strike="noStrike" kern="0" cap="none" spc="0" normalizeH="0" baseline="0" noProof="0" dirty="0" err="1">
                  <a:ln>
                    <a:noFill/>
                  </a:ln>
                  <a:solidFill>
                    <a:srgbClr val="FFFFFF"/>
                  </a:solidFill>
                  <a:effectLst/>
                  <a:uLnTx/>
                  <a:uFillTx/>
                  <a:latin typeface="Calibri"/>
                  <a:ea typeface="+mn-ea"/>
                  <a:cs typeface="+mn-cs"/>
                </a:rPr>
                <a:t>Javascript</a:t>
              </a:r>
              <a:endParaRPr kumimoji="0" lang="en-US" sz="1200" b="1" i="0" u="none" strike="noStrike" kern="0" cap="none" spc="0" normalizeH="0" baseline="0" noProof="0" dirty="0">
                <a:ln>
                  <a:noFill/>
                </a:ln>
                <a:solidFill>
                  <a:srgbClr val="FFFFFF"/>
                </a:solidFill>
                <a:effectLst/>
                <a:uLnTx/>
                <a:uFillTx/>
                <a:latin typeface="Calibri"/>
                <a:ea typeface="+mn-ea"/>
                <a:cs typeface="+mn-cs"/>
              </a:endParaRPr>
            </a:p>
          </p:txBody>
        </p:sp>
        <p:sp>
          <p:nvSpPr>
            <p:cNvPr id="202" name="Freeform 2">
              <a:extLst>
                <a:ext uri="{FF2B5EF4-FFF2-40B4-BE49-F238E27FC236}">
                  <a16:creationId xmlns:a16="http://schemas.microsoft.com/office/drawing/2014/main" xmlns="" id="{D996ED0D-6557-4C4C-B562-0740D4D9201D}"/>
                </a:ext>
              </a:extLst>
            </p:cNvPr>
            <p:cNvSpPr>
              <a:spLocks noChangeAspect="1" noChangeArrowheads="1"/>
            </p:cNvSpPr>
            <p:nvPr/>
          </p:nvSpPr>
          <p:spPr bwMode="auto">
            <a:xfrm>
              <a:off x="2444576" y="3300204"/>
              <a:ext cx="294917" cy="292739"/>
            </a:xfrm>
            <a:custGeom>
              <a:avLst/>
              <a:gdLst>
                <a:gd name="T0" fmla="*/ 2824 w 2987"/>
                <a:gd name="T1" fmla="*/ 672 h 2964"/>
                <a:gd name="T2" fmla="*/ 2893 w 2987"/>
                <a:gd name="T3" fmla="*/ 533 h 2964"/>
                <a:gd name="T4" fmla="*/ 2847 w 2987"/>
                <a:gd name="T5" fmla="*/ 475 h 2964"/>
                <a:gd name="T6" fmla="*/ 2743 w 2987"/>
                <a:gd name="T7" fmla="*/ 567 h 2964"/>
                <a:gd name="T8" fmla="*/ 2639 w 2987"/>
                <a:gd name="T9" fmla="*/ 660 h 2964"/>
                <a:gd name="T10" fmla="*/ 2314 w 2987"/>
                <a:gd name="T11" fmla="*/ 0 h 2964"/>
                <a:gd name="T12" fmla="*/ 0 w 2987"/>
                <a:gd name="T13" fmla="*/ 463 h 2964"/>
                <a:gd name="T14" fmla="*/ 2314 w 2987"/>
                <a:gd name="T15" fmla="*/ 2963 h 2964"/>
                <a:gd name="T16" fmla="*/ 1760 w 2987"/>
                <a:gd name="T17" fmla="*/ 2407 h 2964"/>
                <a:gd name="T18" fmla="*/ 1748 w 2987"/>
                <a:gd name="T19" fmla="*/ 2396 h 2964"/>
                <a:gd name="T20" fmla="*/ 2407 w 2987"/>
                <a:gd name="T21" fmla="*/ 1551 h 2964"/>
                <a:gd name="T22" fmla="*/ 2812 w 2987"/>
                <a:gd name="T23" fmla="*/ 776 h 2964"/>
                <a:gd name="T24" fmla="*/ 2859 w 2987"/>
                <a:gd name="T25" fmla="*/ 903 h 2964"/>
                <a:gd name="T26" fmla="*/ 2662 w 2987"/>
                <a:gd name="T27" fmla="*/ 1493 h 2964"/>
                <a:gd name="T28" fmla="*/ 2870 w 2987"/>
                <a:gd name="T29" fmla="*/ 695 h 2964"/>
                <a:gd name="T30" fmla="*/ 857 w 2987"/>
                <a:gd name="T31" fmla="*/ 2453 h 2964"/>
                <a:gd name="T32" fmla="*/ 787 w 2987"/>
                <a:gd name="T33" fmla="*/ 2477 h 2964"/>
                <a:gd name="T34" fmla="*/ 533 w 2987"/>
                <a:gd name="T35" fmla="*/ 2477 h 2964"/>
                <a:gd name="T36" fmla="*/ 475 w 2987"/>
                <a:gd name="T37" fmla="*/ 2453 h 2964"/>
                <a:gd name="T38" fmla="*/ 602 w 2987"/>
                <a:gd name="T39" fmla="*/ 2291 h 2964"/>
                <a:gd name="T40" fmla="*/ 475 w 2987"/>
                <a:gd name="T41" fmla="*/ 2119 h 2964"/>
                <a:gd name="T42" fmla="*/ 533 w 2987"/>
                <a:gd name="T43" fmla="*/ 2095 h 2964"/>
                <a:gd name="T44" fmla="*/ 787 w 2987"/>
                <a:gd name="T45" fmla="*/ 2095 h 2964"/>
                <a:gd name="T46" fmla="*/ 857 w 2987"/>
                <a:gd name="T47" fmla="*/ 2119 h 2964"/>
                <a:gd name="T48" fmla="*/ 729 w 2987"/>
                <a:gd name="T49" fmla="*/ 2291 h 2964"/>
                <a:gd name="T50" fmla="*/ 1621 w 2987"/>
                <a:gd name="T51" fmla="*/ 2500 h 2964"/>
                <a:gd name="T52" fmla="*/ 1019 w 2987"/>
                <a:gd name="T53" fmla="*/ 2407 h 2964"/>
                <a:gd name="T54" fmla="*/ 1621 w 2987"/>
                <a:gd name="T55" fmla="*/ 2500 h 2964"/>
                <a:gd name="T56" fmla="*/ 463 w 2987"/>
                <a:gd name="T57" fmla="*/ 1852 h 2964"/>
                <a:gd name="T58" fmla="*/ 1621 w 2987"/>
                <a:gd name="T59" fmla="*/ 1760 h 2964"/>
                <a:gd name="T60" fmla="*/ 1852 w 2987"/>
                <a:gd name="T61" fmla="*/ 1528 h 2964"/>
                <a:gd name="T62" fmla="*/ 463 w 2987"/>
                <a:gd name="T63" fmla="*/ 1436 h 2964"/>
                <a:gd name="T64" fmla="*/ 1852 w 2987"/>
                <a:gd name="T65" fmla="*/ 1528 h 2964"/>
                <a:gd name="T66" fmla="*/ 463 w 2987"/>
                <a:gd name="T67" fmla="*/ 1204 h 2964"/>
                <a:gd name="T68" fmla="*/ 1852 w 2987"/>
                <a:gd name="T69" fmla="*/ 1111 h 2964"/>
                <a:gd name="T70" fmla="*/ 1852 w 2987"/>
                <a:gd name="T71" fmla="*/ 880 h 2964"/>
                <a:gd name="T72" fmla="*/ 463 w 2987"/>
                <a:gd name="T73" fmla="*/ 787 h 2964"/>
                <a:gd name="T74" fmla="*/ 1852 w 2987"/>
                <a:gd name="T75" fmla="*/ 88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7" h="2964">
                  <a:moveTo>
                    <a:pt x="2870" y="695"/>
                  </a:moveTo>
                  <a:cubicBezTo>
                    <a:pt x="2824" y="672"/>
                    <a:pt x="2824" y="672"/>
                    <a:pt x="2824" y="672"/>
                  </a:cubicBezTo>
                  <a:cubicBezTo>
                    <a:pt x="2847" y="637"/>
                    <a:pt x="2847" y="637"/>
                    <a:pt x="2847" y="637"/>
                  </a:cubicBezTo>
                  <a:cubicBezTo>
                    <a:pt x="2893" y="533"/>
                    <a:pt x="2893" y="533"/>
                    <a:pt x="2893" y="533"/>
                  </a:cubicBezTo>
                  <a:cubicBezTo>
                    <a:pt x="2893" y="521"/>
                    <a:pt x="2893" y="498"/>
                    <a:pt x="2882" y="486"/>
                  </a:cubicBezTo>
                  <a:cubicBezTo>
                    <a:pt x="2847" y="475"/>
                    <a:pt x="2847" y="475"/>
                    <a:pt x="2847" y="475"/>
                  </a:cubicBezTo>
                  <a:cubicBezTo>
                    <a:pt x="2835" y="463"/>
                    <a:pt x="2812" y="475"/>
                    <a:pt x="2812" y="486"/>
                  </a:cubicBezTo>
                  <a:cubicBezTo>
                    <a:pt x="2743" y="567"/>
                    <a:pt x="2743" y="567"/>
                    <a:pt x="2743" y="567"/>
                  </a:cubicBezTo>
                  <a:cubicBezTo>
                    <a:pt x="2708" y="625"/>
                    <a:pt x="2708" y="625"/>
                    <a:pt x="2708" y="625"/>
                  </a:cubicBezTo>
                  <a:cubicBezTo>
                    <a:pt x="2685" y="625"/>
                    <a:pt x="2662" y="648"/>
                    <a:pt x="2639" y="660"/>
                  </a:cubicBezTo>
                  <a:cubicBezTo>
                    <a:pt x="2569" y="764"/>
                    <a:pt x="2430" y="972"/>
                    <a:pt x="2314" y="1158"/>
                  </a:cubicBezTo>
                  <a:cubicBezTo>
                    <a:pt x="2314" y="0"/>
                    <a:pt x="2314" y="0"/>
                    <a:pt x="2314" y="0"/>
                  </a:cubicBezTo>
                  <a:cubicBezTo>
                    <a:pt x="463" y="0"/>
                    <a:pt x="463" y="0"/>
                    <a:pt x="463" y="0"/>
                  </a:cubicBezTo>
                  <a:cubicBezTo>
                    <a:pt x="0" y="463"/>
                    <a:pt x="0" y="463"/>
                    <a:pt x="0" y="463"/>
                  </a:cubicBezTo>
                  <a:cubicBezTo>
                    <a:pt x="0" y="2963"/>
                    <a:pt x="0" y="2963"/>
                    <a:pt x="0" y="2963"/>
                  </a:cubicBezTo>
                  <a:cubicBezTo>
                    <a:pt x="2314" y="2963"/>
                    <a:pt x="2314" y="2963"/>
                    <a:pt x="2314" y="2963"/>
                  </a:cubicBezTo>
                  <a:cubicBezTo>
                    <a:pt x="2314" y="1690"/>
                    <a:pt x="2314" y="1690"/>
                    <a:pt x="2314" y="1690"/>
                  </a:cubicBezTo>
                  <a:cubicBezTo>
                    <a:pt x="2049" y="2107"/>
                    <a:pt x="1817" y="2396"/>
                    <a:pt x="1760" y="2407"/>
                  </a:cubicBezTo>
                  <a:cubicBezTo>
                    <a:pt x="1748" y="2407"/>
                    <a:pt x="1748" y="2407"/>
                    <a:pt x="1748" y="2407"/>
                  </a:cubicBezTo>
                  <a:lnTo>
                    <a:pt x="1748" y="2396"/>
                  </a:lnTo>
                  <a:cubicBezTo>
                    <a:pt x="1737" y="2338"/>
                    <a:pt x="1899" y="1922"/>
                    <a:pt x="2165" y="1413"/>
                  </a:cubicBezTo>
                  <a:cubicBezTo>
                    <a:pt x="2407" y="1551"/>
                    <a:pt x="2407" y="1551"/>
                    <a:pt x="2407" y="1551"/>
                  </a:cubicBezTo>
                  <a:cubicBezTo>
                    <a:pt x="2442" y="1493"/>
                    <a:pt x="2477" y="1436"/>
                    <a:pt x="2511" y="1378"/>
                  </a:cubicBezTo>
                  <a:cubicBezTo>
                    <a:pt x="2627" y="1169"/>
                    <a:pt x="2754" y="903"/>
                    <a:pt x="2812" y="776"/>
                  </a:cubicBezTo>
                  <a:cubicBezTo>
                    <a:pt x="2824" y="776"/>
                    <a:pt x="2824" y="776"/>
                    <a:pt x="2824" y="776"/>
                  </a:cubicBezTo>
                  <a:cubicBezTo>
                    <a:pt x="2870" y="799"/>
                    <a:pt x="2882" y="857"/>
                    <a:pt x="2859" y="903"/>
                  </a:cubicBezTo>
                  <a:cubicBezTo>
                    <a:pt x="2801" y="1030"/>
                    <a:pt x="2708" y="1204"/>
                    <a:pt x="2627" y="1366"/>
                  </a:cubicBezTo>
                  <a:cubicBezTo>
                    <a:pt x="2592" y="1413"/>
                    <a:pt x="2616" y="1470"/>
                    <a:pt x="2662" y="1493"/>
                  </a:cubicBezTo>
                  <a:cubicBezTo>
                    <a:pt x="2766" y="1308"/>
                    <a:pt x="2870" y="1088"/>
                    <a:pt x="2940" y="938"/>
                  </a:cubicBezTo>
                  <a:cubicBezTo>
                    <a:pt x="2986" y="857"/>
                    <a:pt x="2951" y="752"/>
                    <a:pt x="2870" y="695"/>
                  </a:cubicBezTo>
                  <a:close/>
                  <a:moveTo>
                    <a:pt x="857" y="2407"/>
                  </a:moveTo>
                  <a:cubicBezTo>
                    <a:pt x="868" y="2418"/>
                    <a:pt x="868" y="2442"/>
                    <a:pt x="857" y="2453"/>
                  </a:cubicBezTo>
                  <a:cubicBezTo>
                    <a:pt x="833" y="2477"/>
                    <a:pt x="833" y="2477"/>
                    <a:pt x="833" y="2477"/>
                  </a:cubicBezTo>
                  <a:cubicBezTo>
                    <a:pt x="822" y="2488"/>
                    <a:pt x="799" y="2488"/>
                    <a:pt x="787" y="2477"/>
                  </a:cubicBezTo>
                  <a:cubicBezTo>
                    <a:pt x="660" y="2349"/>
                    <a:pt x="660" y="2349"/>
                    <a:pt x="660" y="2349"/>
                  </a:cubicBezTo>
                  <a:cubicBezTo>
                    <a:pt x="533" y="2477"/>
                    <a:pt x="533" y="2477"/>
                    <a:pt x="533" y="2477"/>
                  </a:cubicBezTo>
                  <a:cubicBezTo>
                    <a:pt x="521" y="2488"/>
                    <a:pt x="509" y="2488"/>
                    <a:pt x="498" y="2477"/>
                  </a:cubicBezTo>
                  <a:cubicBezTo>
                    <a:pt x="475" y="2453"/>
                    <a:pt x="475" y="2453"/>
                    <a:pt x="475" y="2453"/>
                  </a:cubicBezTo>
                  <a:cubicBezTo>
                    <a:pt x="463" y="2442"/>
                    <a:pt x="463" y="2418"/>
                    <a:pt x="475" y="2407"/>
                  </a:cubicBezTo>
                  <a:cubicBezTo>
                    <a:pt x="602" y="2291"/>
                    <a:pt x="602" y="2291"/>
                    <a:pt x="602" y="2291"/>
                  </a:cubicBezTo>
                  <a:cubicBezTo>
                    <a:pt x="475" y="2165"/>
                    <a:pt x="475" y="2165"/>
                    <a:pt x="475" y="2165"/>
                  </a:cubicBezTo>
                  <a:cubicBezTo>
                    <a:pt x="463" y="2153"/>
                    <a:pt x="463" y="2130"/>
                    <a:pt x="475" y="2119"/>
                  </a:cubicBezTo>
                  <a:cubicBezTo>
                    <a:pt x="498" y="2095"/>
                    <a:pt x="498" y="2095"/>
                    <a:pt x="498" y="2095"/>
                  </a:cubicBezTo>
                  <a:cubicBezTo>
                    <a:pt x="509" y="2084"/>
                    <a:pt x="521" y="2084"/>
                    <a:pt x="533" y="2095"/>
                  </a:cubicBezTo>
                  <a:cubicBezTo>
                    <a:pt x="660" y="2222"/>
                    <a:pt x="660" y="2223"/>
                    <a:pt x="660" y="2223"/>
                  </a:cubicBezTo>
                  <a:cubicBezTo>
                    <a:pt x="787" y="2095"/>
                    <a:pt x="787" y="2095"/>
                    <a:pt x="787" y="2095"/>
                  </a:cubicBezTo>
                  <a:cubicBezTo>
                    <a:pt x="799" y="2084"/>
                    <a:pt x="822" y="2084"/>
                    <a:pt x="833" y="2095"/>
                  </a:cubicBezTo>
                  <a:cubicBezTo>
                    <a:pt x="857" y="2119"/>
                    <a:pt x="857" y="2119"/>
                    <a:pt x="857" y="2119"/>
                  </a:cubicBezTo>
                  <a:cubicBezTo>
                    <a:pt x="868" y="2130"/>
                    <a:pt x="868" y="2153"/>
                    <a:pt x="857" y="2165"/>
                  </a:cubicBezTo>
                  <a:cubicBezTo>
                    <a:pt x="729" y="2291"/>
                    <a:pt x="729" y="2291"/>
                    <a:pt x="729" y="2291"/>
                  </a:cubicBezTo>
                  <a:lnTo>
                    <a:pt x="857" y="2407"/>
                  </a:lnTo>
                  <a:close/>
                  <a:moveTo>
                    <a:pt x="1621" y="2500"/>
                  </a:moveTo>
                  <a:cubicBezTo>
                    <a:pt x="1019" y="2500"/>
                    <a:pt x="1019" y="2500"/>
                    <a:pt x="1019" y="2500"/>
                  </a:cubicBezTo>
                  <a:cubicBezTo>
                    <a:pt x="1019" y="2407"/>
                    <a:pt x="1019" y="2407"/>
                    <a:pt x="1019" y="2407"/>
                  </a:cubicBezTo>
                  <a:cubicBezTo>
                    <a:pt x="1621" y="2407"/>
                    <a:pt x="1621" y="2407"/>
                    <a:pt x="1621" y="2407"/>
                  </a:cubicBezTo>
                  <a:lnTo>
                    <a:pt x="1621" y="2500"/>
                  </a:lnTo>
                  <a:close/>
                  <a:moveTo>
                    <a:pt x="1621" y="1852"/>
                  </a:moveTo>
                  <a:cubicBezTo>
                    <a:pt x="463" y="1852"/>
                    <a:pt x="463" y="1852"/>
                    <a:pt x="463" y="1852"/>
                  </a:cubicBezTo>
                  <a:cubicBezTo>
                    <a:pt x="463" y="1760"/>
                    <a:pt x="463" y="1760"/>
                    <a:pt x="463" y="1760"/>
                  </a:cubicBezTo>
                  <a:cubicBezTo>
                    <a:pt x="1621" y="1760"/>
                    <a:pt x="1621" y="1760"/>
                    <a:pt x="1621" y="1760"/>
                  </a:cubicBezTo>
                  <a:lnTo>
                    <a:pt x="1621" y="185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path>
              </a:pathLst>
            </a:custGeom>
            <a:solidFill>
              <a:srgbClr val="FF8D14">
                <a:lumMod val="75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03" name="Freeform 11">
              <a:extLst>
                <a:ext uri="{FF2B5EF4-FFF2-40B4-BE49-F238E27FC236}">
                  <a16:creationId xmlns:a16="http://schemas.microsoft.com/office/drawing/2014/main" xmlns="" id="{CF1FBCF0-DEF0-44E2-8F09-3D2FC27D34B7}"/>
                </a:ext>
              </a:extLst>
            </p:cNvPr>
            <p:cNvSpPr>
              <a:spLocks noChangeAspect="1" noChangeArrowheads="1"/>
            </p:cNvSpPr>
            <p:nvPr/>
          </p:nvSpPr>
          <p:spPr bwMode="auto">
            <a:xfrm>
              <a:off x="5724298" y="3269450"/>
              <a:ext cx="227877" cy="323748"/>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solidFill>
              <a:srgbClr val="FF8D14">
                <a:lumMod val="75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04" name="Freeform 238">
              <a:extLst>
                <a:ext uri="{FF2B5EF4-FFF2-40B4-BE49-F238E27FC236}">
                  <a16:creationId xmlns:a16="http://schemas.microsoft.com/office/drawing/2014/main" xmlns="" id="{3B8CA060-597A-4BD6-BDA1-15511DDCEB11}"/>
                </a:ext>
              </a:extLst>
            </p:cNvPr>
            <p:cNvSpPr>
              <a:spLocks noEditPoints="1"/>
            </p:cNvSpPr>
            <p:nvPr/>
          </p:nvSpPr>
          <p:spPr bwMode="auto">
            <a:xfrm>
              <a:off x="5684566" y="3765992"/>
              <a:ext cx="303490" cy="243614"/>
            </a:xfrm>
            <a:custGeom>
              <a:avLst/>
              <a:gdLst/>
              <a:ahLst/>
              <a:cxnLst>
                <a:cxn ang="0">
                  <a:pos x="6" y="0"/>
                </a:cxn>
                <a:cxn ang="0">
                  <a:pos x="254" y="4"/>
                </a:cxn>
                <a:cxn ang="0">
                  <a:pos x="295" y="68"/>
                </a:cxn>
                <a:cxn ang="0">
                  <a:pos x="695" y="68"/>
                </a:cxn>
                <a:cxn ang="0">
                  <a:pos x="765" y="606"/>
                </a:cxn>
                <a:cxn ang="0">
                  <a:pos x="7" y="613"/>
                </a:cxn>
                <a:cxn ang="0">
                  <a:pos x="0" y="6"/>
                </a:cxn>
                <a:cxn ang="0">
                  <a:pos x="569" y="135"/>
                </a:cxn>
                <a:cxn ang="0">
                  <a:pos x="489" y="206"/>
                </a:cxn>
                <a:cxn ang="0">
                  <a:pos x="410" y="202"/>
                </a:cxn>
                <a:cxn ang="0">
                  <a:pos x="257" y="238"/>
                </a:cxn>
                <a:cxn ang="0">
                  <a:pos x="296" y="278"/>
                </a:cxn>
                <a:cxn ang="0">
                  <a:pos x="428" y="293"/>
                </a:cxn>
                <a:cxn ang="0">
                  <a:pos x="531" y="390"/>
                </a:cxn>
                <a:cxn ang="0">
                  <a:pos x="616" y="311"/>
                </a:cxn>
                <a:cxn ang="0">
                  <a:pos x="656" y="219"/>
                </a:cxn>
                <a:cxn ang="0">
                  <a:pos x="569" y="135"/>
                </a:cxn>
                <a:cxn ang="0">
                  <a:pos x="544" y="409"/>
                </a:cxn>
                <a:cxn ang="0">
                  <a:pos x="504" y="442"/>
                </a:cxn>
                <a:cxn ang="0">
                  <a:pos x="424" y="366"/>
                </a:cxn>
                <a:cxn ang="0">
                  <a:pos x="418" y="383"/>
                </a:cxn>
                <a:cxn ang="0">
                  <a:pos x="483" y="451"/>
                </a:cxn>
                <a:cxn ang="0">
                  <a:pos x="450" y="471"/>
                </a:cxn>
                <a:cxn ang="0">
                  <a:pos x="389" y="425"/>
                </a:cxn>
                <a:cxn ang="0">
                  <a:pos x="407" y="454"/>
                </a:cxn>
                <a:cxn ang="0">
                  <a:pos x="424" y="498"/>
                </a:cxn>
                <a:cxn ang="0">
                  <a:pos x="385" y="480"/>
                </a:cxn>
                <a:cxn ang="0">
                  <a:pos x="372" y="492"/>
                </a:cxn>
                <a:cxn ang="0">
                  <a:pos x="374" y="519"/>
                </a:cxn>
                <a:cxn ang="0">
                  <a:pos x="340" y="503"/>
                </a:cxn>
                <a:cxn ang="0">
                  <a:pos x="312" y="436"/>
                </a:cxn>
                <a:cxn ang="0">
                  <a:pos x="253" y="385"/>
                </a:cxn>
                <a:cxn ang="0">
                  <a:pos x="247" y="350"/>
                </a:cxn>
                <a:cxn ang="0">
                  <a:pos x="168" y="383"/>
                </a:cxn>
                <a:cxn ang="0">
                  <a:pos x="180" y="428"/>
                </a:cxn>
                <a:cxn ang="0">
                  <a:pos x="197" y="460"/>
                </a:cxn>
                <a:cxn ang="0">
                  <a:pos x="229" y="502"/>
                </a:cxn>
                <a:cxn ang="0">
                  <a:pos x="267" y="508"/>
                </a:cxn>
                <a:cxn ang="0">
                  <a:pos x="283" y="530"/>
                </a:cxn>
                <a:cxn ang="0">
                  <a:pos x="315" y="521"/>
                </a:cxn>
                <a:cxn ang="0">
                  <a:pos x="335" y="536"/>
                </a:cxn>
                <a:cxn ang="0">
                  <a:pos x="400" y="525"/>
                </a:cxn>
                <a:cxn ang="0">
                  <a:pos x="448" y="502"/>
                </a:cxn>
                <a:cxn ang="0">
                  <a:pos x="539" y="471"/>
                </a:cxn>
                <a:cxn ang="0">
                  <a:pos x="555" y="390"/>
                </a:cxn>
                <a:cxn ang="0">
                  <a:pos x="101" y="257"/>
                </a:cxn>
                <a:cxn ang="0">
                  <a:pos x="200" y="338"/>
                </a:cxn>
                <a:cxn ang="0">
                  <a:pos x="252" y="160"/>
                </a:cxn>
                <a:cxn ang="0">
                  <a:pos x="289" y="202"/>
                </a:cxn>
                <a:cxn ang="0">
                  <a:pos x="317" y="197"/>
                </a:cxn>
                <a:cxn ang="0">
                  <a:pos x="101" y="257"/>
                </a:cxn>
              </a:cxnLst>
              <a:rect l="0" t="0" r="r" b="b"/>
              <a:pathLst>
                <a:path w="765" h="613">
                  <a:moveTo>
                    <a:pt x="0" y="0"/>
                  </a:moveTo>
                  <a:cubicBezTo>
                    <a:pt x="2" y="0"/>
                    <a:pt x="4" y="0"/>
                    <a:pt x="6" y="0"/>
                  </a:cubicBezTo>
                  <a:cubicBezTo>
                    <a:pt x="86" y="0"/>
                    <a:pt x="167" y="0"/>
                    <a:pt x="247" y="0"/>
                  </a:cubicBezTo>
                  <a:cubicBezTo>
                    <a:pt x="251" y="0"/>
                    <a:pt x="252" y="1"/>
                    <a:pt x="254" y="4"/>
                  </a:cubicBezTo>
                  <a:cubicBezTo>
                    <a:pt x="265" y="24"/>
                    <a:pt x="277" y="44"/>
                    <a:pt x="288" y="64"/>
                  </a:cubicBezTo>
                  <a:cubicBezTo>
                    <a:pt x="289" y="67"/>
                    <a:pt x="291" y="68"/>
                    <a:pt x="295" y="68"/>
                  </a:cubicBezTo>
                  <a:cubicBezTo>
                    <a:pt x="344" y="68"/>
                    <a:pt x="393" y="68"/>
                    <a:pt x="443" y="68"/>
                  </a:cubicBezTo>
                  <a:cubicBezTo>
                    <a:pt x="527" y="68"/>
                    <a:pt x="611" y="68"/>
                    <a:pt x="695" y="68"/>
                  </a:cubicBezTo>
                  <a:cubicBezTo>
                    <a:pt x="734" y="68"/>
                    <a:pt x="765" y="99"/>
                    <a:pt x="765" y="138"/>
                  </a:cubicBezTo>
                  <a:cubicBezTo>
                    <a:pt x="765" y="294"/>
                    <a:pt x="765" y="450"/>
                    <a:pt x="765" y="606"/>
                  </a:cubicBezTo>
                  <a:cubicBezTo>
                    <a:pt x="765" y="613"/>
                    <a:pt x="765" y="613"/>
                    <a:pt x="758" y="613"/>
                  </a:cubicBezTo>
                  <a:cubicBezTo>
                    <a:pt x="508" y="613"/>
                    <a:pt x="257" y="613"/>
                    <a:pt x="7" y="613"/>
                  </a:cubicBezTo>
                  <a:cubicBezTo>
                    <a:pt x="0" y="613"/>
                    <a:pt x="0" y="613"/>
                    <a:pt x="0" y="606"/>
                  </a:cubicBezTo>
                  <a:cubicBezTo>
                    <a:pt x="0" y="406"/>
                    <a:pt x="0" y="206"/>
                    <a:pt x="0" y="6"/>
                  </a:cubicBezTo>
                  <a:cubicBezTo>
                    <a:pt x="0" y="4"/>
                    <a:pt x="0" y="2"/>
                    <a:pt x="0" y="0"/>
                  </a:cubicBezTo>
                  <a:close/>
                  <a:moveTo>
                    <a:pt x="569" y="135"/>
                  </a:moveTo>
                  <a:cubicBezTo>
                    <a:pt x="559" y="144"/>
                    <a:pt x="550" y="152"/>
                    <a:pt x="541" y="160"/>
                  </a:cubicBezTo>
                  <a:cubicBezTo>
                    <a:pt x="524" y="175"/>
                    <a:pt x="506" y="190"/>
                    <a:pt x="489" y="206"/>
                  </a:cubicBezTo>
                  <a:cubicBezTo>
                    <a:pt x="473" y="219"/>
                    <a:pt x="456" y="222"/>
                    <a:pt x="437" y="213"/>
                  </a:cubicBezTo>
                  <a:cubicBezTo>
                    <a:pt x="428" y="208"/>
                    <a:pt x="419" y="205"/>
                    <a:pt x="410" y="202"/>
                  </a:cubicBezTo>
                  <a:cubicBezTo>
                    <a:pt x="395" y="196"/>
                    <a:pt x="379" y="194"/>
                    <a:pt x="363" y="199"/>
                  </a:cubicBezTo>
                  <a:cubicBezTo>
                    <a:pt x="327" y="210"/>
                    <a:pt x="292" y="223"/>
                    <a:pt x="257" y="238"/>
                  </a:cubicBezTo>
                  <a:cubicBezTo>
                    <a:pt x="250" y="241"/>
                    <a:pt x="249" y="245"/>
                    <a:pt x="253" y="252"/>
                  </a:cubicBezTo>
                  <a:cubicBezTo>
                    <a:pt x="262" y="269"/>
                    <a:pt x="277" y="276"/>
                    <a:pt x="296" y="278"/>
                  </a:cubicBezTo>
                  <a:cubicBezTo>
                    <a:pt x="313" y="280"/>
                    <a:pt x="329" y="277"/>
                    <a:pt x="345" y="272"/>
                  </a:cubicBezTo>
                  <a:cubicBezTo>
                    <a:pt x="377" y="262"/>
                    <a:pt x="404" y="269"/>
                    <a:pt x="428" y="293"/>
                  </a:cubicBezTo>
                  <a:cubicBezTo>
                    <a:pt x="458" y="324"/>
                    <a:pt x="490" y="353"/>
                    <a:pt x="522" y="382"/>
                  </a:cubicBezTo>
                  <a:cubicBezTo>
                    <a:pt x="524" y="385"/>
                    <a:pt x="527" y="388"/>
                    <a:pt x="531" y="390"/>
                  </a:cubicBezTo>
                  <a:cubicBezTo>
                    <a:pt x="533" y="389"/>
                    <a:pt x="534" y="387"/>
                    <a:pt x="536" y="386"/>
                  </a:cubicBezTo>
                  <a:cubicBezTo>
                    <a:pt x="562" y="361"/>
                    <a:pt x="589" y="336"/>
                    <a:pt x="616" y="311"/>
                  </a:cubicBezTo>
                  <a:cubicBezTo>
                    <a:pt x="630" y="298"/>
                    <a:pt x="643" y="285"/>
                    <a:pt x="657" y="272"/>
                  </a:cubicBezTo>
                  <a:cubicBezTo>
                    <a:pt x="674" y="256"/>
                    <a:pt x="672" y="233"/>
                    <a:pt x="656" y="219"/>
                  </a:cubicBezTo>
                  <a:cubicBezTo>
                    <a:pt x="644" y="209"/>
                    <a:pt x="633" y="197"/>
                    <a:pt x="621" y="186"/>
                  </a:cubicBezTo>
                  <a:cubicBezTo>
                    <a:pt x="604" y="169"/>
                    <a:pt x="586" y="152"/>
                    <a:pt x="569" y="135"/>
                  </a:cubicBezTo>
                  <a:close/>
                  <a:moveTo>
                    <a:pt x="540" y="404"/>
                  </a:moveTo>
                  <a:cubicBezTo>
                    <a:pt x="542" y="406"/>
                    <a:pt x="543" y="407"/>
                    <a:pt x="544" y="409"/>
                  </a:cubicBezTo>
                  <a:cubicBezTo>
                    <a:pt x="550" y="416"/>
                    <a:pt x="550" y="423"/>
                    <a:pt x="548" y="432"/>
                  </a:cubicBezTo>
                  <a:cubicBezTo>
                    <a:pt x="545" y="446"/>
                    <a:pt x="520" y="458"/>
                    <a:pt x="504" y="442"/>
                  </a:cubicBezTo>
                  <a:cubicBezTo>
                    <a:pt x="480" y="418"/>
                    <a:pt x="455" y="394"/>
                    <a:pt x="430" y="370"/>
                  </a:cubicBezTo>
                  <a:cubicBezTo>
                    <a:pt x="428" y="368"/>
                    <a:pt x="426" y="367"/>
                    <a:pt x="424" y="366"/>
                  </a:cubicBezTo>
                  <a:cubicBezTo>
                    <a:pt x="420" y="365"/>
                    <a:pt x="417" y="367"/>
                    <a:pt x="415" y="371"/>
                  </a:cubicBezTo>
                  <a:cubicBezTo>
                    <a:pt x="412" y="375"/>
                    <a:pt x="413" y="379"/>
                    <a:pt x="418" y="383"/>
                  </a:cubicBezTo>
                  <a:cubicBezTo>
                    <a:pt x="436" y="401"/>
                    <a:pt x="455" y="419"/>
                    <a:pt x="473" y="437"/>
                  </a:cubicBezTo>
                  <a:cubicBezTo>
                    <a:pt x="477" y="441"/>
                    <a:pt x="480" y="446"/>
                    <a:pt x="483" y="451"/>
                  </a:cubicBezTo>
                  <a:cubicBezTo>
                    <a:pt x="486" y="458"/>
                    <a:pt x="485" y="465"/>
                    <a:pt x="480" y="471"/>
                  </a:cubicBezTo>
                  <a:cubicBezTo>
                    <a:pt x="472" y="480"/>
                    <a:pt x="459" y="481"/>
                    <a:pt x="450" y="471"/>
                  </a:cubicBezTo>
                  <a:cubicBezTo>
                    <a:pt x="434" y="456"/>
                    <a:pt x="418" y="441"/>
                    <a:pt x="403" y="425"/>
                  </a:cubicBezTo>
                  <a:cubicBezTo>
                    <a:pt x="398" y="421"/>
                    <a:pt x="393" y="421"/>
                    <a:pt x="389" y="425"/>
                  </a:cubicBezTo>
                  <a:cubicBezTo>
                    <a:pt x="386" y="429"/>
                    <a:pt x="386" y="434"/>
                    <a:pt x="390" y="438"/>
                  </a:cubicBezTo>
                  <a:cubicBezTo>
                    <a:pt x="396" y="444"/>
                    <a:pt x="401" y="449"/>
                    <a:pt x="407" y="454"/>
                  </a:cubicBezTo>
                  <a:cubicBezTo>
                    <a:pt x="414" y="461"/>
                    <a:pt x="421" y="468"/>
                    <a:pt x="427" y="476"/>
                  </a:cubicBezTo>
                  <a:cubicBezTo>
                    <a:pt x="433" y="483"/>
                    <a:pt x="431" y="492"/>
                    <a:pt x="424" y="498"/>
                  </a:cubicBezTo>
                  <a:cubicBezTo>
                    <a:pt x="416" y="503"/>
                    <a:pt x="409" y="503"/>
                    <a:pt x="402" y="496"/>
                  </a:cubicBezTo>
                  <a:cubicBezTo>
                    <a:pt x="396" y="491"/>
                    <a:pt x="391" y="485"/>
                    <a:pt x="385" y="480"/>
                  </a:cubicBezTo>
                  <a:cubicBezTo>
                    <a:pt x="381" y="476"/>
                    <a:pt x="377" y="476"/>
                    <a:pt x="373" y="479"/>
                  </a:cubicBezTo>
                  <a:cubicBezTo>
                    <a:pt x="369" y="482"/>
                    <a:pt x="369" y="487"/>
                    <a:pt x="372" y="492"/>
                  </a:cubicBezTo>
                  <a:cubicBezTo>
                    <a:pt x="374" y="495"/>
                    <a:pt x="376" y="497"/>
                    <a:pt x="378" y="500"/>
                  </a:cubicBezTo>
                  <a:cubicBezTo>
                    <a:pt x="382" y="507"/>
                    <a:pt x="380" y="513"/>
                    <a:pt x="374" y="519"/>
                  </a:cubicBezTo>
                  <a:cubicBezTo>
                    <a:pt x="369" y="523"/>
                    <a:pt x="362" y="523"/>
                    <a:pt x="356" y="518"/>
                  </a:cubicBezTo>
                  <a:cubicBezTo>
                    <a:pt x="351" y="513"/>
                    <a:pt x="345" y="508"/>
                    <a:pt x="340" y="503"/>
                  </a:cubicBezTo>
                  <a:cubicBezTo>
                    <a:pt x="353" y="485"/>
                    <a:pt x="340" y="464"/>
                    <a:pt x="318" y="464"/>
                  </a:cubicBezTo>
                  <a:cubicBezTo>
                    <a:pt x="322" y="453"/>
                    <a:pt x="320" y="444"/>
                    <a:pt x="312" y="436"/>
                  </a:cubicBezTo>
                  <a:cubicBezTo>
                    <a:pt x="305" y="428"/>
                    <a:pt x="295" y="425"/>
                    <a:pt x="284" y="427"/>
                  </a:cubicBezTo>
                  <a:cubicBezTo>
                    <a:pt x="294" y="400"/>
                    <a:pt x="283" y="386"/>
                    <a:pt x="253" y="385"/>
                  </a:cubicBezTo>
                  <a:cubicBezTo>
                    <a:pt x="253" y="384"/>
                    <a:pt x="253" y="384"/>
                    <a:pt x="253" y="383"/>
                  </a:cubicBezTo>
                  <a:cubicBezTo>
                    <a:pt x="259" y="371"/>
                    <a:pt x="257" y="359"/>
                    <a:pt x="247" y="350"/>
                  </a:cubicBezTo>
                  <a:cubicBezTo>
                    <a:pt x="236" y="342"/>
                    <a:pt x="222" y="341"/>
                    <a:pt x="212" y="349"/>
                  </a:cubicBezTo>
                  <a:cubicBezTo>
                    <a:pt x="197" y="360"/>
                    <a:pt x="182" y="372"/>
                    <a:pt x="168" y="383"/>
                  </a:cubicBezTo>
                  <a:cubicBezTo>
                    <a:pt x="165" y="386"/>
                    <a:pt x="162" y="391"/>
                    <a:pt x="160" y="395"/>
                  </a:cubicBezTo>
                  <a:cubicBezTo>
                    <a:pt x="156" y="409"/>
                    <a:pt x="165" y="424"/>
                    <a:pt x="180" y="428"/>
                  </a:cubicBezTo>
                  <a:cubicBezTo>
                    <a:pt x="184" y="429"/>
                    <a:pt x="189" y="429"/>
                    <a:pt x="195" y="429"/>
                  </a:cubicBezTo>
                  <a:cubicBezTo>
                    <a:pt x="189" y="440"/>
                    <a:pt x="189" y="450"/>
                    <a:pt x="197" y="460"/>
                  </a:cubicBezTo>
                  <a:cubicBezTo>
                    <a:pt x="204" y="469"/>
                    <a:pt x="215" y="472"/>
                    <a:pt x="227" y="470"/>
                  </a:cubicBezTo>
                  <a:cubicBezTo>
                    <a:pt x="220" y="482"/>
                    <a:pt x="220" y="493"/>
                    <a:pt x="229" y="502"/>
                  </a:cubicBezTo>
                  <a:cubicBezTo>
                    <a:pt x="240" y="514"/>
                    <a:pt x="253" y="515"/>
                    <a:pt x="267" y="508"/>
                  </a:cubicBezTo>
                  <a:cubicBezTo>
                    <a:pt x="267" y="508"/>
                    <a:pt x="267" y="508"/>
                    <a:pt x="267" y="508"/>
                  </a:cubicBezTo>
                  <a:cubicBezTo>
                    <a:pt x="267" y="509"/>
                    <a:pt x="267" y="509"/>
                    <a:pt x="267" y="510"/>
                  </a:cubicBezTo>
                  <a:cubicBezTo>
                    <a:pt x="269" y="520"/>
                    <a:pt x="274" y="526"/>
                    <a:pt x="283" y="530"/>
                  </a:cubicBezTo>
                  <a:cubicBezTo>
                    <a:pt x="292" y="533"/>
                    <a:pt x="301" y="532"/>
                    <a:pt x="309" y="526"/>
                  </a:cubicBezTo>
                  <a:cubicBezTo>
                    <a:pt x="311" y="524"/>
                    <a:pt x="313" y="523"/>
                    <a:pt x="315" y="521"/>
                  </a:cubicBezTo>
                  <a:cubicBezTo>
                    <a:pt x="317" y="519"/>
                    <a:pt x="319" y="520"/>
                    <a:pt x="321" y="522"/>
                  </a:cubicBezTo>
                  <a:cubicBezTo>
                    <a:pt x="326" y="527"/>
                    <a:pt x="330" y="532"/>
                    <a:pt x="335" y="536"/>
                  </a:cubicBezTo>
                  <a:cubicBezTo>
                    <a:pt x="354" y="553"/>
                    <a:pt x="381" y="549"/>
                    <a:pt x="394" y="528"/>
                  </a:cubicBezTo>
                  <a:cubicBezTo>
                    <a:pt x="395" y="525"/>
                    <a:pt x="397" y="525"/>
                    <a:pt x="400" y="525"/>
                  </a:cubicBezTo>
                  <a:cubicBezTo>
                    <a:pt x="414" y="529"/>
                    <a:pt x="427" y="526"/>
                    <a:pt x="437" y="516"/>
                  </a:cubicBezTo>
                  <a:cubicBezTo>
                    <a:pt x="441" y="512"/>
                    <a:pt x="444" y="507"/>
                    <a:pt x="448" y="502"/>
                  </a:cubicBezTo>
                  <a:cubicBezTo>
                    <a:pt x="471" y="509"/>
                    <a:pt x="493" y="498"/>
                    <a:pt x="503" y="474"/>
                  </a:cubicBezTo>
                  <a:cubicBezTo>
                    <a:pt x="524" y="476"/>
                    <a:pt x="528" y="476"/>
                    <a:pt x="539" y="471"/>
                  </a:cubicBezTo>
                  <a:cubicBezTo>
                    <a:pt x="551" y="466"/>
                    <a:pt x="560" y="457"/>
                    <a:pt x="565" y="445"/>
                  </a:cubicBezTo>
                  <a:cubicBezTo>
                    <a:pt x="574" y="426"/>
                    <a:pt x="569" y="404"/>
                    <a:pt x="555" y="390"/>
                  </a:cubicBezTo>
                  <a:cubicBezTo>
                    <a:pt x="550" y="395"/>
                    <a:pt x="545" y="399"/>
                    <a:pt x="540" y="404"/>
                  </a:cubicBezTo>
                  <a:close/>
                  <a:moveTo>
                    <a:pt x="101" y="257"/>
                  </a:moveTo>
                  <a:cubicBezTo>
                    <a:pt x="128" y="289"/>
                    <a:pt x="154" y="321"/>
                    <a:pt x="181" y="353"/>
                  </a:cubicBezTo>
                  <a:cubicBezTo>
                    <a:pt x="187" y="347"/>
                    <a:pt x="193" y="343"/>
                    <a:pt x="200" y="338"/>
                  </a:cubicBezTo>
                  <a:cubicBezTo>
                    <a:pt x="178" y="312"/>
                    <a:pt x="156" y="286"/>
                    <a:pt x="135" y="260"/>
                  </a:cubicBezTo>
                  <a:cubicBezTo>
                    <a:pt x="174" y="226"/>
                    <a:pt x="212" y="193"/>
                    <a:pt x="252" y="160"/>
                  </a:cubicBezTo>
                  <a:cubicBezTo>
                    <a:pt x="253" y="161"/>
                    <a:pt x="253" y="162"/>
                    <a:pt x="253" y="162"/>
                  </a:cubicBezTo>
                  <a:cubicBezTo>
                    <a:pt x="265" y="176"/>
                    <a:pt x="277" y="189"/>
                    <a:pt x="289" y="202"/>
                  </a:cubicBezTo>
                  <a:cubicBezTo>
                    <a:pt x="291" y="203"/>
                    <a:pt x="293" y="205"/>
                    <a:pt x="294" y="205"/>
                  </a:cubicBezTo>
                  <a:cubicBezTo>
                    <a:pt x="302" y="203"/>
                    <a:pt x="310" y="199"/>
                    <a:pt x="317" y="197"/>
                  </a:cubicBezTo>
                  <a:cubicBezTo>
                    <a:pt x="296" y="173"/>
                    <a:pt x="275" y="150"/>
                    <a:pt x="253" y="127"/>
                  </a:cubicBezTo>
                  <a:cubicBezTo>
                    <a:pt x="202" y="170"/>
                    <a:pt x="152" y="213"/>
                    <a:pt x="101" y="257"/>
                  </a:cubicBezTo>
                  <a:close/>
                </a:path>
              </a:pathLst>
            </a:custGeom>
            <a:solidFill>
              <a:srgbClr val="FF8D14">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TextBox 204">
              <a:extLst>
                <a:ext uri="{FF2B5EF4-FFF2-40B4-BE49-F238E27FC236}">
                  <a16:creationId xmlns:a16="http://schemas.microsoft.com/office/drawing/2014/main" xmlns="" id="{79FD9F8C-2E39-4647-839A-3918D7D7E84F}"/>
                </a:ext>
              </a:extLst>
            </p:cNvPr>
            <p:cNvSpPr txBox="1"/>
            <p:nvPr/>
          </p:nvSpPr>
          <p:spPr>
            <a:xfrm>
              <a:off x="4208179" y="4202720"/>
              <a:ext cx="2470579" cy="20925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8D14">
                      <a:lumMod val="75000"/>
                    </a:srgbClr>
                  </a:solidFill>
                  <a:effectLst/>
                  <a:uLnTx/>
                  <a:uFillTx/>
                </a:rPr>
                <a:t>ORACLE BLOCKCHAIN PLATFORM</a:t>
              </a:r>
            </a:p>
          </p:txBody>
        </p:sp>
      </p:grpSp>
      <p:grpSp>
        <p:nvGrpSpPr>
          <p:cNvPr id="218" name="Group 217">
            <a:extLst>
              <a:ext uri="{FF2B5EF4-FFF2-40B4-BE49-F238E27FC236}">
                <a16:creationId xmlns:a16="http://schemas.microsoft.com/office/drawing/2014/main" xmlns="" id="{F85E745F-7D93-4856-BFA1-D1A96B71B006}"/>
              </a:ext>
            </a:extLst>
          </p:cNvPr>
          <p:cNvGrpSpPr/>
          <p:nvPr/>
        </p:nvGrpSpPr>
        <p:grpSpPr>
          <a:xfrm>
            <a:off x="9144893" y="1820884"/>
            <a:ext cx="2009218" cy="3217549"/>
            <a:chOff x="8786068" y="1820884"/>
            <a:chExt cx="2009218" cy="3217549"/>
          </a:xfrm>
        </p:grpSpPr>
        <p:sp>
          <p:nvSpPr>
            <p:cNvPr id="219" name="TextBox 218">
              <a:extLst>
                <a:ext uri="{FF2B5EF4-FFF2-40B4-BE49-F238E27FC236}">
                  <a16:creationId xmlns:a16="http://schemas.microsoft.com/office/drawing/2014/main" xmlns="" id="{890E71A9-39F9-48F8-ACA1-CAA62188E561}"/>
                </a:ext>
              </a:extLst>
            </p:cNvPr>
            <p:cNvSpPr txBox="1"/>
            <p:nvPr/>
          </p:nvSpPr>
          <p:spPr>
            <a:xfrm>
              <a:off x="9112251" y="3618360"/>
              <a:ext cx="1683035" cy="1420073"/>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8595B"/>
                  </a:solidFill>
                  <a:effectLst/>
                  <a:uLnTx/>
                  <a:uFillTx/>
                </a:rPr>
                <a:t>Hyperledger Fabric Peers </a:t>
              </a:r>
              <a:r>
                <a:rPr kumimoji="0" lang="en-US" sz="1600" b="0" i="0" u="none" strike="noStrike" kern="0" cap="none" spc="0" normalizeH="0" baseline="0" noProof="0" dirty="0">
                  <a:ln>
                    <a:noFill/>
                  </a:ln>
                  <a:solidFill>
                    <a:srgbClr val="58595B"/>
                  </a:solidFill>
                  <a:effectLst/>
                  <a:uLnTx/>
                  <a:uFillTx/>
                </a:rPr>
                <a:t>in Customer Datacenters or 3</a:t>
              </a:r>
              <a:r>
                <a:rPr kumimoji="0" lang="en-US" sz="1600" b="0" i="0" u="none" strike="noStrike" kern="0" cap="none" spc="0" normalizeH="0" baseline="30000" noProof="0" dirty="0">
                  <a:ln>
                    <a:noFill/>
                  </a:ln>
                  <a:solidFill>
                    <a:srgbClr val="58595B"/>
                  </a:solidFill>
                  <a:effectLst/>
                  <a:uLnTx/>
                  <a:uFillTx/>
                </a:rPr>
                <a:t>rd</a:t>
              </a:r>
              <a:r>
                <a:rPr kumimoji="0" lang="en-US" sz="1600" b="0" i="0" u="none" strike="noStrike" kern="0" cap="none" spc="0" normalizeH="0" baseline="0" noProof="0" dirty="0">
                  <a:ln>
                    <a:noFill/>
                  </a:ln>
                  <a:solidFill>
                    <a:srgbClr val="58595B"/>
                  </a:solidFill>
                  <a:effectLst/>
                  <a:uLnTx/>
                  <a:uFillTx/>
                </a:rPr>
                <a:t> Party Clouds</a:t>
              </a:r>
            </a:p>
          </p:txBody>
        </p:sp>
        <p:cxnSp>
          <p:nvCxnSpPr>
            <p:cNvPr id="220" name="Straight Arrow Connector 219">
              <a:extLst>
                <a:ext uri="{FF2B5EF4-FFF2-40B4-BE49-F238E27FC236}">
                  <a16:creationId xmlns:a16="http://schemas.microsoft.com/office/drawing/2014/main" xmlns="" id="{720BA39B-C7EB-4ED6-9942-ED61B0B58282}"/>
                </a:ext>
              </a:extLst>
            </p:cNvPr>
            <p:cNvCxnSpPr/>
            <p:nvPr/>
          </p:nvCxnSpPr>
          <p:spPr>
            <a:xfrm flipH="1" flipV="1">
              <a:off x="9355743" y="2952005"/>
              <a:ext cx="0" cy="585305"/>
            </a:xfrm>
            <a:prstGeom prst="straightConnector1">
              <a:avLst/>
            </a:prstGeom>
            <a:noFill/>
            <a:ln w="19050" cap="flat" cmpd="sng" algn="ctr">
              <a:solidFill>
                <a:srgbClr val="8EADBF"/>
              </a:solidFill>
              <a:prstDash val="solid"/>
              <a:miter lim="800000"/>
              <a:tailEnd type="arrow"/>
            </a:ln>
            <a:effectLst/>
          </p:spPr>
        </p:cxnSp>
        <p:cxnSp>
          <p:nvCxnSpPr>
            <p:cNvPr id="221" name="Straight Arrow Connector 220">
              <a:extLst>
                <a:ext uri="{FF2B5EF4-FFF2-40B4-BE49-F238E27FC236}">
                  <a16:creationId xmlns:a16="http://schemas.microsoft.com/office/drawing/2014/main" xmlns="" id="{2298F461-3ADF-4675-A863-F5E110A33B1C}"/>
                </a:ext>
              </a:extLst>
            </p:cNvPr>
            <p:cNvCxnSpPr/>
            <p:nvPr/>
          </p:nvCxnSpPr>
          <p:spPr>
            <a:xfrm flipH="1" flipV="1">
              <a:off x="10087894" y="2969175"/>
              <a:ext cx="0" cy="585305"/>
            </a:xfrm>
            <a:prstGeom prst="straightConnector1">
              <a:avLst/>
            </a:prstGeom>
            <a:noFill/>
            <a:ln w="19050" cap="flat" cmpd="sng" algn="ctr">
              <a:solidFill>
                <a:srgbClr val="8EADBF"/>
              </a:solidFill>
              <a:prstDash val="solid"/>
              <a:miter lim="800000"/>
              <a:tailEnd type="arrow"/>
            </a:ln>
            <a:effectLst/>
          </p:spPr>
        </p:cxnSp>
        <p:cxnSp>
          <p:nvCxnSpPr>
            <p:cNvPr id="222" name="Straight Arrow Connector 221">
              <a:extLst>
                <a:ext uri="{FF2B5EF4-FFF2-40B4-BE49-F238E27FC236}">
                  <a16:creationId xmlns:a16="http://schemas.microsoft.com/office/drawing/2014/main" xmlns="" id="{1FE84C09-D287-4EF1-B8DB-9C0380442AC9}"/>
                </a:ext>
              </a:extLst>
            </p:cNvPr>
            <p:cNvCxnSpPr/>
            <p:nvPr/>
          </p:nvCxnSpPr>
          <p:spPr>
            <a:xfrm flipH="1">
              <a:off x="8786068" y="3548120"/>
              <a:ext cx="1310997" cy="0"/>
            </a:xfrm>
            <a:prstGeom prst="straightConnector1">
              <a:avLst/>
            </a:prstGeom>
            <a:noFill/>
            <a:ln w="19050" cap="flat" cmpd="sng" algn="ctr">
              <a:solidFill>
                <a:srgbClr val="8EADBF"/>
              </a:solidFill>
              <a:prstDash val="solid"/>
              <a:miter lim="800000"/>
              <a:tailEnd type="arrow"/>
            </a:ln>
            <a:effectLst/>
          </p:spPr>
        </p:cxnSp>
        <p:sp>
          <p:nvSpPr>
            <p:cNvPr id="223" name="TextBox 222">
              <a:extLst>
                <a:ext uri="{FF2B5EF4-FFF2-40B4-BE49-F238E27FC236}">
                  <a16:creationId xmlns:a16="http://schemas.microsoft.com/office/drawing/2014/main" xmlns="" id="{35C6D5DA-DF30-4346-850C-33E57F47C357}"/>
                </a:ext>
              </a:extLst>
            </p:cNvPr>
            <p:cNvSpPr txBox="1"/>
            <p:nvPr/>
          </p:nvSpPr>
          <p:spPr>
            <a:xfrm>
              <a:off x="9112251" y="1820884"/>
              <a:ext cx="1140177" cy="494822"/>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8595B"/>
                  </a:solidFill>
                  <a:effectLst/>
                  <a:uLnTx/>
                  <a:uFillTx/>
                </a:rPr>
                <a:t>External Members</a:t>
              </a:r>
            </a:p>
          </p:txBody>
        </p:sp>
        <p:sp>
          <p:nvSpPr>
            <p:cNvPr id="224" name="Freeform 7">
              <a:extLst>
                <a:ext uri="{FF2B5EF4-FFF2-40B4-BE49-F238E27FC236}">
                  <a16:creationId xmlns:a16="http://schemas.microsoft.com/office/drawing/2014/main" xmlns="" id="{87BEB548-8F2F-4BE5-BA4A-A72327FD139F}"/>
                </a:ext>
              </a:extLst>
            </p:cNvPr>
            <p:cNvSpPr>
              <a:spLocks noChangeAspect="1" noChangeArrowheads="1"/>
            </p:cNvSpPr>
            <p:nvPr/>
          </p:nvSpPr>
          <p:spPr bwMode="auto">
            <a:xfrm>
              <a:off x="9114252" y="2414300"/>
              <a:ext cx="482983" cy="515181"/>
            </a:xfrm>
            <a:custGeom>
              <a:avLst/>
              <a:gdLst>
                <a:gd name="T0" fmla="*/ 1481 w 2778"/>
                <a:gd name="T1" fmla="*/ 2824 h 2964"/>
                <a:gd name="T2" fmla="*/ 138 w 2778"/>
                <a:gd name="T3" fmla="*/ 1204 h 2964"/>
                <a:gd name="T4" fmla="*/ 138 w 2778"/>
                <a:gd name="T5" fmla="*/ 2963 h 2964"/>
                <a:gd name="T6" fmla="*/ 2777 w 2778"/>
                <a:gd name="T7" fmla="*/ 2963 h 2964"/>
                <a:gd name="T8" fmla="*/ 1111 w 2778"/>
                <a:gd name="T9" fmla="*/ 1297 h 2964"/>
                <a:gd name="T10" fmla="*/ 972 w 2778"/>
                <a:gd name="T11" fmla="*/ 1528 h 2964"/>
                <a:gd name="T12" fmla="*/ 972 w 2778"/>
                <a:gd name="T13" fmla="*/ 1528 h 2964"/>
                <a:gd name="T14" fmla="*/ 972 w 2778"/>
                <a:gd name="T15" fmla="*/ 1899 h 2964"/>
                <a:gd name="T16" fmla="*/ 1111 w 2778"/>
                <a:gd name="T17" fmla="*/ 2130 h 2964"/>
                <a:gd name="T18" fmla="*/ 1111 w 2778"/>
                <a:gd name="T19" fmla="*/ 2223 h 2964"/>
                <a:gd name="T20" fmla="*/ 555 w 2778"/>
                <a:gd name="T21" fmla="*/ 1297 h 2964"/>
                <a:gd name="T22" fmla="*/ 555 w 2778"/>
                <a:gd name="T23" fmla="*/ 1297 h 2964"/>
                <a:gd name="T24" fmla="*/ 555 w 2778"/>
                <a:gd name="T25" fmla="*/ 1667 h 2964"/>
                <a:gd name="T26" fmla="*/ 879 w 2778"/>
                <a:gd name="T27" fmla="*/ 1899 h 2964"/>
                <a:gd name="T28" fmla="*/ 879 w 2778"/>
                <a:gd name="T29" fmla="*/ 1991 h 2964"/>
                <a:gd name="T30" fmla="*/ 555 w 2778"/>
                <a:gd name="T31" fmla="*/ 2223 h 2964"/>
                <a:gd name="T32" fmla="*/ 555 w 2778"/>
                <a:gd name="T33" fmla="*/ 2223 h 2964"/>
                <a:gd name="T34" fmla="*/ 324 w 2778"/>
                <a:gd name="T35" fmla="*/ 1436 h 2964"/>
                <a:gd name="T36" fmla="*/ 463 w 2778"/>
                <a:gd name="T37" fmla="*/ 1667 h 2964"/>
                <a:gd name="T38" fmla="*/ 463 w 2778"/>
                <a:gd name="T39" fmla="*/ 1760 h 2964"/>
                <a:gd name="T40" fmla="*/ 324 w 2778"/>
                <a:gd name="T41" fmla="*/ 1991 h 2964"/>
                <a:gd name="T42" fmla="*/ 324 w 2778"/>
                <a:gd name="T43" fmla="*/ 1991 h 2964"/>
                <a:gd name="T44" fmla="*/ 324 w 2778"/>
                <a:gd name="T45" fmla="*/ 2361 h 2964"/>
                <a:gd name="T46" fmla="*/ 833 w 2778"/>
                <a:gd name="T47" fmla="*/ 2592 h 2964"/>
                <a:gd name="T48" fmla="*/ 2453 w 2778"/>
                <a:gd name="T49" fmla="*/ 602 h 2964"/>
                <a:gd name="T50" fmla="*/ 2256 w 2778"/>
                <a:gd name="T51" fmla="*/ 833 h 2964"/>
                <a:gd name="T52" fmla="*/ 2256 w 2778"/>
                <a:gd name="T53" fmla="*/ 833 h 2964"/>
                <a:gd name="T54" fmla="*/ 2256 w 2778"/>
                <a:gd name="T55" fmla="*/ 1204 h 2964"/>
                <a:gd name="T56" fmla="*/ 2453 w 2778"/>
                <a:gd name="T57" fmla="*/ 1436 h 2964"/>
                <a:gd name="T58" fmla="*/ 2453 w 2778"/>
                <a:gd name="T59" fmla="*/ 1528 h 2964"/>
                <a:gd name="T60" fmla="*/ 2256 w 2778"/>
                <a:gd name="T61" fmla="*/ 1760 h 2964"/>
                <a:gd name="T62" fmla="*/ 2256 w 2778"/>
                <a:gd name="T63" fmla="*/ 1760 h 2964"/>
                <a:gd name="T64" fmla="*/ 2256 w 2778"/>
                <a:gd name="T65" fmla="*/ 2130 h 2964"/>
                <a:gd name="T66" fmla="*/ 2453 w 2778"/>
                <a:gd name="T67" fmla="*/ 2361 h 2964"/>
                <a:gd name="T68" fmla="*/ 2165 w 2778"/>
                <a:gd name="T69" fmla="*/ 602 h 2964"/>
                <a:gd name="T70" fmla="*/ 1956 w 2778"/>
                <a:gd name="T71" fmla="*/ 833 h 2964"/>
                <a:gd name="T72" fmla="*/ 1956 w 2778"/>
                <a:gd name="T73" fmla="*/ 833 h 2964"/>
                <a:gd name="T74" fmla="*/ 1956 w 2778"/>
                <a:gd name="T75" fmla="*/ 1204 h 2964"/>
                <a:gd name="T76" fmla="*/ 2165 w 2778"/>
                <a:gd name="T77" fmla="*/ 1436 h 2964"/>
                <a:gd name="T78" fmla="*/ 2165 w 2778"/>
                <a:gd name="T79" fmla="*/ 1528 h 2964"/>
                <a:gd name="T80" fmla="*/ 1956 w 2778"/>
                <a:gd name="T81" fmla="*/ 1760 h 2964"/>
                <a:gd name="T82" fmla="*/ 1956 w 2778"/>
                <a:gd name="T83" fmla="*/ 1760 h 2964"/>
                <a:gd name="T84" fmla="*/ 1956 w 2778"/>
                <a:gd name="T85" fmla="*/ 2130 h 2964"/>
                <a:gd name="T86" fmla="*/ 2165 w 2778"/>
                <a:gd name="T87" fmla="*/ 2361 h 2964"/>
                <a:gd name="T88" fmla="*/ 1863 w 2778"/>
                <a:gd name="T89" fmla="*/ 602 h 2964"/>
                <a:gd name="T90" fmla="*/ 1667 w 2778"/>
                <a:gd name="T91" fmla="*/ 833 h 2964"/>
                <a:gd name="T92" fmla="*/ 1667 w 2778"/>
                <a:gd name="T93" fmla="*/ 833 h 2964"/>
                <a:gd name="T94" fmla="*/ 1667 w 2778"/>
                <a:gd name="T95" fmla="*/ 1204 h 2964"/>
                <a:gd name="T96" fmla="*/ 1863 w 2778"/>
                <a:gd name="T97" fmla="*/ 1436 h 2964"/>
                <a:gd name="T98" fmla="*/ 1863 w 2778"/>
                <a:gd name="T99" fmla="*/ 1528 h 2964"/>
                <a:gd name="T100" fmla="*/ 1667 w 2778"/>
                <a:gd name="T101" fmla="*/ 1760 h 2964"/>
                <a:gd name="T102" fmla="*/ 1667 w 2778"/>
                <a:gd name="T103" fmla="*/ 1760 h 2964"/>
                <a:gd name="T104" fmla="*/ 1667 w 2778"/>
                <a:gd name="T105" fmla="*/ 2130 h 2964"/>
                <a:gd name="T106" fmla="*/ 1863 w 2778"/>
                <a:gd name="T107" fmla="*/ 2361 h 2964"/>
                <a:gd name="T108" fmla="*/ 1945 w 2778"/>
                <a:gd name="T109" fmla="*/ 259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8" h="2964">
                  <a:moveTo>
                    <a:pt x="2638" y="2824"/>
                  </a:moveTo>
                  <a:lnTo>
                    <a:pt x="2638" y="0"/>
                  </a:lnTo>
                  <a:lnTo>
                    <a:pt x="1481" y="509"/>
                  </a:lnTo>
                  <a:lnTo>
                    <a:pt x="1481" y="2824"/>
                  </a:lnTo>
                  <a:lnTo>
                    <a:pt x="1296" y="2824"/>
                  </a:lnTo>
                  <a:lnTo>
                    <a:pt x="1296" y="1204"/>
                  </a:lnTo>
                  <a:lnTo>
                    <a:pt x="138" y="695"/>
                  </a:lnTo>
                  <a:lnTo>
                    <a:pt x="138" y="1204"/>
                  </a:lnTo>
                  <a:lnTo>
                    <a:pt x="138" y="2824"/>
                  </a:lnTo>
                  <a:lnTo>
                    <a:pt x="0" y="2824"/>
                  </a:lnTo>
                  <a:lnTo>
                    <a:pt x="0" y="2963"/>
                  </a:lnTo>
                  <a:lnTo>
                    <a:pt x="138" y="2963"/>
                  </a:lnTo>
                  <a:lnTo>
                    <a:pt x="1296" y="2963"/>
                  </a:lnTo>
                  <a:lnTo>
                    <a:pt x="1481" y="2963"/>
                  </a:lnTo>
                  <a:lnTo>
                    <a:pt x="2638" y="2963"/>
                  </a:lnTo>
                  <a:lnTo>
                    <a:pt x="2777" y="2963"/>
                  </a:lnTo>
                  <a:lnTo>
                    <a:pt x="2777" y="2824"/>
                  </a:lnTo>
                  <a:lnTo>
                    <a:pt x="2638" y="2824"/>
                  </a:lnTo>
                  <a:close/>
                  <a:moveTo>
                    <a:pt x="972" y="1297"/>
                  </a:moveTo>
                  <a:lnTo>
                    <a:pt x="1111" y="1297"/>
                  </a:lnTo>
                  <a:lnTo>
                    <a:pt x="1111" y="1436"/>
                  </a:lnTo>
                  <a:lnTo>
                    <a:pt x="972" y="1436"/>
                  </a:lnTo>
                  <a:lnTo>
                    <a:pt x="972" y="1297"/>
                  </a:lnTo>
                  <a:close/>
                  <a:moveTo>
                    <a:pt x="972" y="1528"/>
                  </a:moveTo>
                  <a:lnTo>
                    <a:pt x="1111" y="1528"/>
                  </a:lnTo>
                  <a:lnTo>
                    <a:pt x="1111" y="1667"/>
                  </a:lnTo>
                  <a:lnTo>
                    <a:pt x="972" y="1667"/>
                  </a:lnTo>
                  <a:lnTo>
                    <a:pt x="972" y="1528"/>
                  </a:lnTo>
                  <a:close/>
                  <a:moveTo>
                    <a:pt x="972" y="1760"/>
                  </a:moveTo>
                  <a:lnTo>
                    <a:pt x="1111" y="1760"/>
                  </a:lnTo>
                  <a:lnTo>
                    <a:pt x="1111" y="1899"/>
                  </a:lnTo>
                  <a:lnTo>
                    <a:pt x="972" y="1899"/>
                  </a:lnTo>
                  <a:lnTo>
                    <a:pt x="972" y="1760"/>
                  </a:lnTo>
                  <a:close/>
                  <a:moveTo>
                    <a:pt x="972" y="1991"/>
                  </a:moveTo>
                  <a:lnTo>
                    <a:pt x="1111" y="1991"/>
                  </a:lnTo>
                  <a:lnTo>
                    <a:pt x="1111" y="2130"/>
                  </a:lnTo>
                  <a:lnTo>
                    <a:pt x="972" y="2130"/>
                  </a:lnTo>
                  <a:lnTo>
                    <a:pt x="972" y="1991"/>
                  </a:lnTo>
                  <a:close/>
                  <a:moveTo>
                    <a:pt x="972" y="2223"/>
                  </a:moveTo>
                  <a:lnTo>
                    <a:pt x="1111" y="2223"/>
                  </a:lnTo>
                  <a:lnTo>
                    <a:pt x="1111" y="2361"/>
                  </a:lnTo>
                  <a:lnTo>
                    <a:pt x="972" y="2361"/>
                  </a:lnTo>
                  <a:lnTo>
                    <a:pt x="972" y="2223"/>
                  </a:lnTo>
                  <a:close/>
                  <a:moveTo>
                    <a:pt x="555" y="1297"/>
                  </a:moveTo>
                  <a:lnTo>
                    <a:pt x="879" y="1297"/>
                  </a:lnTo>
                  <a:lnTo>
                    <a:pt x="879" y="1436"/>
                  </a:lnTo>
                  <a:lnTo>
                    <a:pt x="555" y="1436"/>
                  </a:lnTo>
                  <a:lnTo>
                    <a:pt x="555" y="1297"/>
                  </a:lnTo>
                  <a:close/>
                  <a:moveTo>
                    <a:pt x="555" y="1528"/>
                  </a:moveTo>
                  <a:lnTo>
                    <a:pt x="879" y="1528"/>
                  </a:lnTo>
                  <a:lnTo>
                    <a:pt x="879" y="1667"/>
                  </a:lnTo>
                  <a:lnTo>
                    <a:pt x="555" y="1667"/>
                  </a:lnTo>
                  <a:lnTo>
                    <a:pt x="555" y="1528"/>
                  </a:lnTo>
                  <a:close/>
                  <a:moveTo>
                    <a:pt x="555" y="1760"/>
                  </a:moveTo>
                  <a:lnTo>
                    <a:pt x="879" y="1760"/>
                  </a:lnTo>
                  <a:lnTo>
                    <a:pt x="879" y="1899"/>
                  </a:lnTo>
                  <a:lnTo>
                    <a:pt x="555" y="1899"/>
                  </a:lnTo>
                  <a:lnTo>
                    <a:pt x="555" y="1760"/>
                  </a:lnTo>
                  <a:close/>
                  <a:moveTo>
                    <a:pt x="555" y="1991"/>
                  </a:moveTo>
                  <a:lnTo>
                    <a:pt x="879" y="1991"/>
                  </a:lnTo>
                  <a:lnTo>
                    <a:pt x="879" y="2130"/>
                  </a:lnTo>
                  <a:lnTo>
                    <a:pt x="555" y="2130"/>
                  </a:lnTo>
                  <a:lnTo>
                    <a:pt x="555" y="1991"/>
                  </a:lnTo>
                  <a:close/>
                  <a:moveTo>
                    <a:pt x="555" y="2223"/>
                  </a:moveTo>
                  <a:lnTo>
                    <a:pt x="879" y="2223"/>
                  </a:lnTo>
                  <a:lnTo>
                    <a:pt x="879" y="2361"/>
                  </a:lnTo>
                  <a:lnTo>
                    <a:pt x="555" y="2361"/>
                  </a:lnTo>
                  <a:lnTo>
                    <a:pt x="555" y="2223"/>
                  </a:lnTo>
                  <a:close/>
                  <a:moveTo>
                    <a:pt x="324" y="1297"/>
                  </a:moveTo>
                  <a:lnTo>
                    <a:pt x="463" y="1297"/>
                  </a:lnTo>
                  <a:lnTo>
                    <a:pt x="463" y="1436"/>
                  </a:lnTo>
                  <a:lnTo>
                    <a:pt x="324" y="1436"/>
                  </a:lnTo>
                  <a:lnTo>
                    <a:pt x="324" y="1297"/>
                  </a:lnTo>
                  <a:close/>
                  <a:moveTo>
                    <a:pt x="324" y="1528"/>
                  </a:moveTo>
                  <a:lnTo>
                    <a:pt x="463" y="1528"/>
                  </a:lnTo>
                  <a:lnTo>
                    <a:pt x="463" y="1667"/>
                  </a:lnTo>
                  <a:lnTo>
                    <a:pt x="324" y="1667"/>
                  </a:lnTo>
                  <a:lnTo>
                    <a:pt x="324" y="1528"/>
                  </a:lnTo>
                  <a:close/>
                  <a:moveTo>
                    <a:pt x="324" y="1760"/>
                  </a:moveTo>
                  <a:lnTo>
                    <a:pt x="463" y="1760"/>
                  </a:lnTo>
                  <a:lnTo>
                    <a:pt x="463" y="1899"/>
                  </a:lnTo>
                  <a:lnTo>
                    <a:pt x="324" y="1899"/>
                  </a:lnTo>
                  <a:lnTo>
                    <a:pt x="324" y="1760"/>
                  </a:lnTo>
                  <a:close/>
                  <a:moveTo>
                    <a:pt x="324" y="1991"/>
                  </a:moveTo>
                  <a:lnTo>
                    <a:pt x="463" y="1991"/>
                  </a:lnTo>
                  <a:lnTo>
                    <a:pt x="463" y="2130"/>
                  </a:lnTo>
                  <a:lnTo>
                    <a:pt x="324" y="2130"/>
                  </a:lnTo>
                  <a:lnTo>
                    <a:pt x="324" y="1991"/>
                  </a:lnTo>
                  <a:close/>
                  <a:moveTo>
                    <a:pt x="324" y="2223"/>
                  </a:moveTo>
                  <a:lnTo>
                    <a:pt x="463" y="2223"/>
                  </a:lnTo>
                  <a:lnTo>
                    <a:pt x="463" y="2361"/>
                  </a:lnTo>
                  <a:lnTo>
                    <a:pt x="324" y="2361"/>
                  </a:lnTo>
                  <a:lnTo>
                    <a:pt x="324" y="2223"/>
                  </a:lnTo>
                  <a:close/>
                  <a:moveTo>
                    <a:pt x="602" y="2824"/>
                  </a:moveTo>
                  <a:lnTo>
                    <a:pt x="602" y="2592"/>
                  </a:lnTo>
                  <a:lnTo>
                    <a:pt x="833" y="2592"/>
                  </a:lnTo>
                  <a:lnTo>
                    <a:pt x="833" y="2824"/>
                  </a:lnTo>
                  <a:lnTo>
                    <a:pt x="602" y="2824"/>
                  </a:lnTo>
                  <a:close/>
                  <a:moveTo>
                    <a:pt x="2256" y="602"/>
                  </a:moveTo>
                  <a:lnTo>
                    <a:pt x="2453" y="602"/>
                  </a:lnTo>
                  <a:lnTo>
                    <a:pt x="2453" y="741"/>
                  </a:lnTo>
                  <a:lnTo>
                    <a:pt x="2256" y="741"/>
                  </a:lnTo>
                  <a:lnTo>
                    <a:pt x="2256" y="602"/>
                  </a:lnTo>
                  <a:close/>
                  <a:moveTo>
                    <a:pt x="2256" y="833"/>
                  </a:moveTo>
                  <a:lnTo>
                    <a:pt x="2453" y="833"/>
                  </a:lnTo>
                  <a:lnTo>
                    <a:pt x="2453" y="972"/>
                  </a:lnTo>
                  <a:lnTo>
                    <a:pt x="2256" y="972"/>
                  </a:lnTo>
                  <a:lnTo>
                    <a:pt x="2256" y="833"/>
                  </a:lnTo>
                  <a:close/>
                  <a:moveTo>
                    <a:pt x="2256" y="1065"/>
                  </a:moveTo>
                  <a:lnTo>
                    <a:pt x="2453" y="1065"/>
                  </a:lnTo>
                  <a:lnTo>
                    <a:pt x="2453" y="1204"/>
                  </a:lnTo>
                  <a:lnTo>
                    <a:pt x="2256" y="1204"/>
                  </a:lnTo>
                  <a:lnTo>
                    <a:pt x="2256" y="1065"/>
                  </a:lnTo>
                  <a:close/>
                  <a:moveTo>
                    <a:pt x="2256" y="1297"/>
                  </a:moveTo>
                  <a:lnTo>
                    <a:pt x="2453" y="1297"/>
                  </a:lnTo>
                  <a:lnTo>
                    <a:pt x="2453" y="1436"/>
                  </a:lnTo>
                  <a:lnTo>
                    <a:pt x="2256" y="1436"/>
                  </a:lnTo>
                  <a:lnTo>
                    <a:pt x="2256" y="1297"/>
                  </a:lnTo>
                  <a:close/>
                  <a:moveTo>
                    <a:pt x="2256" y="1528"/>
                  </a:moveTo>
                  <a:lnTo>
                    <a:pt x="2453" y="1528"/>
                  </a:lnTo>
                  <a:lnTo>
                    <a:pt x="2453" y="1667"/>
                  </a:lnTo>
                  <a:lnTo>
                    <a:pt x="2256" y="1667"/>
                  </a:lnTo>
                  <a:lnTo>
                    <a:pt x="2256" y="1528"/>
                  </a:lnTo>
                  <a:close/>
                  <a:moveTo>
                    <a:pt x="2256" y="1760"/>
                  </a:moveTo>
                  <a:lnTo>
                    <a:pt x="2453" y="1760"/>
                  </a:lnTo>
                  <a:lnTo>
                    <a:pt x="2453" y="1899"/>
                  </a:lnTo>
                  <a:lnTo>
                    <a:pt x="2256" y="1899"/>
                  </a:lnTo>
                  <a:lnTo>
                    <a:pt x="2256" y="1760"/>
                  </a:lnTo>
                  <a:close/>
                  <a:moveTo>
                    <a:pt x="2256" y="1991"/>
                  </a:moveTo>
                  <a:lnTo>
                    <a:pt x="2453" y="1991"/>
                  </a:lnTo>
                  <a:lnTo>
                    <a:pt x="2453" y="2130"/>
                  </a:lnTo>
                  <a:lnTo>
                    <a:pt x="2256" y="2130"/>
                  </a:lnTo>
                  <a:lnTo>
                    <a:pt x="2256" y="1991"/>
                  </a:lnTo>
                  <a:close/>
                  <a:moveTo>
                    <a:pt x="2256" y="2223"/>
                  </a:moveTo>
                  <a:lnTo>
                    <a:pt x="2453" y="2223"/>
                  </a:lnTo>
                  <a:lnTo>
                    <a:pt x="2453" y="2361"/>
                  </a:lnTo>
                  <a:lnTo>
                    <a:pt x="2256" y="2361"/>
                  </a:lnTo>
                  <a:lnTo>
                    <a:pt x="2256" y="2223"/>
                  </a:lnTo>
                  <a:close/>
                  <a:moveTo>
                    <a:pt x="1956" y="602"/>
                  </a:moveTo>
                  <a:lnTo>
                    <a:pt x="2165" y="602"/>
                  </a:lnTo>
                  <a:lnTo>
                    <a:pt x="2165" y="741"/>
                  </a:lnTo>
                  <a:lnTo>
                    <a:pt x="1956" y="741"/>
                  </a:lnTo>
                  <a:lnTo>
                    <a:pt x="1956" y="602"/>
                  </a:lnTo>
                  <a:close/>
                  <a:moveTo>
                    <a:pt x="1956" y="833"/>
                  </a:moveTo>
                  <a:lnTo>
                    <a:pt x="2165" y="833"/>
                  </a:lnTo>
                  <a:lnTo>
                    <a:pt x="2165" y="972"/>
                  </a:lnTo>
                  <a:lnTo>
                    <a:pt x="1956" y="972"/>
                  </a:lnTo>
                  <a:lnTo>
                    <a:pt x="1956" y="833"/>
                  </a:lnTo>
                  <a:close/>
                  <a:moveTo>
                    <a:pt x="1956" y="1065"/>
                  </a:moveTo>
                  <a:lnTo>
                    <a:pt x="2165" y="1065"/>
                  </a:lnTo>
                  <a:lnTo>
                    <a:pt x="2165" y="1204"/>
                  </a:lnTo>
                  <a:lnTo>
                    <a:pt x="1956" y="1204"/>
                  </a:lnTo>
                  <a:lnTo>
                    <a:pt x="1956" y="1065"/>
                  </a:lnTo>
                  <a:close/>
                  <a:moveTo>
                    <a:pt x="1956" y="1297"/>
                  </a:moveTo>
                  <a:lnTo>
                    <a:pt x="2165" y="1297"/>
                  </a:lnTo>
                  <a:lnTo>
                    <a:pt x="2165" y="1436"/>
                  </a:lnTo>
                  <a:lnTo>
                    <a:pt x="1956" y="1436"/>
                  </a:lnTo>
                  <a:lnTo>
                    <a:pt x="1956" y="1297"/>
                  </a:lnTo>
                  <a:close/>
                  <a:moveTo>
                    <a:pt x="1956" y="1528"/>
                  </a:moveTo>
                  <a:lnTo>
                    <a:pt x="2165" y="1528"/>
                  </a:lnTo>
                  <a:lnTo>
                    <a:pt x="2165" y="1667"/>
                  </a:lnTo>
                  <a:lnTo>
                    <a:pt x="1956" y="1667"/>
                  </a:lnTo>
                  <a:lnTo>
                    <a:pt x="1956" y="1528"/>
                  </a:lnTo>
                  <a:close/>
                  <a:moveTo>
                    <a:pt x="1956" y="1760"/>
                  </a:moveTo>
                  <a:lnTo>
                    <a:pt x="2165" y="1760"/>
                  </a:lnTo>
                  <a:lnTo>
                    <a:pt x="2165" y="1899"/>
                  </a:lnTo>
                  <a:lnTo>
                    <a:pt x="1956" y="1899"/>
                  </a:lnTo>
                  <a:lnTo>
                    <a:pt x="1956" y="1760"/>
                  </a:lnTo>
                  <a:close/>
                  <a:moveTo>
                    <a:pt x="1956" y="1991"/>
                  </a:moveTo>
                  <a:lnTo>
                    <a:pt x="2165" y="1991"/>
                  </a:lnTo>
                  <a:lnTo>
                    <a:pt x="2165" y="2130"/>
                  </a:lnTo>
                  <a:lnTo>
                    <a:pt x="1956" y="2130"/>
                  </a:lnTo>
                  <a:lnTo>
                    <a:pt x="1956" y="1991"/>
                  </a:lnTo>
                  <a:close/>
                  <a:moveTo>
                    <a:pt x="1956" y="2223"/>
                  </a:moveTo>
                  <a:lnTo>
                    <a:pt x="2165" y="2223"/>
                  </a:lnTo>
                  <a:lnTo>
                    <a:pt x="2165" y="2361"/>
                  </a:lnTo>
                  <a:lnTo>
                    <a:pt x="1956" y="2361"/>
                  </a:lnTo>
                  <a:lnTo>
                    <a:pt x="1956" y="2223"/>
                  </a:lnTo>
                  <a:close/>
                  <a:moveTo>
                    <a:pt x="1667" y="602"/>
                  </a:moveTo>
                  <a:lnTo>
                    <a:pt x="1863" y="602"/>
                  </a:lnTo>
                  <a:lnTo>
                    <a:pt x="1863" y="741"/>
                  </a:lnTo>
                  <a:lnTo>
                    <a:pt x="1667" y="741"/>
                  </a:lnTo>
                  <a:lnTo>
                    <a:pt x="1667" y="602"/>
                  </a:lnTo>
                  <a:close/>
                  <a:moveTo>
                    <a:pt x="1667" y="833"/>
                  </a:moveTo>
                  <a:lnTo>
                    <a:pt x="1863" y="833"/>
                  </a:lnTo>
                  <a:lnTo>
                    <a:pt x="1863" y="972"/>
                  </a:lnTo>
                  <a:lnTo>
                    <a:pt x="1667" y="972"/>
                  </a:lnTo>
                  <a:lnTo>
                    <a:pt x="1667" y="833"/>
                  </a:lnTo>
                  <a:close/>
                  <a:moveTo>
                    <a:pt x="1667" y="1065"/>
                  </a:moveTo>
                  <a:lnTo>
                    <a:pt x="1863" y="1065"/>
                  </a:lnTo>
                  <a:lnTo>
                    <a:pt x="1863" y="1204"/>
                  </a:lnTo>
                  <a:lnTo>
                    <a:pt x="1667" y="1204"/>
                  </a:lnTo>
                  <a:lnTo>
                    <a:pt x="1667" y="1065"/>
                  </a:lnTo>
                  <a:close/>
                  <a:moveTo>
                    <a:pt x="1667" y="1297"/>
                  </a:moveTo>
                  <a:lnTo>
                    <a:pt x="1863" y="1297"/>
                  </a:lnTo>
                  <a:lnTo>
                    <a:pt x="1863" y="1436"/>
                  </a:lnTo>
                  <a:lnTo>
                    <a:pt x="1667" y="1436"/>
                  </a:lnTo>
                  <a:lnTo>
                    <a:pt x="1667" y="1297"/>
                  </a:lnTo>
                  <a:close/>
                  <a:moveTo>
                    <a:pt x="1667" y="1528"/>
                  </a:moveTo>
                  <a:lnTo>
                    <a:pt x="1863" y="1528"/>
                  </a:lnTo>
                  <a:lnTo>
                    <a:pt x="1863" y="1667"/>
                  </a:lnTo>
                  <a:lnTo>
                    <a:pt x="1667" y="1667"/>
                  </a:lnTo>
                  <a:lnTo>
                    <a:pt x="1667" y="1528"/>
                  </a:lnTo>
                  <a:close/>
                  <a:moveTo>
                    <a:pt x="1667" y="1760"/>
                  </a:moveTo>
                  <a:lnTo>
                    <a:pt x="1863" y="1760"/>
                  </a:lnTo>
                  <a:lnTo>
                    <a:pt x="1863" y="1899"/>
                  </a:lnTo>
                  <a:lnTo>
                    <a:pt x="1667" y="1899"/>
                  </a:lnTo>
                  <a:lnTo>
                    <a:pt x="1667" y="1760"/>
                  </a:lnTo>
                  <a:close/>
                  <a:moveTo>
                    <a:pt x="1667" y="1991"/>
                  </a:moveTo>
                  <a:lnTo>
                    <a:pt x="1863" y="1991"/>
                  </a:lnTo>
                  <a:lnTo>
                    <a:pt x="1863" y="2130"/>
                  </a:lnTo>
                  <a:lnTo>
                    <a:pt x="1667" y="2130"/>
                  </a:lnTo>
                  <a:lnTo>
                    <a:pt x="1667" y="1991"/>
                  </a:lnTo>
                  <a:close/>
                  <a:moveTo>
                    <a:pt x="1667" y="2223"/>
                  </a:moveTo>
                  <a:lnTo>
                    <a:pt x="1863" y="2223"/>
                  </a:lnTo>
                  <a:lnTo>
                    <a:pt x="1863" y="2361"/>
                  </a:lnTo>
                  <a:lnTo>
                    <a:pt x="1667" y="2361"/>
                  </a:lnTo>
                  <a:lnTo>
                    <a:pt x="1667" y="2223"/>
                  </a:lnTo>
                  <a:close/>
                  <a:moveTo>
                    <a:pt x="1945" y="2824"/>
                  </a:moveTo>
                  <a:lnTo>
                    <a:pt x="1945" y="2592"/>
                  </a:lnTo>
                  <a:lnTo>
                    <a:pt x="2176" y="2592"/>
                  </a:lnTo>
                  <a:lnTo>
                    <a:pt x="2176" y="2824"/>
                  </a:lnTo>
                  <a:lnTo>
                    <a:pt x="1945" y="2824"/>
                  </a:lnTo>
                  <a:close/>
                </a:path>
              </a:pathLst>
            </a:custGeom>
            <a:solidFill>
              <a:srgbClr val="8EADB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25" name="Freeform 7">
              <a:extLst>
                <a:ext uri="{FF2B5EF4-FFF2-40B4-BE49-F238E27FC236}">
                  <a16:creationId xmlns:a16="http://schemas.microsoft.com/office/drawing/2014/main" xmlns="" id="{B4939A6C-F314-4FF6-A453-15A50E1CBC2A}"/>
                </a:ext>
              </a:extLst>
            </p:cNvPr>
            <p:cNvSpPr>
              <a:spLocks noChangeAspect="1" noChangeArrowheads="1"/>
            </p:cNvSpPr>
            <p:nvPr/>
          </p:nvSpPr>
          <p:spPr bwMode="auto">
            <a:xfrm>
              <a:off x="9831867" y="2400532"/>
              <a:ext cx="482983" cy="515181"/>
            </a:xfrm>
            <a:custGeom>
              <a:avLst/>
              <a:gdLst>
                <a:gd name="T0" fmla="*/ 1481 w 2778"/>
                <a:gd name="T1" fmla="*/ 2824 h 2964"/>
                <a:gd name="T2" fmla="*/ 138 w 2778"/>
                <a:gd name="T3" fmla="*/ 1204 h 2964"/>
                <a:gd name="T4" fmla="*/ 138 w 2778"/>
                <a:gd name="T5" fmla="*/ 2963 h 2964"/>
                <a:gd name="T6" fmla="*/ 2777 w 2778"/>
                <a:gd name="T7" fmla="*/ 2963 h 2964"/>
                <a:gd name="T8" fmla="*/ 1111 w 2778"/>
                <a:gd name="T9" fmla="*/ 1297 h 2964"/>
                <a:gd name="T10" fmla="*/ 972 w 2778"/>
                <a:gd name="T11" fmla="*/ 1528 h 2964"/>
                <a:gd name="T12" fmla="*/ 972 w 2778"/>
                <a:gd name="T13" fmla="*/ 1528 h 2964"/>
                <a:gd name="T14" fmla="*/ 972 w 2778"/>
                <a:gd name="T15" fmla="*/ 1899 h 2964"/>
                <a:gd name="T16" fmla="*/ 1111 w 2778"/>
                <a:gd name="T17" fmla="*/ 2130 h 2964"/>
                <a:gd name="T18" fmla="*/ 1111 w 2778"/>
                <a:gd name="T19" fmla="*/ 2223 h 2964"/>
                <a:gd name="T20" fmla="*/ 555 w 2778"/>
                <a:gd name="T21" fmla="*/ 1297 h 2964"/>
                <a:gd name="T22" fmla="*/ 555 w 2778"/>
                <a:gd name="T23" fmla="*/ 1297 h 2964"/>
                <a:gd name="T24" fmla="*/ 555 w 2778"/>
                <a:gd name="T25" fmla="*/ 1667 h 2964"/>
                <a:gd name="T26" fmla="*/ 879 w 2778"/>
                <a:gd name="T27" fmla="*/ 1899 h 2964"/>
                <a:gd name="T28" fmla="*/ 879 w 2778"/>
                <a:gd name="T29" fmla="*/ 1991 h 2964"/>
                <a:gd name="T30" fmla="*/ 555 w 2778"/>
                <a:gd name="T31" fmla="*/ 2223 h 2964"/>
                <a:gd name="T32" fmla="*/ 555 w 2778"/>
                <a:gd name="T33" fmla="*/ 2223 h 2964"/>
                <a:gd name="T34" fmla="*/ 324 w 2778"/>
                <a:gd name="T35" fmla="*/ 1436 h 2964"/>
                <a:gd name="T36" fmla="*/ 463 w 2778"/>
                <a:gd name="T37" fmla="*/ 1667 h 2964"/>
                <a:gd name="T38" fmla="*/ 463 w 2778"/>
                <a:gd name="T39" fmla="*/ 1760 h 2964"/>
                <a:gd name="T40" fmla="*/ 324 w 2778"/>
                <a:gd name="T41" fmla="*/ 1991 h 2964"/>
                <a:gd name="T42" fmla="*/ 324 w 2778"/>
                <a:gd name="T43" fmla="*/ 1991 h 2964"/>
                <a:gd name="T44" fmla="*/ 324 w 2778"/>
                <a:gd name="T45" fmla="*/ 2361 h 2964"/>
                <a:gd name="T46" fmla="*/ 833 w 2778"/>
                <a:gd name="T47" fmla="*/ 2592 h 2964"/>
                <a:gd name="T48" fmla="*/ 2453 w 2778"/>
                <a:gd name="T49" fmla="*/ 602 h 2964"/>
                <a:gd name="T50" fmla="*/ 2256 w 2778"/>
                <a:gd name="T51" fmla="*/ 833 h 2964"/>
                <a:gd name="T52" fmla="*/ 2256 w 2778"/>
                <a:gd name="T53" fmla="*/ 833 h 2964"/>
                <a:gd name="T54" fmla="*/ 2256 w 2778"/>
                <a:gd name="T55" fmla="*/ 1204 h 2964"/>
                <a:gd name="T56" fmla="*/ 2453 w 2778"/>
                <a:gd name="T57" fmla="*/ 1436 h 2964"/>
                <a:gd name="T58" fmla="*/ 2453 w 2778"/>
                <a:gd name="T59" fmla="*/ 1528 h 2964"/>
                <a:gd name="T60" fmla="*/ 2256 w 2778"/>
                <a:gd name="T61" fmla="*/ 1760 h 2964"/>
                <a:gd name="T62" fmla="*/ 2256 w 2778"/>
                <a:gd name="T63" fmla="*/ 1760 h 2964"/>
                <a:gd name="T64" fmla="*/ 2256 w 2778"/>
                <a:gd name="T65" fmla="*/ 2130 h 2964"/>
                <a:gd name="T66" fmla="*/ 2453 w 2778"/>
                <a:gd name="T67" fmla="*/ 2361 h 2964"/>
                <a:gd name="T68" fmla="*/ 2165 w 2778"/>
                <a:gd name="T69" fmla="*/ 602 h 2964"/>
                <a:gd name="T70" fmla="*/ 1956 w 2778"/>
                <a:gd name="T71" fmla="*/ 833 h 2964"/>
                <a:gd name="T72" fmla="*/ 1956 w 2778"/>
                <a:gd name="T73" fmla="*/ 833 h 2964"/>
                <a:gd name="T74" fmla="*/ 1956 w 2778"/>
                <a:gd name="T75" fmla="*/ 1204 h 2964"/>
                <a:gd name="T76" fmla="*/ 2165 w 2778"/>
                <a:gd name="T77" fmla="*/ 1436 h 2964"/>
                <a:gd name="T78" fmla="*/ 2165 w 2778"/>
                <a:gd name="T79" fmla="*/ 1528 h 2964"/>
                <a:gd name="T80" fmla="*/ 1956 w 2778"/>
                <a:gd name="T81" fmla="*/ 1760 h 2964"/>
                <a:gd name="T82" fmla="*/ 1956 w 2778"/>
                <a:gd name="T83" fmla="*/ 1760 h 2964"/>
                <a:gd name="T84" fmla="*/ 1956 w 2778"/>
                <a:gd name="T85" fmla="*/ 2130 h 2964"/>
                <a:gd name="T86" fmla="*/ 2165 w 2778"/>
                <a:gd name="T87" fmla="*/ 2361 h 2964"/>
                <a:gd name="T88" fmla="*/ 1863 w 2778"/>
                <a:gd name="T89" fmla="*/ 602 h 2964"/>
                <a:gd name="T90" fmla="*/ 1667 w 2778"/>
                <a:gd name="T91" fmla="*/ 833 h 2964"/>
                <a:gd name="T92" fmla="*/ 1667 w 2778"/>
                <a:gd name="T93" fmla="*/ 833 h 2964"/>
                <a:gd name="T94" fmla="*/ 1667 w 2778"/>
                <a:gd name="T95" fmla="*/ 1204 h 2964"/>
                <a:gd name="T96" fmla="*/ 1863 w 2778"/>
                <a:gd name="T97" fmla="*/ 1436 h 2964"/>
                <a:gd name="T98" fmla="*/ 1863 w 2778"/>
                <a:gd name="T99" fmla="*/ 1528 h 2964"/>
                <a:gd name="T100" fmla="*/ 1667 w 2778"/>
                <a:gd name="T101" fmla="*/ 1760 h 2964"/>
                <a:gd name="T102" fmla="*/ 1667 w 2778"/>
                <a:gd name="T103" fmla="*/ 1760 h 2964"/>
                <a:gd name="T104" fmla="*/ 1667 w 2778"/>
                <a:gd name="T105" fmla="*/ 2130 h 2964"/>
                <a:gd name="T106" fmla="*/ 1863 w 2778"/>
                <a:gd name="T107" fmla="*/ 2361 h 2964"/>
                <a:gd name="T108" fmla="*/ 1945 w 2778"/>
                <a:gd name="T109" fmla="*/ 259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8" h="2964">
                  <a:moveTo>
                    <a:pt x="2638" y="2824"/>
                  </a:moveTo>
                  <a:lnTo>
                    <a:pt x="2638" y="0"/>
                  </a:lnTo>
                  <a:lnTo>
                    <a:pt x="1481" y="509"/>
                  </a:lnTo>
                  <a:lnTo>
                    <a:pt x="1481" y="2824"/>
                  </a:lnTo>
                  <a:lnTo>
                    <a:pt x="1296" y="2824"/>
                  </a:lnTo>
                  <a:lnTo>
                    <a:pt x="1296" y="1204"/>
                  </a:lnTo>
                  <a:lnTo>
                    <a:pt x="138" y="695"/>
                  </a:lnTo>
                  <a:lnTo>
                    <a:pt x="138" y="1204"/>
                  </a:lnTo>
                  <a:lnTo>
                    <a:pt x="138" y="2824"/>
                  </a:lnTo>
                  <a:lnTo>
                    <a:pt x="0" y="2824"/>
                  </a:lnTo>
                  <a:lnTo>
                    <a:pt x="0" y="2963"/>
                  </a:lnTo>
                  <a:lnTo>
                    <a:pt x="138" y="2963"/>
                  </a:lnTo>
                  <a:lnTo>
                    <a:pt x="1296" y="2963"/>
                  </a:lnTo>
                  <a:lnTo>
                    <a:pt x="1481" y="2963"/>
                  </a:lnTo>
                  <a:lnTo>
                    <a:pt x="2638" y="2963"/>
                  </a:lnTo>
                  <a:lnTo>
                    <a:pt x="2777" y="2963"/>
                  </a:lnTo>
                  <a:lnTo>
                    <a:pt x="2777" y="2824"/>
                  </a:lnTo>
                  <a:lnTo>
                    <a:pt x="2638" y="2824"/>
                  </a:lnTo>
                  <a:close/>
                  <a:moveTo>
                    <a:pt x="972" y="1297"/>
                  </a:moveTo>
                  <a:lnTo>
                    <a:pt x="1111" y="1297"/>
                  </a:lnTo>
                  <a:lnTo>
                    <a:pt x="1111" y="1436"/>
                  </a:lnTo>
                  <a:lnTo>
                    <a:pt x="972" y="1436"/>
                  </a:lnTo>
                  <a:lnTo>
                    <a:pt x="972" y="1297"/>
                  </a:lnTo>
                  <a:close/>
                  <a:moveTo>
                    <a:pt x="972" y="1528"/>
                  </a:moveTo>
                  <a:lnTo>
                    <a:pt x="1111" y="1528"/>
                  </a:lnTo>
                  <a:lnTo>
                    <a:pt x="1111" y="1667"/>
                  </a:lnTo>
                  <a:lnTo>
                    <a:pt x="972" y="1667"/>
                  </a:lnTo>
                  <a:lnTo>
                    <a:pt x="972" y="1528"/>
                  </a:lnTo>
                  <a:close/>
                  <a:moveTo>
                    <a:pt x="972" y="1760"/>
                  </a:moveTo>
                  <a:lnTo>
                    <a:pt x="1111" y="1760"/>
                  </a:lnTo>
                  <a:lnTo>
                    <a:pt x="1111" y="1899"/>
                  </a:lnTo>
                  <a:lnTo>
                    <a:pt x="972" y="1899"/>
                  </a:lnTo>
                  <a:lnTo>
                    <a:pt x="972" y="1760"/>
                  </a:lnTo>
                  <a:close/>
                  <a:moveTo>
                    <a:pt x="972" y="1991"/>
                  </a:moveTo>
                  <a:lnTo>
                    <a:pt x="1111" y="1991"/>
                  </a:lnTo>
                  <a:lnTo>
                    <a:pt x="1111" y="2130"/>
                  </a:lnTo>
                  <a:lnTo>
                    <a:pt x="972" y="2130"/>
                  </a:lnTo>
                  <a:lnTo>
                    <a:pt x="972" y="1991"/>
                  </a:lnTo>
                  <a:close/>
                  <a:moveTo>
                    <a:pt x="972" y="2223"/>
                  </a:moveTo>
                  <a:lnTo>
                    <a:pt x="1111" y="2223"/>
                  </a:lnTo>
                  <a:lnTo>
                    <a:pt x="1111" y="2361"/>
                  </a:lnTo>
                  <a:lnTo>
                    <a:pt x="972" y="2361"/>
                  </a:lnTo>
                  <a:lnTo>
                    <a:pt x="972" y="2223"/>
                  </a:lnTo>
                  <a:close/>
                  <a:moveTo>
                    <a:pt x="555" y="1297"/>
                  </a:moveTo>
                  <a:lnTo>
                    <a:pt x="879" y="1297"/>
                  </a:lnTo>
                  <a:lnTo>
                    <a:pt x="879" y="1436"/>
                  </a:lnTo>
                  <a:lnTo>
                    <a:pt x="555" y="1436"/>
                  </a:lnTo>
                  <a:lnTo>
                    <a:pt x="555" y="1297"/>
                  </a:lnTo>
                  <a:close/>
                  <a:moveTo>
                    <a:pt x="555" y="1528"/>
                  </a:moveTo>
                  <a:lnTo>
                    <a:pt x="879" y="1528"/>
                  </a:lnTo>
                  <a:lnTo>
                    <a:pt x="879" y="1667"/>
                  </a:lnTo>
                  <a:lnTo>
                    <a:pt x="555" y="1667"/>
                  </a:lnTo>
                  <a:lnTo>
                    <a:pt x="555" y="1528"/>
                  </a:lnTo>
                  <a:close/>
                  <a:moveTo>
                    <a:pt x="555" y="1760"/>
                  </a:moveTo>
                  <a:lnTo>
                    <a:pt x="879" y="1760"/>
                  </a:lnTo>
                  <a:lnTo>
                    <a:pt x="879" y="1899"/>
                  </a:lnTo>
                  <a:lnTo>
                    <a:pt x="555" y="1899"/>
                  </a:lnTo>
                  <a:lnTo>
                    <a:pt x="555" y="1760"/>
                  </a:lnTo>
                  <a:close/>
                  <a:moveTo>
                    <a:pt x="555" y="1991"/>
                  </a:moveTo>
                  <a:lnTo>
                    <a:pt x="879" y="1991"/>
                  </a:lnTo>
                  <a:lnTo>
                    <a:pt x="879" y="2130"/>
                  </a:lnTo>
                  <a:lnTo>
                    <a:pt x="555" y="2130"/>
                  </a:lnTo>
                  <a:lnTo>
                    <a:pt x="555" y="1991"/>
                  </a:lnTo>
                  <a:close/>
                  <a:moveTo>
                    <a:pt x="555" y="2223"/>
                  </a:moveTo>
                  <a:lnTo>
                    <a:pt x="879" y="2223"/>
                  </a:lnTo>
                  <a:lnTo>
                    <a:pt x="879" y="2361"/>
                  </a:lnTo>
                  <a:lnTo>
                    <a:pt x="555" y="2361"/>
                  </a:lnTo>
                  <a:lnTo>
                    <a:pt x="555" y="2223"/>
                  </a:lnTo>
                  <a:close/>
                  <a:moveTo>
                    <a:pt x="324" y="1297"/>
                  </a:moveTo>
                  <a:lnTo>
                    <a:pt x="463" y="1297"/>
                  </a:lnTo>
                  <a:lnTo>
                    <a:pt x="463" y="1436"/>
                  </a:lnTo>
                  <a:lnTo>
                    <a:pt x="324" y="1436"/>
                  </a:lnTo>
                  <a:lnTo>
                    <a:pt x="324" y="1297"/>
                  </a:lnTo>
                  <a:close/>
                  <a:moveTo>
                    <a:pt x="324" y="1528"/>
                  </a:moveTo>
                  <a:lnTo>
                    <a:pt x="463" y="1528"/>
                  </a:lnTo>
                  <a:lnTo>
                    <a:pt x="463" y="1667"/>
                  </a:lnTo>
                  <a:lnTo>
                    <a:pt x="324" y="1667"/>
                  </a:lnTo>
                  <a:lnTo>
                    <a:pt x="324" y="1528"/>
                  </a:lnTo>
                  <a:close/>
                  <a:moveTo>
                    <a:pt x="324" y="1760"/>
                  </a:moveTo>
                  <a:lnTo>
                    <a:pt x="463" y="1760"/>
                  </a:lnTo>
                  <a:lnTo>
                    <a:pt x="463" y="1899"/>
                  </a:lnTo>
                  <a:lnTo>
                    <a:pt x="324" y="1899"/>
                  </a:lnTo>
                  <a:lnTo>
                    <a:pt x="324" y="1760"/>
                  </a:lnTo>
                  <a:close/>
                  <a:moveTo>
                    <a:pt x="324" y="1991"/>
                  </a:moveTo>
                  <a:lnTo>
                    <a:pt x="463" y="1991"/>
                  </a:lnTo>
                  <a:lnTo>
                    <a:pt x="463" y="2130"/>
                  </a:lnTo>
                  <a:lnTo>
                    <a:pt x="324" y="2130"/>
                  </a:lnTo>
                  <a:lnTo>
                    <a:pt x="324" y="1991"/>
                  </a:lnTo>
                  <a:close/>
                  <a:moveTo>
                    <a:pt x="324" y="2223"/>
                  </a:moveTo>
                  <a:lnTo>
                    <a:pt x="463" y="2223"/>
                  </a:lnTo>
                  <a:lnTo>
                    <a:pt x="463" y="2361"/>
                  </a:lnTo>
                  <a:lnTo>
                    <a:pt x="324" y="2361"/>
                  </a:lnTo>
                  <a:lnTo>
                    <a:pt x="324" y="2223"/>
                  </a:lnTo>
                  <a:close/>
                  <a:moveTo>
                    <a:pt x="602" y="2824"/>
                  </a:moveTo>
                  <a:lnTo>
                    <a:pt x="602" y="2592"/>
                  </a:lnTo>
                  <a:lnTo>
                    <a:pt x="833" y="2592"/>
                  </a:lnTo>
                  <a:lnTo>
                    <a:pt x="833" y="2824"/>
                  </a:lnTo>
                  <a:lnTo>
                    <a:pt x="602" y="2824"/>
                  </a:lnTo>
                  <a:close/>
                  <a:moveTo>
                    <a:pt x="2256" y="602"/>
                  </a:moveTo>
                  <a:lnTo>
                    <a:pt x="2453" y="602"/>
                  </a:lnTo>
                  <a:lnTo>
                    <a:pt x="2453" y="741"/>
                  </a:lnTo>
                  <a:lnTo>
                    <a:pt x="2256" y="741"/>
                  </a:lnTo>
                  <a:lnTo>
                    <a:pt x="2256" y="602"/>
                  </a:lnTo>
                  <a:close/>
                  <a:moveTo>
                    <a:pt x="2256" y="833"/>
                  </a:moveTo>
                  <a:lnTo>
                    <a:pt x="2453" y="833"/>
                  </a:lnTo>
                  <a:lnTo>
                    <a:pt x="2453" y="972"/>
                  </a:lnTo>
                  <a:lnTo>
                    <a:pt x="2256" y="972"/>
                  </a:lnTo>
                  <a:lnTo>
                    <a:pt x="2256" y="833"/>
                  </a:lnTo>
                  <a:close/>
                  <a:moveTo>
                    <a:pt x="2256" y="1065"/>
                  </a:moveTo>
                  <a:lnTo>
                    <a:pt x="2453" y="1065"/>
                  </a:lnTo>
                  <a:lnTo>
                    <a:pt x="2453" y="1204"/>
                  </a:lnTo>
                  <a:lnTo>
                    <a:pt x="2256" y="1204"/>
                  </a:lnTo>
                  <a:lnTo>
                    <a:pt x="2256" y="1065"/>
                  </a:lnTo>
                  <a:close/>
                  <a:moveTo>
                    <a:pt x="2256" y="1297"/>
                  </a:moveTo>
                  <a:lnTo>
                    <a:pt x="2453" y="1297"/>
                  </a:lnTo>
                  <a:lnTo>
                    <a:pt x="2453" y="1436"/>
                  </a:lnTo>
                  <a:lnTo>
                    <a:pt x="2256" y="1436"/>
                  </a:lnTo>
                  <a:lnTo>
                    <a:pt x="2256" y="1297"/>
                  </a:lnTo>
                  <a:close/>
                  <a:moveTo>
                    <a:pt x="2256" y="1528"/>
                  </a:moveTo>
                  <a:lnTo>
                    <a:pt x="2453" y="1528"/>
                  </a:lnTo>
                  <a:lnTo>
                    <a:pt x="2453" y="1667"/>
                  </a:lnTo>
                  <a:lnTo>
                    <a:pt x="2256" y="1667"/>
                  </a:lnTo>
                  <a:lnTo>
                    <a:pt x="2256" y="1528"/>
                  </a:lnTo>
                  <a:close/>
                  <a:moveTo>
                    <a:pt x="2256" y="1760"/>
                  </a:moveTo>
                  <a:lnTo>
                    <a:pt x="2453" y="1760"/>
                  </a:lnTo>
                  <a:lnTo>
                    <a:pt x="2453" y="1899"/>
                  </a:lnTo>
                  <a:lnTo>
                    <a:pt x="2256" y="1899"/>
                  </a:lnTo>
                  <a:lnTo>
                    <a:pt x="2256" y="1760"/>
                  </a:lnTo>
                  <a:close/>
                  <a:moveTo>
                    <a:pt x="2256" y="1991"/>
                  </a:moveTo>
                  <a:lnTo>
                    <a:pt x="2453" y="1991"/>
                  </a:lnTo>
                  <a:lnTo>
                    <a:pt x="2453" y="2130"/>
                  </a:lnTo>
                  <a:lnTo>
                    <a:pt x="2256" y="2130"/>
                  </a:lnTo>
                  <a:lnTo>
                    <a:pt x="2256" y="1991"/>
                  </a:lnTo>
                  <a:close/>
                  <a:moveTo>
                    <a:pt x="2256" y="2223"/>
                  </a:moveTo>
                  <a:lnTo>
                    <a:pt x="2453" y="2223"/>
                  </a:lnTo>
                  <a:lnTo>
                    <a:pt x="2453" y="2361"/>
                  </a:lnTo>
                  <a:lnTo>
                    <a:pt x="2256" y="2361"/>
                  </a:lnTo>
                  <a:lnTo>
                    <a:pt x="2256" y="2223"/>
                  </a:lnTo>
                  <a:close/>
                  <a:moveTo>
                    <a:pt x="1956" y="602"/>
                  </a:moveTo>
                  <a:lnTo>
                    <a:pt x="2165" y="602"/>
                  </a:lnTo>
                  <a:lnTo>
                    <a:pt x="2165" y="741"/>
                  </a:lnTo>
                  <a:lnTo>
                    <a:pt x="1956" y="741"/>
                  </a:lnTo>
                  <a:lnTo>
                    <a:pt x="1956" y="602"/>
                  </a:lnTo>
                  <a:close/>
                  <a:moveTo>
                    <a:pt x="1956" y="833"/>
                  </a:moveTo>
                  <a:lnTo>
                    <a:pt x="2165" y="833"/>
                  </a:lnTo>
                  <a:lnTo>
                    <a:pt x="2165" y="972"/>
                  </a:lnTo>
                  <a:lnTo>
                    <a:pt x="1956" y="972"/>
                  </a:lnTo>
                  <a:lnTo>
                    <a:pt x="1956" y="833"/>
                  </a:lnTo>
                  <a:close/>
                  <a:moveTo>
                    <a:pt x="1956" y="1065"/>
                  </a:moveTo>
                  <a:lnTo>
                    <a:pt x="2165" y="1065"/>
                  </a:lnTo>
                  <a:lnTo>
                    <a:pt x="2165" y="1204"/>
                  </a:lnTo>
                  <a:lnTo>
                    <a:pt x="1956" y="1204"/>
                  </a:lnTo>
                  <a:lnTo>
                    <a:pt x="1956" y="1065"/>
                  </a:lnTo>
                  <a:close/>
                  <a:moveTo>
                    <a:pt x="1956" y="1297"/>
                  </a:moveTo>
                  <a:lnTo>
                    <a:pt x="2165" y="1297"/>
                  </a:lnTo>
                  <a:lnTo>
                    <a:pt x="2165" y="1436"/>
                  </a:lnTo>
                  <a:lnTo>
                    <a:pt x="1956" y="1436"/>
                  </a:lnTo>
                  <a:lnTo>
                    <a:pt x="1956" y="1297"/>
                  </a:lnTo>
                  <a:close/>
                  <a:moveTo>
                    <a:pt x="1956" y="1528"/>
                  </a:moveTo>
                  <a:lnTo>
                    <a:pt x="2165" y="1528"/>
                  </a:lnTo>
                  <a:lnTo>
                    <a:pt x="2165" y="1667"/>
                  </a:lnTo>
                  <a:lnTo>
                    <a:pt x="1956" y="1667"/>
                  </a:lnTo>
                  <a:lnTo>
                    <a:pt x="1956" y="1528"/>
                  </a:lnTo>
                  <a:close/>
                  <a:moveTo>
                    <a:pt x="1956" y="1760"/>
                  </a:moveTo>
                  <a:lnTo>
                    <a:pt x="2165" y="1760"/>
                  </a:lnTo>
                  <a:lnTo>
                    <a:pt x="2165" y="1899"/>
                  </a:lnTo>
                  <a:lnTo>
                    <a:pt x="1956" y="1899"/>
                  </a:lnTo>
                  <a:lnTo>
                    <a:pt x="1956" y="1760"/>
                  </a:lnTo>
                  <a:close/>
                  <a:moveTo>
                    <a:pt x="1956" y="1991"/>
                  </a:moveTo>
                  <a:lnTo>
                    <a:pt x="2165" y="1991"/>
                  </a:lnTo>
                  <a:lnTo>
                    <a:pt x="2165" y="2130"/>
                  </a:lnTo>
                  <a:lnTo>
                    <a:pt x="1956" y="2130"/>
                  </a:lnTo>
                  <a:lnTo>
                    <a:pt x="1956" y="1991"/>
                  </a:lnTo>
                  <a:close/>
                  <a:moveTo>
                    <a:pt x="1956" y="2223"/>
                  </a:moveTo>
                  <a:lnTo>
                    <a:pt x="2165" y="2223"/>
                  </a:lnTo>
                  <a:lnTo>
                    <a:pt x="2165" y="2361"/>
                  </a:lnTo>
                  <a:lnTo>
                    <a:pt x="1956" y="2361"/>
                  </a:lnTo>
                  <a:lnTo>
                    <a:pt x="1956" y="2223"/>
                  </a:lnTo>
                  <a:close/>
                  <a:moveTo>
                    <a:pt x="1667" y="602"/>
                  </a:moveTo>
                  <a:lnTo>
                    <a:pt x="1863" y="602"/>
                  </a:lnTo>
                  <a:lnTo>
                    <a:pt x="1863" y="741"/>
                  </a:lnTo>
                  <a:lnTo>
                    <a:pt x="1667" y="741"/>
                  </a:lnTo>
                  <a:lnTo>
                    <a:pt x="1667" y="602"/>
                  </a:lnTo>
                  <a:close/>
                  <a:moveTo>
                    <a:pt x="1667" y="833"/>
                  </a:moveTo>
                  <a:lnTo>
                    <a:pt x="1863" y="833"/>
                  </a:lnTo>
                  <a:lnTo>
                    <a:pt x="1863" y="972"/>
                  </a:lnTo>
                  <a:lnTo>
                    <a:pt x="1667" y="972"/>
                  </a:lnTo>
                  <a:lnTo>
                    <a:pt x="1667" y="833"/>
                  </a:lnTo>
                  <a:close/>
                  <a:moveTo>
                    <a:pt x="1667" y="1065"/>
                  </a:moveTo>
                  <a:lnTo>
                    <a:pt x="1863" y="1065"/>
                  </a:lnTo>
                  <a:lnTo>
                    <a:pt x="1863" y="1204"/>
                  </a:lnTo>
                  <a:lnTo>
                    <a:pt x="1667" y="1204"/>
                  </a:lnTo>
                  <a:lnTo>
                    <a:pt x="1667" y="1065"/>
                  </a:lnTo>
                  <a:close/>
                  <a:moveTo>
                    <a:pt x="1667" y="1297"/>
                  </a:moveTo>
                  <a:lnTo>
                    <a:pt x="1863" y="1297"/>
                  </a:lnTo>
                  <a:lnTo>
                    <a:pt x="1863" y="1436"/>
                  </a:lnTo>
                  <a:lnTo>
                    <a:pt x="1667" y="1436"/>
                  </a:lnTo>
                  <a:lnTo>
                    <a:pt x="1667" y="1297"/>
                  </a:lnTo>
                  <a:close/>
                  <a:moveTo>
                    <a:pt x="1667" y="1528"/>
                  </a:moveTo>
                  <a:lnTo>
                    <a:pt x="1863" y="1528"/>
                  </a:lnTo>
                  <a:lnTo>
                    <a:pt x="1863" y="1667"/>
                  </a:lnTo>
                  <a:lnTo>
                    <a:pt x="1667" y="1667"/>
                  </a:lnTo>
                  <a:lnTo>
                    <a:pt x="1667" y="1528"/>
                  </a:lnTo>
                  <a:close/>
                  <a:moveTo>
                    <a:pt x="1667" y="1760"/>
                  </a:moveTo>
                  <a:lnTo>
                    <a:pt x="1863" y="1760"/>
                  </a:lnTo>
                  <a:lnTo>
                    <a:pt x="1863" y="1899"/>
                  </a:lnTo>
                  <a:lnTo>
                    <a:pt x="1667" y="1899"/>
                  </a:lnTo>
                  <a:lnTo>
                    <a:pt x="1667" y="1760"/>
                  </a:lnTo>
                  <a:close/>
                  <a:moveTo>
                    <a:pt x="1667" y="1991"/>
                  </a:moveTo>
                  <a:lnTo>
                    <a:pt x="1863" y="1991"/>
                  </a:lnTo>
                  <a:lnTo>
                    <a:pt x="1863" y="2130"/>
                  </a:lnTo>
                  <a:lnTo>
                    <a:pt x="1667" y="2130"/>
                  </a:lnTo>
                  <a:lnTo>
                    <a:pt x="1667" y="1991"/>
                  </a:lnTo>
                  <a:close/>
                  <a:moveTo>
                    <a:pt x="1667" y="2223"/>
                  </a:moveTo>
                  <a:lnTo>
                    <a:pt x="1863" y="2223"/>
                  </a:lnTo>
                  <a:lnTo>
                    <a:pt x="1863" y="2361"/>
                  </a:lnTo>
                  <a:lnTo>
                    <a:pt x="1667" y="2361"/>
                  </a:lnTo>
                  <a:lnTo>
                    <a:pt x="1667" y="2223"/>
                  </a:lnTo>
                  <a:close/>
                  <a:moveTo>
                    <a:pt x="1945" y="2824"/>
                  </a:moveTo>
                  <a:lnTo>
                    <a:pt x="1945" y="2592"/>
                  </a:lnTo>
                  <a:lnTo>
                    <a:pt x="2176" y="2592"/>
                  </a:lnTo>
                  <a:lnTo>
                    <a:pt x="2176" y="2824"/>
                  </a:lnTo>
                  <a:lnTo>
                    <a:pt x="1945" y="2824"/>
                  </a:lnTo>
                  <a:close/>
                </a:path>
              </a:pathLst>
            </a:custGeom>
            <a:solidFill>
              <a:srgbClr val="8EADB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grpSp>
      <p:grpSp>
        <p:nvGrpSpPr>
          <p:cNvPr id="226" name="Group 225">
            <a:extLst>
              <a:ext uri="{FF2B5EF4-FFF2-40B4-BE49-F238E27FC236}">
                <a16:creationId xmlns:a16="http://schemas.microsoft.com/office/drawing/2014/main" xmlns="" id="{3D527163-05C6-4D16-A110-20020CF1D936}"/>
              </a:ext>
            </a:extLst>
          </p:cNvPr>
          <p:cNvGrpSpPr/>
          <p:nvPr/>
        </p:nvGrpSpPr>
        <p:grpSpPr>
          <a:xfrm>
            <a:off x="2315425" y="1278919"/>
            <a:ext cx="1809749" cy="1415731"/>
            <a:chOff x="2345118" y="1417830"/>
            <a:chExt cx="1809749" cy="1415731"/>
          </a:xfrm>
        </p:grpSpPr>
        <p:grpSp>
          <p:nvGrpSpPr>
            <p:cNvPr id="227" name="Group 226">
              <a:extLst>
                <a:ext uri="{FF2B5EF4-FFF2-40B4-BE49-F238E27FC236}">
                  <a16:creationId xmlns:a16="http://schemas.microsoft.com/office/drawing/2014/main" xmlns="" id="{44CC8B26-E346-457C-A50D-CA78B7C3B73A}"/>
                </a:ext>
              </a:extLst>
            </p:cNvPr>
            <p:cNvGrpSpPr/>
            <p:nvPr/>
          </p:nvGrpSpPr>
          <p:grpSpPr>
            <a:xfrm>
              <a:off x="2345118" y="1417830"/>
              <a:ext cx="1809749" cy="1415731"/>
              <a:chOff x="2345118" y="1417830"/>
              <a:chExt cx="1809749" cy="1415731"/>
            </a:xfrm>
          </p:grpSpPr>
          <p:sp>
            <p:nvSpPr>
              <p:cNvPr id="249" name="Freeform 3">
                <a:extLst>
                  <a:ext uri="{FF2B5EF4-FFF2-40B4-BE49-F238E27FC236}">
                    <a16:creationId xmlns:a16="http://schemas.microsoft.com/office/drawing/2014/main" xmlns="" id="{962D8B92-873F-4C6F-BEE0-A7F8448D1A14}"/>
                  </a:ext>
                </a:extLst>
              </p:cNvPr>
              <p:cNvSpPr>
                <a:spLocks noChangeAspect="1" noChangeArrowheads="1"/>
              </p:cNvSpPr>
              <p:nvPr/>
            </p:nvSpPr>
            <p:spPr bwMode="auto">
              <a:xfrm>
                <a:off x="2345118" y="1417830"/>
                <a:ext cx="1809749" cy="1017984"/>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8EADBF">
                  <a:alpha val="72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cxnSp>
            <p:nvCxnSpPr>
              <p:cNvPr id="250" name="Straight Arrow Connector 249">
                <a:extLst>
                  <a:ext uri="{FF2B5EF4-FFF2-40B4-BE49-F238E27FC236}">
                    <a16:creationId xmlns:a16="http://schemas.microsoft.com/office/drawing/2014/main" xmlns="" id="{6A412F64-F22A-4845-AE81-2B0A35D1A3B6}"/>
                  </a:ext>
                </a:extLst>
              </p:cNvPr>
              <p:cNvCxnSpPr/>
              <p:nvPr/>
            </p:nvCxnSpPr>
            <p:spPr>
              <a:xfrm>
                <a:off x="3235731" y="2439363"/>
                <a:ext cx="0" cy="394198"/>
              </a:xfrm>
              <a:prstGeom prst="straightConnector1">
                <a:avLst/>
              </a:prstGeom>
              <a:noFill/>
              <a:ln w="19050" cap="flat" cmpd="sng" algn="ctr">
                <a:solidFill>
                  <a:srgbClr val="2C2C2E"/>
                </a:solidFill>
                <a:prstDash val="sysDash"/>
                <a:miter lim="800000"/>
                <a:headEnd type="triangle"/>
                <a:tailEnd type="triangle"/>
              </a:ln>
              <a:effectLst/>
            </p:spPr>
          </p:cxnSp>
        </p:grpSp>
        <p:sp>
          <p:nvSpPr>
            <p:cNvPr id="228" name="Rectangle 227">
              <a:extLst>
                <a:ext uri="{FF2B5EF4-FFF2-40B4-BE49-F238E27FC236}">
                  <a16:creationId xmlns:a16="http://schemas.microsoft.com/office/drawing/2014/main" xmlns="" id="{CF38D3F3-2F35-497F-8FBF-C2F867A52FDF}"/>
                </a:ext>
              </a:extLst>
            </p:cNvPr>
            <p:cNvSpPr>
              <a:spLocks/>
            </p:cNvSpPr>
            <p:nvPr/>
          </p:nvSpPr>
          <p:spPr bwMode="gray">
            <a:xfrm>
              <a:off x="3729195" y="2073531"/>
              <a:ext cx="415480" cy="216424"/>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0" cap="none" spc="0" normalizeH="0" baseline="0" noProof="0" dirty="0">
                  <a:ln>
                    <a:noFill/>
                  </a:ln>
                  <a:solidFill>
                    <a:srgbClr val="2C2C2E"/>
                  </a:solidFill>
                  <a:effectLst/>
                  <a:uLnTx/>
                  <a:uFillTx/>
                  <a:latin typeface="Calibri"/>
                  <a:ea typeface="+mn-ea"/>
                  <a:cs typeface="+mn-cs"/>
                </a:rPr>
                <a:t>SCM</a:t>
              </a:r>
              <a:endParaRPr kumimoji="0" lang="en-US" sz="1100" b="1" i="0" u="none" strike="noStrike" kern="0" cap="none" spc="0" normalizeH="0" baseline="0" noProof="0" dirty="0">
                <a:ln>
                  <a:noFill/>
                </a:ln>
                <a:solidFill>
                  <a:srgbClr val="2C2C2E"/>
                </a:solidFill>
                <a:effectLst/>
                <a:uLnTx/>
                <a:uFillTx/>
                <a:latin typeface="Calibri"/>
                <a:ea typeface="+mn-ea"/>
                <a:cs typeface="+mn-cs"/>
              </a:endParaRPr>
            </a:p>
          </p:txBody>
        </p:sp>
        <p:sp>
          <p:nvSpPr>
            <p:cNvPr id="229" name="Freeform 6">
              <a:extLst>
                <a:ext uri="{FF2B5EF4-FFF2-40B4-BE49-F238E27FC236}">
                  <a16:creationId xmlns:a16="http://schemas.microsoft.com/office/drawing/2014/main" xmlns="" id="{8CF1F6D4-1EBF-4CD5-8A0F-F00A9A99A5F9}"/>
                </a:ext>
              </a:extLst>
            </p:cNvPr>
            <p:cNvSpPr>
              <a:spLocks noChangeAspect="1" noChangeArrowheads="1"/>
            </p:cNvSpPr>
            <p:nvPr/>
          </p:nvSpPr>
          <p:spPr bwMode="auto">
            <a:xfrm>
              <a:off x="3226154" y="1983083"/>
              <a:ext cx="173292" cy="133345"/>
            </a:xfrm>
            <a:custGeom>
              <a:avLst/>
              <a:gdLst>
                <a:gd name="T0" fmla="*/ 1693 w 1694"/>
                <a:gd name="T1" fmla="*/ 317 h 1429"/>
                <a:gd name="T2" fmla="*/ 1535 w 1694"/>
                <a:gd name="T3" fmla="*/ 1269 h 1429"/>
                <a:gd name="T4" fmla="*/ 1449 w 1694"/>
                <a:gd name="T5" fmla="*/ 503 h 1429"/>
                <a:gd name="T6" fmla="*/ 159 w 1694"/>
                <a:gd name="T7" fmla="*/ 589 h 1429"/>
                <a:gd name="T8" fmla="*/ 0 w 1694"/>
                <a:gd name="T9" fmla="*/ 1269 h 1429"/>
                <a:gd name="T10" fmla="*/ 464 w 1694"/>
                <a:gd name="T11" fmla="*/ 0 h 1429"/>
                <a:gd name="T12" fmla="*/ 583 w 1694"/>
                <a:gd name="T13" fmla="*/ 99 h 1429"/>
                <a:gd name="T14" fmla="*/ 1535 w 1694"/>
                <a:gd name="T15" fmla="*/ 159 h 1429"/>
                <a:gd name="T16" fmla="*/ 517 w 1694"/>
                <a:gd name="T17" fmla="*/ 938 h 1429"/>
                <a:gd name="T18" fmla="*/ 503 w 1694"/>
                <a:gd name="T19" fmla="*/ 912 h 1429"/>
                <a:gd name="T20" fmla="*/ 483 w 1694"/>
                <a:gd name="T21" fmla="*/ 872 h 1429"/>
                <a:gd name="T22" fmla="*/ 497 w 1694"/>
                <a:gd name="T23" fmla="*/ 846 h 1429"/>
                <a:gd name="T24" fmla="*/ 589 w 1694"/>
                <a:gd name="T25" fmla="*/ 859 h 1429"/>
                <a:gd name="T26" fmla="*/ 616 w 1694"/>
                <a:gd name="T27" fmla="*/ 872 h 1429"/>
                <a:gd name="T28" fmla="*/ 629 w 1694"/>
                <a:gd name="T29" fmla="*/ 952 h 1429"/>
                <a:gd name="T30" fmla="*/ 649 w 1694"/>
                <a:gd name="T31" fmla="*/ 859 h 1429"/>
                <a:gd name="T32" fmla="*/ 649 w 1694"/>
                <a:gd name="T33" fmla="*/ 859 h 1429"/>
                <a:gd name="T34" fmla="*/ 556 w 1694"/>
                <a:gd name="T35" fmla="*/ 746 h 1429"/>
                <a:gd name="T36" fmla="*/ 517 w 1694"/>
                <a:gd name="T37" fmla="*/ 938 h 1429"/>
                <a:gd name="T38" fmla="*/ 1482 w 1694"/>
                <a:gd name="T39" fmla="*/ 589 h 1429"/>
                <a:gd name="T40" fmla="*/ 1449 w 1694"/>
                <a:gd name="T41" fmla="*/ 1428 h 1429"/>
                <a:gd name="T42" fmla="*/ 212 w 1694"/>
                <a:gd name="T43" fmla="*/ 1395 h 1429"/>
                <a:gd name="T44" fmla="*/ 245 w 1694"/>
                <a:gd name="T45" fmla="*/ 556 h 1429"/>
                <a:gd name="T46" fmla="*/ 1482 w 1694"/>
                <a:gd name="T47" fmla="*/ 589 h 1429"/>
                <a:gd name="T48" fmla="*/ 371 w 1694"/>
                <a:gd name="T49" fmla="*/ 1084 h 1429"/>
                <a:gd name="T50" fmla="*/ 397 w 1694"/>
                <a:gd name="T51" fmla="*/ 1071 h 1429"/>
                <a:gd name="T52" fmla="*/ 503 w 1694"/>
                <a:gd name="T53" fmla="*/ 985 h 1429"/>
                <a:gd name="T54" fmla="*/ 609 w 1694"/>
                <a:gd name="T55" fmla="*/ 985 h 1429"/>
                <a:gd name="T56" fmla="*/ 715 w 1694"/>
                <a:gd name="T57" fmla="*/ 1071 h 1429"/>
                <a:gd name="T58" fmla="*/ 742 w 1694"/>
                <a:gd name="T59" fmla="*/ 1084 h 1429"/>
                <a:gd name="T60" fmla="*/ 371 w 1694"/>
                <a:gd name="T61" fmla="*/ 714 h 1429"/>
                <a:gd name="T62" fmla="*/ 1323 w 1694"/>
                <a:gd name="T63" fmla="*/ 1190 h 1429"/>
                <a:gd name="T64" fmla="*/ 371 w 1694"/>
                <a:gd name="T65" fmla="*/ 1190 h 1429"/>
                <a:gd name="T66" fmla="*/ 1323 w 1694"/>
                <a:gd name="T67" fmla="*/ 1243 h 1429"/>
                <a:gd name="T68" fmla="*/ 1323 w 1694"/>
                <a:gd name="T69" fmla="*/ 1031 h 1429"/>
                <a:gd name="T70" fmla="*/ 873 w 1694"/>
                <a:gd name="T71" fmla="*/ 1031 h 1429"/>
                <a:gd name="T72" fmla="*/ 1323 w 1694"/>
                <a:gd name="T73" fmla="*/ 1084 h 1429"/>
                <a:gd name="T74" fmla="*/ 1323 w 1694"/>
                <a:gd name="T75" fmla="*/ 872 h 1429"/>
                <a:gd name="T76" fmla="*/ 873 w 1694"/>
                <a:gd name="T77" fmla="*/ 872 h 1429"/>
                <a:gd name="T78" fmla="*/ 1323 w 1694"/>
                <a:gd name="T79" fmla="*/ 925 h 1429"/>
                <a:gd name="T80" fmla="*/ 1323 w 1694"/>
                <a:gd name="T81" fmla="*/ 714 h 1429"/>
                <a:gd name="T82" fmla="*/ 873 w 1694"/>
                <a:gd name="T83" fmla="*/ 714 h 1429"/>
                <a:gd name="T84" fmla="*/ 1323 w 1694"/>
                <a:gd name="T85" fmla="*/ 766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4" h="1429">
                  <a:moveTo>
                    <a:pt x="1693" y="317"/>
                  </a:moveTo>
                  <a:lnTo>
                    <a:pt x="1693" y="317"/>
                  </a:lnTo>
                  <a:cubicBezTo>
                    <a:pt x="1693" y="1269"/>
                    <a:pt x="1693" y="1269"/>
                    <a:pt x="1693" y="1269"/>
                  </a:cubicBezTo>
                  <a:cubicBezTo>
                    <a:pt x="1535" y="1269"/>
                    <a:pt x="1535" y="1269"/>
                    <a:pt x="1535" y="1269"/>
                  </a:cubicBezTo>
                  <a:cubicBezTo>
                    <a:pt x="1535" y="589"/>
                    <a:pt x="1535" y="589"/>
                    <a:pt x="1535" y="589"/>
                  </a:cubicBezTo>
                  <a:cubicBezTo>
                    <a:pt x="1535" y="542"/>
                    <a:pt x="1495" y="503"/>
                    <a:pt x="1449" y="503"/>
                  </a:cubicBezTo>
                  <a:cubicBezTo>
                    <a:pt x="245" y="503"/>
                    <a:pt x="245" y="503"/>
                    <a:pt x="245" y="503"/>
                  </a:cubicBezTo>
                  <a:cubicBezTo>
                    <a:pt x="199" y="503"/>
                    <a:pt x="159" y="542"/>
                    <a:pt x="159" y="589"/>
                  </a:cubicBezTo>
                  <a:cubicBezTo>
                    <a:pt x="159" y="1269"/>
                    <a:pt x="159" y="1269"/>
                    <a:pt x="159" y="1269"/>
                  </a:cubicBezTo>
                  <a:cubicBezTo>
                    <a:pt x="0" y="1269"/>
                    <a:pt x="0" y="1269"/>
                    <a:pt x="0" y="1269"/>
                  </a:cubicBezTo>
                  <a:cubicBezTo>
                    <a:pt x="0" y="0"/>
                    <a:pt x="0" y="0"/>
                    <a:pt x="0" y="0"/>
                  </a:cubicBezTo>
                  <a:cubicBezTo>
                    <a:pt x="464" y="0"/>
                    <a:pt x="464" y="0"/>
                    <a:pt x="464" y="0"/>
                  </a:cubicBezTo>
                  <a:cubicBezTo>
                    <a:pt x="503" y="0"/>
                    <a:pt x="543" y="20"/>
                    <a:pt x="556" y="59"/>
                  </a:cubicBezTo>
                  <a:cubicBezTo>
                    <a:pt x="583" y="99"/>
                    <a:pt x="583" y="99"/>
                    <a:pt x="583" y="99"/>
                  </a:cubicBezTo>
                  <a:cubicBezTo>
                    <a:pt x="596" y="139"/>
                    <a:pt x="636" y="159"/>
                    <a:pt x="675" y="159"/>
                  </a:cubicBezTo>
                  <a:cubicBezTo>
                    <a:pt x="1535" y="159"/>
                    <a:pt x="1535" y="159"/>
                    <a:pt x="1535" y="159"/>
                  </a:cubicBezTo>
                  <a:cubicBezTo>
                    <a:pt x="1620" y="159"/>
                    <a:pt x="1693" y="231"/>
                    <a:pt x="1693" y="317"/>
                  </a:cubicBezTo>
                  <a:close/>
                  <a:moveTo>
                    <a:pt x="517" y="938"/>
                  </a:moveTo>
                  <a:lnTo>
                    <a:pt x="517" y="938"/>
                  </a:lnTo>
                  <a:cubicBezTo>
                    <a:pt x="510" y="932"/>
                    <a:pt x="510" y="919"/>
                    <a:pt x="503" y="912"/>
                  </a:cubicBezTo>
                  <a:cubicBezTo>
                    <a:pt x="497" y="905"/>
                    <a:pt x="490" y="899"/>
                    <a:pt x="490" y="892"/>
                  </a:cubicBezTo>
                  <a:cubicBezTo>
                    <a:pt x="483" y="872"/>
                    <a:pt x="483" y="872"/>
                    <a:pt x="483" y="872"/>
                  </a:cubicBezTo>
                  <a:cubicBezTo>
                    <a:pt x="483" y="866"/>
                    <a:pt x="490" y="859"/>
                    <a:pt x="497" y="859"/>
                  </a:cubicBezTo>
                  <a:cubicBezTo>
                    <a:pt x="497" y="852"/>
                    <a:pt x="497" y="846"/>
                    <a:pt x="497" y="846"/>
                  </a:cubicBezTo>
                  <a:cubicBezTo>
                    <a:pt x="497" y="839"/>
                    <a:pt x="497" y="813"/>
                    <a:pt x="530" y="799"/>
                  </a:cubicBezTo>
                  <a:cubicBezTo>
                    <a:pt x="530" y="833"/>
                    <a:pt x="556" y="859"/>
                    <a:pt x="589" y="859"/>
                  </a:cubicBezTo>
                  <a:cubicBezTo>
                    <a:pt x="603" y="859"/>
                    <a:pt x="603" y="859"/>
                    <a:pt x="603" y="859"/>
                  </a:cubicBezTo>
                  <a:cubicBezTo>
                    <a:pt x="609" y="859"/>
                    <a:pt x="616" y="866"/>
                    <a:pt x="616" y="872"/>
                  </a:cubicBezTo>
                  <a:cubicBezTo>
                    <a:pt x="616" y="899"/>
                    <a:pt x="609" y="938"/>
                    <a:pt x="583" y="952"/>
                  </a:cubicBezTo>
                  <a:cubicBezTo>
                    <a:pt x="629" y="952"/>
                    <a:pt x="629" y="952"/>
                    <a:pt x="629" y="952"/>
                  </a:cubicBezTo>
                  <a:cubicBezTo>
                    <a:pt x="642" y="932"/>
                    <a:pt x="649" y="886"/>
                    <a:pt x="649" y="859"/>
                  </a:cubicBezTo>
                  <a:lnTo>
                    <a:pt x="649" y="859"/>
                  </a:lnTo>
                  <a:lnTo>
                    <a:pt x="649" y="859"/>
                  </a:lnTo>
                  <a:lnTo>
                    <a:pt x="649" y="859"/>
                  </a:lnTo>
                  <a:cubicBezTo>
                    <a:pt x="649" y="793"/>
                    <a:pt x="616" y="760"/>
                    <a:pt x="570" y="760"/>
                  </a:cubicBezTo>
                  <a:cubicBezTo>
                    <a:pt x="556" y="746"/>
                    <a:pt x="556" y="746"/>
                    <a:pt x="556" y="746"/>
                  </a:cubicBezTo>
                  <a:cubicBezTo>
                    <a:pt x="517" y="746"/>
                    <a:pt x="464" y="780"/>
                    <a:pt x="464" y="852"/>
                  </a:cubicBezTo>
                  <a:cubicBezTo>
                    <a:pt x="464" y="886"/>
                    <a:pt x="477" y="925"/>
                    <a:pt x="517" y="938"/>
                  </a:cubicBezTo>
                  <a:close/>
                  <a:moveTo>
                    <a:pt x="1482" y="589"/>
                  </a:moveTo>
                  <a:lnTo>
                    <a:pt x="1482" y="589"/>
                  </a:lnTo>
                  <a:cubicBezTo>
                    <a:pt x="1482" y="1395"/>
                    <a:pt x="1482" y="1395"/>
                    <a:pt x="1482" y="1395"/>
                  </a:cubicBezTo>
                  <a:cubicBezTo>
                    <a:pt x="1482" y="1415"/>
                    <a:pt x="1468" y="1428"/>
                    <a:pt x="1449" y="1428"/>
                  </a:cubicBezTo>
                  <a:cubicBezTo>
                    <a:pt x="245" y="1428"/>
                    <a:pt x="245" y="1428"/>
                    <a:pt x="245" y="1428"/>
                  </a:cubicBezTo>
                  <a:cubicBezTo>
                    <a:pt x="226" y="1428"/>
                    <a:pt x="212" y="1415"/>
                    <a:pt x="212" y="1395"/>
                  </a:cubicBezTo>
                  <a:cubicBezTo>
                    <a:pt x="212" y="589"/>
                    <a:pt x="212" y="589"/>
                    <a:pt x="212" y="589"/>
                  </a:cubicBezTo>
                  <a:cubicBezTo>
                    <a:pt x="212" y="569"/>
                    <a:pt x="226" y="556"/>
                    <a:pt x="245" y="556"/>
                  </a:cubicBezTo>
                  <a:cubicBezTo>
                    <a:pt x="1449" y="556"/>
                    <a:pt x="1449" y="556"/>
                    <a:pt x="1449" y="556"/>
                  </a:cubicBezTo>
                  <a:cubicBezTo>
                    <a:pt x="1468" y="556"/>
                    <a:pt x="1482" y="569"/>
                    <a:pt x="1482" y="589"/>
                  </a:cubicBezTo>
                  <a:close/>
                  <a:moveTo>
                    <a:pt x="371" y="1084"/>
                  </a:moveTo>
                  <a:lnTo>
                    <a:pt x="371" y="1084"/>
                  </a:lnTo>
                  <a:cubicBezTo>
                    <a:pt x="397" y="1084"/>
                    <a:pt x="397" y="1084"/>
                    <a:pt x="397" y="1084"/>
                  </a:cubicBezTo>
                  <a:cubicBezTo>
                    <a:pt x="397" y="1071"/>
                    <a:pt x="397" y="1071"/>
                    <a:pt x="397" y="1071"/>
                  </a:cubicBezTo>
                  <a:cubicBezTo>
                    <a:pt x="397" y="1044"/>
                    <a:pt x="417" y="1018"/>
                    <a:pt x="444" y="1011"/>
                  </a:cubicBezTo>
                  <a:cubicBezTo>
                    <a:pt x="503" y="985"/>
                    <a:pt x="503" y="985"/>
                    <a:pt x="503" y="985"/>
                  </a:cubicBezTo>
                  <a:cubicBezTo>
                    <a:pt x="503" y="985"/>
                    <a:pt x="517" y="1031"/>
                    <a:pt x="556" y="1057"/>
                  </a:cubicBezTo>
                  <a:cubicBezTo>
                    <a:pt x="596" y="1031"/>
                    <a:pt x="609" y="985"/>
                    <a:pt x="609" y="985"/>
                  </a:cubicBezTo>
                  <a:cubicBezTo>
                    <a:pt x="669" y="1011"/>
                    <a:pt x="669" y="1011"/>
                    <a:pt x="669" y="1011"/>
                  </a:cubicBezTo>
                  <a:cubicBezTo>
                    <a:pt x="695" y="1018"/>
                    <a:pt x="715" y="1044"/>
                    <a:pt x="715" y="1071"/>
                  </a:cubicBezTo>
                  <a:cubicBezTo>
                    <a:pt x="715" y="1084"/>
                    <a:pt x="715" y="1084"/>
                    <a:pt x="715" y="1084"/>
                  </a:cubicBezTo>
                  <a:cubicBezTo>
                    <a:pt x="742" y="1084"/>
                    <a:pt x="742" y="1084"/>
                    <a:pt x="742" y="1084"/>
                  </a:cubicBezTo>
                  <a:cubicBezTo>
                    <a:pt x="742" y="714"/>
                    <a:pt x="742" y="714"/>
                    <a:pt x="742" y="714"/>
                  </a:cubicBezTo>
                  <a:cubicBezTo>
                    <a:pt x="371" y="714"/>
                    <a:pt x="371" y="714"/>
                    <a:pt x="371" y="714"/>
                  </a:cubicBezTo>
                  <a:lnTo>
                    <a:pt x="371" y="1084"/>
                  </a:lnTo>
                  <a:close/>
                  <a:moveTo>
                    <a:pt x="1323" y="1190"/>
                  </a:moveTo>
                  <a:lnTo>
                    <a:pt x="1323" y="1190"/>
                  </a:lnTo>
                  <a:cubicBezTo>
                    <a:pt x="371" y="1190"/>
                    <a:pt x="371" y="1190"/>
                    <a:pt x="371" y="1190"/>
                  </a:cubicBezTo>
                  <a:cubicBezTo>
                    <a:pt x="371" y="1243"/>
                    <a:pt x="371" y="1243"/>
                    <a:pt x="371" y="1243"/>
                  </a:cubicBezTo>
                  <a:cubicBezTo>
                    <a:pt x="1323" y="1243"/>
                    <a:pt x="1323" y="1243"/>
                    <a:pt x="1323" y="1243"/>
                  </a:cubicBezTo>
                  <a:lnTo>
                    <a:pt x="1323" y="1190"/>
                  </a:lnTo>
                  <a:close/>
                  <a:moveTo>
                    <a:pt x="1323" y="1031"/>
                  </a:moveTo>
                  <a:lnTo>
                    <a:pt x="1323" y="1031"/>
                  </a:lnTo>
                  <a:cubicBezTo>
                    <a:pt x="873" y="1031"/>
                    <a:pt x="873" y="1031"/>
                    <a:pt x="873" y="1031"/>
                  </a:cubicBezTo>
                  <a:cubicBezTo>
                    <a:pt x="873" y="1084"/>
                    <a:pt x="873" y="1084"/>
                    <a:pt x="873" y="1084"/>
                  </a:cubicBezTo>
                  <a:cubicBezTo>
                    <a:pt x="1323" y="1084"/>
                    <a:pt x="1323" y="1084"/>
                    <a:pt x="1323" y="1084"/>
                  </a:cubicBezTo>
                  <a:lnTo>
                    <a:pt x="1323" y="1031"/>
                  </a:lnTo>
                  <a:close/>
                  <a:moveTo>
                    <a:pt x="1323" y="872"/>
                  </a:moveTo>
                  <a:lnTo>
                    <a:pt x="1323" y="872"/>
                  </a:lnTo>
                  <a:cubicBezTo>
                    <a:pt x="873" y="872"/>
                    <a:pt x="873" y="872"/>
                    <a:pt x="873" y="872"/>
                  </a:cubicBezTo>
                  <a:cubicBezTo>
                    <a:pt x="873" y="925"/>
                    <a:pt x="873" y="925"/>
                    <a:pt x="873" y="925"/>
                  </a:cubicBezTo>
                  <a:cubicBezTo>
                    <a:pt x="1323" y="925"/>
                    <a:pt x="1323" y="925"/>
                    <a:pt x="1323" y="925"/>
                  </a:cubicBezTo>
                  <a:lnTo>
                    <a:pt x="1323" y="872"/>
                  </a:lnTo>
                  <a:close/>
                  <a:moveTo>
                    <a:pt x="1323" y="714"/>
                  </a:moveTo>
                  <a:lnTo>
                    <a:pt x="1323" y="714"/>
                  </a:lnTo>
                  <a:cubicBezTo>
                    <a:pt x="873" y="714"/>
                    <a:pt x="873" y="714"/>
                    <a:pt x="873" y="714"/>
                  </a:cubicBezTo>
                  <a:cubicBezTo>
                    <a:pt x="873" y="766"/>
                    <a:pt x="873" y="766"/>
                    <a:pt x="873" y="766"/>
                  </a:cubicBezTo>
                  <a:cubicBezTo>
                    <a:pt x="1323" y="766"/>
                    <a:pt x="1323" y="766"/>
                    <a:pt x="1323" y="766"/>
                  </a:cubicBezTo>
                  <a:lnTo>
                    <a:pt x="1323" y="714"/>
                  </a:lnTo>
                  <a:close/>
                </a:path>
              </a:pathLst>
            </a:custGeom>
            <a:solidFill>
              <a:srgbClr val="2C2C2E"/>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endParaRPr>
            </a:p>
          </p:txBody>
        </p:sp>
        <p:grpSp>
          <p:nvGrpSpPr>
            <p:cNvPr id="230" name="Group 14">
              <a:extLst>
                <a:ext uri="{FF2B5EF4-FFF2-40B4-BE49-F238E27FC236}">
                  <a16:creationId xmlns:a16="http://schemas.microsoft.com/office/drawing/2014/main" xmlns="" id="{1DAF0E07-B0A7-4DE7-80DC-157E58DC3CEE}"/>
                </a:ext>
              </a:extLst>
            </p:cNvPr>
            <p:cNvGrpSpPr>
              <a:grpSpLocks noChangeAspect="1"/>
            </p:cNvGrpSpPr>
            <p:nvPr/>
          </p:nvGrpSpPr>
          <p:grpSpPr bwMode="auto">
            <a:xfrm>
              <a:off x="3535700" y="1971118"/>
              <a:ext cx="117830" cy="139679"/>
              <a:chOff x="217" y="2506"/>
              <a:chExt cx="1394" cy="1812"/>
            </a:xfrm>
            <a:solidFill>
              <a:srgbClr val="F80000">
                <a:lumMod val="75000"/>
              </a:srgbClr>
            </a:solidFill>
          </p:grpSpPr>
          <p:sp>
            <p:nvSpPr>
              <p:cNvPr id="239" name="Freeform 15">
                <a:extLst>
                  <a:ext uri="{FF2B5EF4-FFF2-40B4-BE49-F238E27FC236}">
                    <a16:creationId xmlns:a16="http://schemas.microsoft.com/office/drawing/2014/main" xmlns="" id="{A3E72090-C0CA-42A2-9BBF-E347D371C910}"/>
                  </a:ext>
                </a:extLst>
              </p:cNvPr>
              <p:cNvSpPr>
                <a:spLocks noChangeArrowheads="1"/>
              </p:cNvSpPr>
              <p:nvPr/>
            </p:nvSpPr>
            <p:spPr bwMode="auto">
              <a:xfrm>
                <a:off x="373" y="2704"/>
                <a:ext cx="161" cy="161"/>
              </a:xfrm>
              <a:custGeom>
                <a:avLst/>
                <a:gdLst>
                  <a:gd name="T0" fmla="*/ 719 w 720"/>
                  <a:gd name="T1" fmla="*/ 0 h 720"/>
                  <a:gd name="T2" fmla="*/ 0 w 720"/>
                  <a:gd name="T3" fmla="*/ 0 h 720"/>
                  <a:gd name="T4" fmla="*/ 0 w 720"/>
                  <a:gd name="T5" fmla="*/ 719 h 720"/>
                  <a:gd name="T6" fmla="*/ 719 w 720"/>
                  <a:gd name="T7" fmla="*/ 719 h 720"/>
                  <a:gd name="T8" fmla="*/ 719 w 720"/>
                  <a:gd name="T9" fmla="*/ 0 h 720"/>
                </a:gdLst>
                <a:ahLst/>
                <a:cxnLst>
                  <a:cxn ang="0">
                    <a:pos x="T0" y="T1"/>
                  </a:cxn>
                  <a:cxn ang="0">
                    <a:pos x="T2" y="T3"/>
                  </a:cxn>
                  <a:cxn ang="0">
                    <a:pos x="T4" y="T5"/>
                  </a:cxn>
                  <a:cxn ang="0">
                    <a:pos x="T6" y="T7"/>
                  </a:cxn>
                  <a:cxn ang="0">
                    <a:pos x="T8" y="T9"/>
                  </a:cxn>
                </a:cxnLst>
                <a:rect l="0" t="0" r="r" b="b"/>
                <a:pathLst>
                  <a:path w="720" h="720">
                    <a:moveTo>
                      <a:pt x="719" y="0"/>
                    </a:moveTo>
                    <a:lnTo>
                      <a:pt x="0" y="0"/>
                    </a:lnTo>
                    <a:lnTo>
                      <a:pt x="0" y="719"/>
                    </a:lnTo>
                    <a:lnTo>
                      <a:pt x="719" y="719"/>
                    </a:lnTo>
                    <a:lnTo>
                      <a:pt x="719" y="0"/>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0" name="Freeform 16">
                <a:extLst>
                  <a:ext uri="{FF2B5EF4-FFF2-40B4-BE49-F238E27FC236}">
                    <a16:creationId xmlns:a16="http://schemas.microsoft.com/office/drawing/2014/main" xmlns="" id="{9E3A0FF5-9183-4077-B3C9-AB0DFD7F6609}"/>
                  </a:ext>
                </a:extLst>
              </p:cNvPr>
              <p:cNvSpPr>
                <a:spLocks noChangeArrowheads="1"/>
              </p:cNvSpPr>
              <p:nvPr/>
            </p:nvSpPr>
            <p:spPr bwMode="auto">
              <a:xfrm>
                <a:off x="231" y="3271"/>
                <a:ext cx="140" cy="126"/>
              </a:xfrm>
              <a:custGeom>
                <a:avLst/>
                <a:gdLst>
                  <a:gd name="T0" fmla="*/ 469 w 626"/>
                  <a:gd name="T1" fmla="*/ 281 h 564"/>
                  <a:gd name="T2" fmla="*/ 625 w 626"/>
                  <a:gd name="T3" fmla="*/ 563 h 564"/>
                  <a:gd name="T4" fmla="*/ 469 w 626"/>
                  <a:gd name="T5" fmla="*/ 563 h 564"/>
                  <a:gd name="T6" fmla="*/ 313 w 626"/>
                  <a:gd name="T7" fmla="*/ 563 h 564"/>
                  <a:gd name="T8" fmla="*/ 0 w 626"/>
                  <a:gd name="T9" fmla="*/ 563 h 564"/>
                  <a:gd name="T10" fmla="*/ 156 w 626"/>
                  <a:gd name="T11" fmla="*/ 281 h 564"/>
                  <a:gd name="T12" fmla="*/ 313 w 626"/>
                  <a:gd name="T13" fmla="*/ 0 h 564"/>
                  <a:gd name="T14" fmla="*/ 469 w 626"/>
                  <a:gd name="T15" fmla="*/ 28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564">
                    <a:moveTo>
                      <a:pt x="469" y="281"/>
                    </a:moveTo>
                    <a:lnTo>
                      <a:pt x="625" y="563"/>
                    </a:lnTo>
                    <a:lnTo>
                      <a:pt x="469" y="563"/>
                    </a:lnTo>
                    <a:lnTo>
                      <a:pt x="313" y="563"/>
                    </a:lnTo>
                    <a:lnTo>
                      <a:pt x="0" y="563"/>
                    </a:lnTo>
                    <a:lnTo>
                      <a:pt x="156" y="281"/>
                    </a:lnTo>
                    <a:lnTo>
                      <a:pt x="313" y="0"/>
                    </a:lnTo>
                    <a:lnTo>
                      <a:pt x="469" y="281"/>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1" name="Freeform 17">
                <a:extLst>
                  <a:ext uri="{FF2B5EF4-FFF2-40B4-BE49-F238E27FC236}">
                    <a16:creationId xmlns:a16="http://schemas.microsoft.com/office/drawing/2014/main" xmlns="" id="{F5A8DA87-4C78-4BCE-A40B-E3E05E7604F1}"/>
                  </a:ext>
                </a:extLst>
              </p:cNvPr>
              <p:cNvSpPr>
                <a:spLocks noChangeArrowheads="1"/>
              </p:cNvSpPr>
              <p:nvPr/>
            </p:nvSpPr>
            <p:spPr bwMode="auto">
              <a:xfrm>
                <a:off x="217" y="2946"/>
                <a:ext cx="175" cy="161"/>
              </a:xfrm>
              <a:custGeom>
                <a:avLst/>
                <a:gdLst>
                  <a:gd name="T0" fmla="*/ 593 w 782"/>
                  <a:gd name="T1" fmla="*/ 375 h 719"/>
                  <a:gd name="T2" fmla="*/ 781 w 782"/>
                  <a:gd name="T3" fmla="*/ 718 h 719"/>
                  <a:gd name="T4" fmla="*/ 593 w 782"/>
                  <a:gd name="T5" fmla="*/ 718 h 719"/>
                  <a:gd name="T6" fmla="*/ 375 w 782"/>
                  <a:gd name="T7" fmla="*/ 718 h 719"/>
                  <a:gd name="T8" fmla="*/ 0 w 782"/>
                  <a:gd name="T9" fmla="*/ 718 h 719"/>
                  <a:gd name="T10" fmla="*/ 187 w 782"/>
                  <a:gd name="T11" fmla="*/ 375 h 719"/>
                  <a:gd name="T12" fmla="*/ 375 w 782"/>
                  <a:gd name="T13" fmla="*/ 0 h 719"/>
                  <a:gd name="T14" fmla="*/ 593 w 782"/>
                  <a:gd name="T15" fmla="*/ 375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 h="719">
                    <a:moveTo>
                      <a:pt x="593" y="375"/>
                    </a:moveTo>
                    <a:lnTo>
                      <a:pt x="781" y="718"/>
                    </a:lnTo>
                    <a:lnTo>
                      <a:pt x="593" y="718"/>
                    </a:lnTo>
                    <a:lnTo>
                      <a:pt x="375" y="718"/>
                    </a:lnTo>
                    <a:lnTo>
                      <a:pt x="0" y="718"/>
                    </a:lnTo>
                    <a:lnTo>
                      <a:pt x="187" y="375"/>
                    </a:lnTo>
                    <a:lnTo>
                      <a:pt x="375" y="0"/>
                    </a:lnTo>
                    <a:lnTo>
                      <a:pt x="593" y="375"/>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2" name="Freeform 18">
                <a:extLst>
                  <a:ext uri="{FF2B5EF4-FFF2-40B4-BE49-F238E27FC236}">
                    <a16:creationId xmlns:a16="http://schemas.microsoft.com/office/drawing/2014/main" xmlns="" id="{8FAD5D0D-C643-475A-B932-3A287FC9DB16}"/>
                  </a:ext>
                </a:extLst>
              </p:cNvPr>
              <p:cNvSpPr>
                <a:spLocks noChangeArrowheads="1"/>
              </p:cNvSpPr>
              <p:nvPr/>
            </p:nvSpPr>
            <p:spPr bwMode="auto">
              <a:xfrm>
                <a:off x="1301" y="3264"/>
                <a:ext cx="310" cy="303"/>
              </a:xfrm>
              <a:custGeom>
                <a:avLst/>
                <a:gdLst>
                  <a:gd name="T0" fmla="*/ 1375 w 1376"/>
                  <a:gd name="T1" fmla="*/ 656 h 1344"/>
                  <a:gd name="T2" fmla="*/ 1363 w 1376"/>
                  <a:gd name="T3" fmla="*/ 795 h 1344"/>
                  <a:gd name="T4" fmla="*/ 1328 w 1376"/>
                  <a:gd name="T5" fmla="*/ 929 h 1344"/>
                  <a:gd name="T6" fmla="*/ 1286 w 1376"/>
                  <a:gd name="T7" fmla="*/ 1022 h 1344"/>
                  <a:gd name="T8" fmla="*/ 1251 w 1376"/>
                  <a:gd name="T9" fmla="*/ 1079 h 1344"/>
                  <a:gd name="T10" fmla="*/ 1210 w 1376"/>
                  <a:gd name="T11" fmla="*/ 1131 h 1344"/>
                  <a:gd name="T12" fmla="*/ 1163 w 1376"/>
                  <a:gd name="T13" fmla="*/ 1178 h 1344"/>
                  <a:gd name="T14" fmla="*/ 1111 w 1376"/>
                  <a:gd name="T15" fmla="*/ 1219 h 1344"/>
                  <a:gd name="T16" fmla="*/ 1054 w 1376"/>
                  <a:gd name="T17" fmla="*/ 1254 h 1344"/>
                  <a:gd name="T18" fmla="*/ 961 w 1376"/>
                  <a:gd name="T19" fmla="*/ 1296 h 1344"/>
                  <a:gd name="T20" fmla="*/ 827 w 1376"/>
                  <a:gd name="T21" fmla="*/ 1332 h 1344"/>
                  <a:gd name="T22" fmla="*/ 687 w 1376"/>
                  <a:gd name="T23" fmla="*/ 1343 h 1344"/>
                  <a:gd name="T24" fmla="*/ 553 w 1376"/>
                  <a:gd name="T25" fmla="*/ 1332 h 1344"/>
                  <a:gd name="T26" fmla="*/ 460 w 1376"/>
                  <a:gd name="T27" fmla="*/ 1307 h 1344"/>
                  <a:gd name="T28" fmla="*/ 401 w 1376"/>
                  <a:gd name="T29" fmla="*/ 1284 h 1344"/>
                  <a:gd name="T30" fmla="*/ 346 w 1376"/>
                  <a:gd name="T31" fmla="*/ 1254 h 1344"/>
                  <a:gd name="T32" fmla="*/ 268 w 1376"/>
                  <a:gd name="T33" fmla="*/ 1199 h 1344"/>
                  <a:gd name="T34" fmla="*/ 174 w 1376"/>
                  <a:gd name="T35" fmla="*/ 1106 h 1344"/>
                  <a:gd name="T36" fmla="*/ 95 w 1376"/>
                  <a:gd name="T37" fmla="*/ 992 h 1344"/>
                  <a:gd name="T38" fmla="*/ 37 w 1376"/>
                  <a:gd name="T39" fmla="*/ 863 h 1344"/>
                  <a:gd name="T40" fmla="*/ 17 w 1376"/>
                  <a:gd name="T41" fmla="*/ 795 h 1344"/>
                  <a:gd name="T42" fmla="*/ 5 w 1376"/>
                  <a:gd name="T43" fmla="*/ 726 h 1344"/>
                  <a:gd name="T44" fmla="*/ 0 w 1376"/>
                  <a:gd name="T45" fmla="*/ 656 h 1344"/>
                  <a:gd name="T46" fmla="*/ 5 w 1376"/>
                  <a:gd name="T47" fmla="*/ 587 h 1344"/>
                  <a:gd name="T48" fmla="*/ 17 w 1376"/>
                  <a:gd name="T49" fmla="*/ 521 h 1344"/>
                  <a:gd name="T50" fmla="*/ 37 w 1376"/>
                  <a:gd name="T51" fmla="*/ 458 h 1344"/>
                  <a:gd name="T52" fmla="*/ 63 w 1376"/>
                  <a:gd name="T53" fmla="*/ 398 h 1344"/>
                  <a:gd name="T54" fmla="*/ 132 w 1376"/>
                  <a:gd name="T55" fmla="*/ 286 h 1344"/>
                  <a:gd name="T56" fmla="*/ 219 w 1376"/>
                  <a:gd name="T57" fmla="*/ 187 h 1344"/>
                  <a:gd name="T58" fmla="*/ 293 w 1376"/>
                  <a:gd name="T59" fmla="*/ 123 h 1344"/>
                  <a:gd name="T60" fmla="*/ 346 w 1376"/>
                  <a:gd name="T61" fmla="*/ 88 h 1344"/>
                  <a:gd name="T62" fmla="*/ 401 w 1376"/>
                  <a:gd name="T63" fmla="*/ 59 h 1344"/>
                  <a:gd name="T64" fmla="*/ 460 w 1376"/>
                  <a:gd name="T65" fmla="*/ 35 h 1344"/>
                  <a:gd name="T66" fmla="*/ 553 w 1376"/>
                  <a:gd name="T67" fmla="*/ 11 h 1344"/>
                  <a:gd name="T68" fmla="*/ 687 w 1376"/>
                  <a:gd name="T69" fmla="*/ 0 h 1344"/>
                  <a:gd name="T70" fmla="*/ 827 w 1376"/>
                  <a:gd name="T71" fmla="*/ 11 h 1344"/>
                  <a:gd name="T72" fmla="*/ 961 w 1376"/>
                  <a:gd name="T73" fmla="*/ 46 h 1344"/>
                  <a:gd name="T74" fmla="*/ 1054 w 1376"/>
                  <a:gd name="T75" fmla="*/ 88 h 1344"/>
                  <a:gd name="T76" fmla="*/ 1111 w 1376"/>
                  <a:gd name="T77" fmla="*/ 123 h 1344"/>
                  <a:gd name="T78" fmla="*/ 1163 w 1376"/>
                  <a:gd name="T79" fmla="*/ 164 h 1344"/>
                  <a:gd name="T80" fmla="*/ 1231 w 1376"/>
                  <a:gd name="T81" fmla="*/ 235 h 1344"/>
                  <a:gd name="T82" fmla="*/ 1269 w 1376"/>
                  <a:gd name="T83" fmla="*/ 286 h 1344"/>
                  <a:gd name="T84" fmla="*/ 1302 w 1376"/>
                  <a:gd name="T85" fmla="*/ 341 h 1344"/>
                  <a:gd name="T86" fmla="*/ 1328 w 1376"/>
                  <a:gd name="T87" fmla="*/ 398 h 1344"/>
                  <a:gd name="T88" fmla="*/ 1349 w 1376"/>
                  <a:gd name="T89" fmla="*/ 458 h 1344"/>
                  <a:gd name="T90" fmla="*/ 1372 w 1376"/>
                  <a:gd name="T91" fmla="*/ 587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6" h="1344">
                    <a:moveTo>
                      <a:pt x="1375" y="656"/>
                    </a:moveTo>
                    <a:lnTo>
                      <a:pt x="1375" y="656"/>
                    </a:lnTo>
                    <a:lnTo>
                      <a:pt x="1372" y="726"/>
                    </a:lnTo>
                    <a:lnTo>
                      <a:pt x="1363" y="795"/>
                    </a:lnTo>
                    <a:lnTo>
                      <a:pt x="1349" y="863"/>
                    </a:lnTo>
                    <a:lnTo>
                      <a:pt x="1328" y="929"/>
                    </a:lnTo>
                    <a:lnTo>
                      <a:pt x="1302" y="992"/>
                    </a:lnTo>
                    <a:lnTo>
                      <a:pt x="1286" y="1022"/>
                    </a:lnTo>
                    <a:lnTo>
                      <a:pt x="1269" y="1051"/>
                    </a:lnTo>
                    <a:lnTo>
                      <a:pt x="1251" y="1079"/>
                    </a:lnTo>
                    <a:lnTo>
                      <a:pt x="1231" y="1106"/>
                    </a:lnTo>
                    <a:lnTo>
                      <a:pt x="1210" y="1131"/>
                    </a:lnTo>
                    <a:lnTo>
                      <a:pt x="1187" y="1155"/>
                    </a:lnTo>
                    <a:lnTo>
                      <a:pt x="1163" y="1178"/>
                    </a:lnTo>
                    <a:lnTo>
                      <a:pt x="1138" y="1199"/>
                    </a:lnTo>
                    <a:lnTo>
                      <a:pt x="1111" y="1219"/>
                    </a:lnTo>
                    <a:lnTo>
                      <a:pt x="1083" y="1238"/>
                    </a:lnTo>
                    <a:lnTo>
                      <a:pt x="1054" y="1254"/>
                    </a:lnTo>
                    <a:lnTo>
                      <a:pt x="1024" y="1270"/>
                    </a:lnTo>
                    <a:lnTo>
                      <a:pt x="961" y="1296"/>
                    </a:lnTo>
                    <a:lnTo>
                      <a:pt x="895" y="1317"/>
                    </a:lnTo>
                    <a:lnTo>
                      <a:pt x="827" y="1332"/>
                    </a:lnTo>
                    <a:lnTo>
                      <a:pt x="758" y="1340"/>
                    </a:lnTo>
                    <a:lnTo>
                      <a:pt x="687" y="1343"/>
                    </a:lnTo>
                    <a:lnTo>
                      <a:pt x="619" y="1340"/>
                    </a:lnTo>
                    <a:lnTo>
                      <a:pt x="553" y="1332"/>
                    </a:lnTo>
                    <a:lnTo>
                      <a:pt x="490" y="1317"/>
                    </a:lnTo>
                    <a:lnTo>
                      <a:pt x="460" y="1307"/>
                    </a:lnTo>
                    <a:lnTo>
                      <a:pt x="430" y="1296"/>
                    </a:lnTo>
                    <a:lnTo>
                      <a:pt x="401" y="1284"/>
                    </a:lnTo>
                    <a:lnTo>
                      <a:pt x="373" y="1270"/>
                    </a:lnTo>
                    <a:lnTo>
                      <a:pt x="346" y="1254"/>
                    </a:lnTo>
                    <a:lnTo>
                      <a:pt x="319" y="1238"/>
                    </a:lnTo>
                    <a:lnTo>
                      <a:pt x="268" y="1199"/>
                    </a:lnTo>
                    <a:lnTo>
                      <a:pt x="219" y="1155"/>
                    </a:lnTo>
                    <a:lnTo>
                      <a:pt x="174" y="1106"/>
                    </a:lnTo>
                    <a:lnTo>
                      <a:pt x="132" y="1051"/>
                    </a:lnTo>
                    <a:lnTo>
                      <a:pt x="95" y="992"/>
                    </a:lnTo>
                    <a:lnTo>
                      <a:pt x="63" y="929"/>
                    </a:lnTo>
                    <a:lnTo>
                      <a:pt x="37" y="863"/>
                    </a:lnTo>
                    <a:lnTo>
                      <a:pt x="26" y="830"/>
                    </a:lnTo>
                    <a:lnTo>
                      <a:pt x="17" y="795"/>
                    </a:lnTo>
                    <a:lnTo>
                      <a:pt x="10" y="761"/>
                    </a:lnTo>
                    <a:lnTo>
                      <a:pt x="5" y="726"/>
                    </a:lnTo>
                    <a:lnTo>
                      <a:pt x="1" y="691"/>
                    </a:lnTo>
                    <a:lnTo>
                      <a:pt x="0" y="656"/>
                    </a:lnTo>
                    <a:lnTo>
                      <a:pt x="1" y="621"/>
                    </a:lnTo>
                    <a:lnTo>
                      <a:pt x="5" y="587"/>
                    </a:lnTo>
                    <a:lnTo>
                      <a:pt x="10" y="553"/>
                    </a:lnTo>
                    <a:lnTo>
                      <a:pt x="17" y="521"/>
                    </a:lnTo>
                    <a:lnTo>
                      <a:pt x="26" y="489"/>
                    </a:lnTo>
                    <a:lnTo>
                      <a:pt x="37" y="458"/>
                    </a:lnTo>
                    <a:lnTo>
                      <a:pt x="49" y="427"/>
                    </a:lnTo>
                    <a:lnTo>
                      <a:pt x="63" y="398"/>
                    </a:lnTo>
                    <a:lnTo>
                      <a:pt x="95" y="341"/>
                    </a:lnTo>
                    <a:lnTo>
                      <a:pt x="132" y="286"/>
                    </a:lnTo>
                    <a:lnTo>
                      <a:pt x="174" y="235"/>
                    </a:lnTo>
                    <a:lnTo>
                      <a:pt x="219" y="187"/>
                    </a:lnTo>
                    <a:lnTo>
                      <a:pt x="268" y="143"/>
                    </a:lnTo>
                    <a:lnTo>
                      <a:pt x="293" y="123"/>
                    </a:lnTo>
                    <a:lnTo>
                      <a:pt x="319" y="105"/>
                    </a:lnTo>
                    <a:lnTo>
                      <a:pt x="346" y="88"/>
                    </a:lnTo>
                    <a:lnTo>
                      <a:pt x="373" y="72"/>
                    </a:lnTo>
                    <a:lnTo>
                      <a:pt x="401" y="59"/>
                    </a:lnTo>
                    <a:lnTo>
                      <a:pt x="430" y="46"/>
                    </a:lnTo>
                    <a:lnTo>
                      <a:pt x="460" y="35"/>
                    </a:lnTo>
                    <a:lnTo>
                      <a:pt x="490" y="26"/>
                    </a:lnTo>
                    <a:lnTo>
                      <a:pt x="553" y="11"/>
                    </a:lnTo>
                    <a:lnTo>
                      <a:pt x="619" y="2"/>
                    </a:lnTo>
                    <a:lnTo>
                      <a:pt x="687" y="0"/>
                    </a:lnTo>
                    <a:lnTo>
                      <a:pt x="758" y="2"/>
                    </a:lnTo>
                    <a:lnTo>
                      <a:pt x="827" y="11"/>
                    </a:lnTo>
                    <a:lnTo>
                      <a:pt x="895" y="26"/>
                    </a:lnTo>
                    <a:lnTo>
                      <a:pt x="961" y="46"/>
                    </a:lnTo>
                    <a:lnTo>
                      <a:pt x="1024" y="72"/>
                    </a:lnTo>
                    <a:lnTo>
                      <a:pt x="1054" y="88"/>
                    </a:lnTo>
                    <a:lnTo>
                      <a:pt x="1083" y="105"/>
                    </a:lnTo>
                    <a:lnTo>
                      <a:pt x="1111" y="123"/>
                    </a:lnTo>
                    <a:lnTo>
                      <a:pt x="1138" y="143"/>
                    </a:lnTo>
                    <a:lnTo>
                      <a:pt x="1163" y="164"/>
                    </a:lnTo>
                    <a:lnTo>
                      <a:pt x="1187" y="187"/>
                    </a:lnTo>
                    <a:lnTo>
                      <a:pt x="1231" y="235"/>
                    </a:lnTo>
                    <a:lnTo>
                      <a:pt x="1251" y="260"/>
                    </a:lnTo>
                    <a:lnTo>
                      <a:pt x="1269" y="286"/>
                    </a:lnTo>
                    <a:lnTo>
                      <a:pt x="1286" y="313"/>
                    </a:lnTo>
                    <a:lnTo>
                      <a:pt x="1302" y="341"/>
                    </a:lnTo>
                    <a:lnTo>
                      <a:pt x="1316" y="369"/>
                    </a:lnTo>
                    <a:lnTo>
                      <a:pt x="1328" y="398"/>
                    </a:lnTo>
                    <a:lnTo>
                      <a:pt x="1339" y="427"/>
                    </a:lnTo>
                    <a:lnTo>
                      <a:pt x="1349" y="458"/>
                    </a:lnTo>
                    <a:lnTo>
                      <a:pt x="1363" y="521"/>
                    </a:lnTo>
                    <a:lnTo>
                      <a:pt x="1372" y="587"/>
                    </a:lnTo>
                    <a:lnTo>
                      <a:pt x="1375" y="656"/>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3" name="Freeform 19">
                <a:extLst>
                  <a:ext uri="{FF2B5EF4-FFF2-40B4-BE49-F238E27FC236}">
                    <a16:creationId xmlns:a16="http://schemas.microsoft.com/office/drawing/2014/main" xmlns="" id="{548ECD9B-5363-4359-A3F3-A82EDEDED5B5}"/>
                  </a:ext>
                </a:extLst>
              </p:cNvPr>
              <p:cNvSpPr>
                <a:spLocks noChangeArrowheads="1"/>
              </p:cNvSpPr>
              <p:nvPr/>
            </p:nvSpPr>
            <p:spPr bwMode="auto">
              <a:xfrm>
                <a:off x="359" y="3512"/>
                <a:ext cx="112" cy="97"/>
              </a:xfrm>
              <a:custGeom>
                <a:avLst/>
                <a:gdLst>
                  <a:gd name="T0" fmla="*/ 375 w 501"/>
                  <a:gd name="T1" fmla="*/ 218 h 438"/>
                  <a:gd name="T2" fmla="*/ 500 w 501"/>
                  <a:gd name="T3" fmla="*/ 437 h 438"/>
                  <a:gd name="T4" fmla="*/ 375 w 501"/>
                  <a:gd name="T5" fmla="*/ 437 h 438"/>
                  <a:gd name="T6" fmla="*/ 250 w 501"/>
                  <a:gd name="T7" fmla="*/ 437 h 438"/>
                  <a:gd name="T8" fmla="*/ 0 w 501"/>
                  <a:gd name="T9" fmla="*/ 437 h 438"/>
                  <a:gd name="T10" fmla="*/ 125 w 501"/>
                  <a:gd name="T11" fmla="*/ 218 h 438"/>
                  <a:gd name="T12" fmla="*/ 250 w 501"/>
                  <a:gd name="T13" fmla="*/ 0 h 438"/>
                  <a:gd name="T14" fmla="*/ 375 w 501"/>
                  <a:gd name="T15" fmla="*/ 21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438">
                    <a:moveTo>
                      <a:pt x="375" y="218"/>
                    </a:moveTo>
                    <a:lnTo>
                      <a:pt x="500" y="437"/>
                    </a:lnTo>
                    <a:lnTo>
                      <a:pt x="375" y="437"/>
                    </a:lnTo>
                    <a:lnTo>
                      <a:pt x="250" y="437"/>
                    </a:lnTo>
                    <a:lnTo>
                      <a:pt x="0" y="437"/>
                    </a:lnTo>
                    <a:lnTo>
                      <a:pt x="125" y="218"/>
                    </a:lnTo>
                    <a:lnTo>
                      <a:pt x="250" y="0"/>
                    </a:lnTo>
                    <a:lnTo>
                      <a:pt x="375" y="218"/>
                    </a:lnTo>
                  </a:path>
                </a:pathLst>
              </a:custGeom>
              <a:solidFill>
                <a:srgbClr val="58595B">
                  <a:lumMod val="75000"/>
                </a:srgb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4" name="Freeform 20">
                <a:extLst>
                  <a:ext uri="{FF2B5EF4-FFF2-40B4-BE49-F238E27FC236}">
                    <a16:creationId xmlns:a16="http://schemas.microsoft.com/office/drawing/2014/main" xmlns="" id="{FB9C0AC3-B822-4C1E-88FD-EFDD56ADA16A}"/>
                  </a:ext>
                </a:extLst>
              </p:cNvPr>
              <p:cNvSpPr>
                <a:spLocks noChangeArrowheads="1"/>
              </p:cNvSpPr>
              <p:nvPr/>
            </p:nvSpPr>
            <p:spPr bwMode="auto">
              <a:xfrm>
                <a:off x="656" y="2506"/>
                <a:ext cx="183" cy="183"/>
              </a:xfrm>
              <a:custGeom>
                <a:avLst/>
                <a:gdLst>
                  <a:gd name="T0" fmla="*/ 813 w 814"/>
                  <a:gd name="T1" fmla="*/ 813 h 814"/>
                  <a:gd name="T2" fmla="*/ 0 w 814"/>
                  <a:gd name="T3" fmla="*/ 813 h 814"/>
                  <a:gd name="T4" fmla="*/ 0 w 814"/>
                  <a:gd name="T5" fmla="*/ 0 h 814"/>
                  <a:gd name="T6" fmla="*/ 813 w 814"/>
                  <a:gd name="T7" fmla="*/ 0 h 814"/>
                  <a:gd name="T8" fmla="*/ 813 w 814"/>
                  <a:gd name="T9" fmla="*/ 813 h 814"/>
                </a:gdLst>
                <a:ahLst/>
                <a:cxnLst>
                  <a:cxn ang="0">
                    <a:pos x="T0" y="T1"/>
                  </a:cxn>
                  <a:cxn ang="0">
                    <a:pos x="T2" y="T3"/>
                  </a:cxn>
                  <a:cxn ang="0">
                    <a:pos x="T4" y="T5"/>
                  </a:cxn>
                  <a:cxn ang="0">
                    <a:pos x="T6" y="T7"/>
                  </a:cxn>
                  <a:cxn ang="0">
                    <a:pos x="T8" y="T9"/>
                  </a:cxn>
                </a:cxnLst>
                <a:rect l="0" t="0" r="r" b="b"/>
                <a:pathLst>
                  <a:path w="814" h="814">
                    <a:moveTo>
                      <a:pt x="813" y="813"/>
                    </a:moveTo>
                    <a:lnTo>
                      <a:pt x="0" y="813"/>
                    </a:lnTo>
                    <a:lnTo>
                      <a:pt x="0" y="0"/>
                    </a:lnTo>
                    <a:lnTo>
                      <a:pt x="813" y="0"/>
                    </a:lnTo>
                    <a:lnTo>
                      <a:pt x="813" y="813"/>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5" name="Freeform 21">
                <a:extLst>
                  <a:ext uri="{FF2B5EF4-FFF2-40B4-BE49-F238E27FC236}">
                    <a16:creationId xmlns:a16="http://schemas.microsoft.com/office/drawing/2014/main" xmlns="" id="{5D069A58-1EBA-4773-9277-DC29213F17E6}"/>
                  </a:ext>
                </a:extLst>
              </p:cNvPr>
              <p:cNvSpPr>
                <a:spLocks noChangeArrowheads="1"/>
              </p:cNvSpPr>
              <p:nvPr/>
            </p:nvSpPr>
            <p:spPr bwMode="auto">
              <a:xfrm>
                <a:off x="1329" y="2825"/>
                <a:ext cx="267" cy="268"/>
              </a:xfrm>
              <a:custGeom>
                <a:avLst/>
                <a:gdLst>
                  <a:gd name="T0" fmla="*/ 1187 w 1188"/>
                  <a:gd name="T1" fmla="*/ 594 h 1189"/>
                  <a:gd name="T2" fmla="*/ 1176 w 1188"/>
                  <a:gd name="T3" fmla="*/ 710 h 1189"/>
                  <a:gd name="T4" fmla="*/ 1145 w 1188"/>
                  <a:gd name="T5" fmla="*/ 820 h 1189"/>
                  <a:gd name="T6" fmla="*/ 1095 w 1188"/>
                  <a:gd name="T7" fmla="*/ 919 h 1189"/>
                  <a:gd name="T8" fmla="*/ 1065 w 1188"/>
                  <a:gd name="T9" fmla="*/ 962 h 1189"/>
                  <a:gd name="T10" fmla="*/ 1031 w 1188"/>
                  <a:gd name="T11" fmla="*/ 1000 h 1189"/>
                  <a:gd name="T12" fmla="*/ 932 w 1188"/>
                  <a:gd name="T13" fmla="*/ 1082 h 1189"/>
                  <a:gd name="T14" fmla="*/ 824 w 1188"/>
                  <a:gd name="T15" fmla="*/ 1140 h 1189"/>
                  <a:gd name="T16" fmla="*/ 711 w 1188"/>
                  <a:gd name="T17" fmla="*/ 1176 h 1189"/>
                  <a:gd name="T18" fmla="*/ 624 w 1188"/>
                  <a:gd name="T19" fmla="*/ 1187 h 1189"/>
                  <a:gd name="T20" fmla="*/ 565 w 1188"/>
                  <a:gd name="T21" fmla="*/ 1187 h 1189"/>
                  <a:gd name="T22" fmla="*/ 506 w 1188"/>
                  <a:gd name="T23" fmla="*/ 1181 h 1189"/>
                  <a:gd name="T24" fmla="*/ 449 w 1188"/>
                  <a:gd name="T25" fmla="*/ 1169 h 1189"/>
                  <a:gd name="T26" fmla="*/ 394 w 1188"/>
                  <a:gd name="T27" fmla="*/ 1152 h 1189"/>
                  <a:gd name="T28" fmla="*/ 341 w 1188"/>
                  <a:gd name="T29" fmla="*/ 1128 h 1189"/>
                  <a:gd name="T30" fmla="*/ 292 w 1188"/>
                  <a:gd name="T31" fmla="*/ 1099 h 1189"/>
                  <a:gd name="T32" fmla="*/ 246 w 1188"/>
                  <a:gd name="T33" fmla="*/ 1063 h 1189"/>
                  <a:gd name="T34" fmla="*/ 206 w 1188"/>
                  <a:gd name="T35" fmla="*/ 1022 h 1189"/>
                  <a:gd name="T36" fmla="*/ 165 w 1188"/>
                  <a:gd name="T37" fmla="*/ 981 h 1189"/>
                  <a:gd name="T38" fmla="*/ 124 w 1188"/>
                  <a:gd name="T39" fmla="*/ 941 h 1189"/>
                  <a:gd name="T40" fmla="*/ 89 w 1188"/>
                  <a:gd name="T41" fmla="*/ 896 h 1189"/>
                  <a:gd name="T42" fmla="*/ 59 w 1188"/>
                  <a:gd name="T43" fmla="*/ 846 h 1189"/>
                  <a:gd name="T44" fmla="*/ 36 w 1188"/>
                  <a:gd name="T45" fmla="*/ 794 h 1189"/>
                  <a:gd name="T46" fmla="*/ 19 w 1188"/>
                  <a:gd name="T47" fmla="*/ 738 h 1189"/>
                  <a:gd name="T48" fmla="*/ 7 w 1188"/>
                  <a:gd name="T49" fmla="*/ 681 h 1189"/>
                  <a:gd name="T50" fmla="*/ 0 w 1188"/>
                  <a:gd name="T51" fmla="*/ 594 h 1189"/>
                  <a:gd name="T52" fmla="*/ 7 w 1188"/>
                  <a:gd name="T53" fmla="*/ 506 h 1189"/>
                  <a:gd name="T54" fmla="*/ 19 w 1188"/>
                  <a:gd name="T55" fmla="*/ 449 h 1189"/>
                  <a:gd name="T56" fmla="*/ 36 w 1188"/>
                  <a:gd name="T57" fmla="*/ 394 h 1189"/>
                  <a:gd name="T58" fmla="*/ 59 w 1188"/>
                  <a:gd name="T59" fmla="*/ 341 h 1189"/>
                  <a:gd name="T60" fmla="*/ 89 w 1188"/>
                  <a:gd name="T61" fmla="*/ 292 h 1189"/>
                  <a:gd name="T62" fmla="*/ 124 w 1188"/>
                  <a:gd name="T63" fmla="*/ 247 h 1189"/>
                  <a:gd name="T64" fmla="*/ 165 w 1188"/>
                  <a:gd name="T65" fmla="*/ 206 h 1189"/>
                  <a:gd name="T66" fmla="*/ 206 w 1188"/>
                  <a:gd name="T67" fmla="*/ 165 h 1189"/>
                  <a:gd name="T68" fmla="*/ 246 w 1188"/>
                  <a:gd name="T69" fmla="*/ 124 h 1189"/>
                  <a:gd name="T70" fmla="*/ 292 w 1188"/>
                  <a:gd name="T71" fmla="*/ 89 h 1189"/>
                  <a:gd name="T72" fmla="*/ 341 w 1188"/>
                  <a:gd name="T73" fmla="*/ 59 h 1189"/>
                  <a:gd name="T74" fmla="*/ 394 w 1188"/>
                  <a:gd name="T75" fmla="*/ 36 h 1189"/>
                  <a:gd name="T76" fmla="*/ 449 w 1188"/>
                  <a:gd name="T77" fmla="*/ 18 h 1189"/>
                  <a:gd name="T78" fmla="*/ 506 w 1188"/>
                  <a:gd name="T79" fmla="*/ 6 h 1189"/>
                  <a:gd name="T80" fmla="*/ 565 w 1188"/>
                  <a:gd name="T81" fmla="*/ 0 h 1189"/>
                  <a:gd name="T82" fmla="*/ 624 w 1188"/>
                  <a:gd name="T83" fmla="*/ 0 h 1189"/>
                  <a:gd name="T84" fmla="*/ 711 w 1188"/>
                  <a:gd name="T85" fmla="*/ 12 h 1189"/>
                  <a:gd name="T86" fmla="*/ 824 w 1188"/>
                  <a:gd name="T87" fmla="*/ 47 h 1189"/>
                  <a:gd name="T88" fmla="*/ 932 w 1188"/>
                  <a:gd name="T89" fmla="*/ 106 h 1189"/>
                  <a:gd name="T90" fmla="*/ 1031 w 1188"/>
                  <a:gd name="T91" fmla="*/ 188 h 1189"/>
                  <a:gd name="T92" fmla="*/ 1065 w 1188"/>
                  <a:gd name="T93" fmla="*/ 226 h 1189"/>
                  <a:gd name="T94" fmla="*/ 1095 w 1188"/>
                  <a:gd name="T95" fmla="*/ 269 h 1189"/>
                  <a:gd name="T96" fmla="*/ 1145 w 1188"/>
                  <a:gd name="T97" fmla="*/ 367 h 1189"/>
                  <a:gd name="T98" fmla="*/ 1176 w 1188"/>
                  <a:gd name="T99" fmla="*/ 478 h 1189"/>
                  <a:gd name="T100" fmla="*/ 1187 w 1188"/>
                  <a:gd name="T101" fmla="*/ 5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8" h="1189">
                    <a:moveTo>
                      <a:pt x="1187" y="594"/>
                    </a:moveTo>
                    <a:lnTo>
                      <a:pt x="1187" y="594"/>
                    </a:lnTo>
                    <a:lnTo>
                      <a:pt x="1184" y="652"/>
                    </a:lnTo>
                    <a:lnTo>
                      <a:pt x="1176" y="710"/>
                    </a:lnTo>
                    <a:lnTo>
                      <a:pt x="1163" y="766"/>
                    </a:lnTo>
                    <a:lnTo>
                      <a:pt x="1145" y="820"/>
                    </a:lnTo>
                    <a:lnTo>
                      <a:pt x="1122" y="871"/>
                    </a:lnTo>
                    <a:lnTo>
                      <a:pt x="1095" y="919"/>
                    </a:lnTo>
                    <a:lnTo>
                      <a:pt x="1081" y="941"/>
                    </a:lnTo>
                    <a:lnTo>
                      <a:pt x="1065" y="962"/>
                    </a:lnTo>
                    <a:lnTo>
                      <a:pt x="1049" y="981"/>
                    </a:lnTo>
                    <a:lnTo>
                      <a:pt x="1031" y="1000"/>
                    </a:lnTo>
                    <a:lnTo>
                      <a:pt x="983" y="1044"/>
                    </a:lnTo>
                    <a:lnTo>
                      <a:pt x="932" y="1082"/>
                    </a:lnTo>
                    <a:lnTo>
                      <a:pt x="879" y="1114"/>
                    </a:lnTo>
                    <a:lnTo>
                      <a:pt x="824" y="1140"/>
                    </a:lnTo>
                    <a:lnTo>
                      <a:pt x="768" y="1161"/>
                    </a:lnTo>
                    <a:lnTo>
                      <a:pt x="711" y="1176"/>
                    </a:lnTo>
                    <a:lnTo>
                      <a:pt x="653" y="1185"/>
                    </a:lnTo>
                    <a:lnTo>
                      <a:pt x="624" y="1187"/>
                    </a:lnTo>
                    <a:lnTo>
                      <a:pt x="594" y="1188"/>
                    </a:lnTo>
                    <a:lnTo>
                      <a:pt x="565" y="1187"/>
                    </a:lnTo>
                    <a:lnTo>
                      <a:pt x="536" y="1185"/>
                    </a:lnTo>
                    <a:lnTo>
                      <a:pt x="506" y="1181"/>
                    </a:lnTo>
                    <a:lnTo>
                      <a:pt x="478" y="1176"/>
                    </a:lnTo>
                    <a:lnTo>
                      <a:pt x="449" y="1169"/>
                    </a:lnTo>
                    <a:lnTo>
                      <a:pt x="421" y="1161"/>
                    </a:lnTo>
                    <a:lnTo>
                      <a:pt x="394" y="1152"/>
                    </a:lnTo>
                    <a:lnTo>
                      <a:pt x="367" y="1140"/>
                    </a:lnTo>
                    <a:lnTo>
                      <a:pt x="341" y="1128"/>
                    </a:lnTo>
                    <a:lnTo>
                      <a:pt x="316" y="1114"/>
                    </a:lnTo>
                    <a:lnTo>
                      <a:pt x="292" y="1099"/>
                    </a:lnTo>
                    <a:lnTo>
                      <a:pt x="268" y="1082"/>
                    </a:lnTo>
                    <a:lnTo>
                      <a:pt x="246" y="1063"/>
                    </a:lnTo>
                    <a:lnTo>
                      <a:pt x="225" y="1044"/>
                    </a:lnTo>
                    <a:lnTo>
                      <a:pt x="206" y="1022"/>
                    </a:lnTo>
                    <a:lnTo>
                      <a:pt x="187" y="1000"/>
                    </a:lnTo>
                    <a:lnTo>
                      <a:pt x="165" y="981"/>
                    </a:lnTo>
                    <a:lnTo>
                      <a:pt x="143" y="962"/>
                    </a:lnTo>
                    <a:lnTo>
                      <a:pt x="124" y="941"/>
                    </a:lnTo>
                    <a:lnTo>
                      <a:pt x="105" y="919"/>
                    </a:lnTo>
                    <a:lnTo>
                      <a:pt x="89" y="896"/>
                    </a:lnTo>
                    <a:lnTo>
                      <a:pt x="73" y="871"/>
                    </a:lnTo>
                    <a:lnTo>
                      <a:pt x="59" y="846"/>
                    </a:lnTo>
                    <a:lnTo>
                      <a:pt x="47" y="820"/>
                    </a:lnTo>
                    <a:lnTo>
                      <a:pt x="36" y="794"/>
                    </a:lnTo>
                    <a:lnTo>
                      <a:pt x="27" y="766"/>
                    </a:lnTo>
                    <a:lnTo>
                      <a:pt x="19" y="738"/>
                    </a:lnTo>
                    <a:lnTo>
                      <a:pt x="12" y="710"/>
                    </a:lnTo>
                    <a:lnTo>
                      <a:pt x="7" y="681"/>
                    </a:lnTo>
                    <a:lnTo>
                      <a:pt x="3" y="652"/>
                    </a:lnTo>
                    <a:lnTo>
                      <a:pt x="0" y="594"/>
                    </a:lnTo>
                    <a:lnTo>
                      <a:pt x="3" y="535"/>
                    </a:lnTo>
                    <a:lnTo>
                      <a:pt x="7" y="506"/>
                    </a:lnTo>
                    <a:lnTo>
                      <a:pt x="12" y="478"/>
                    </a:lnTo>
                    <a:lnTo>
                      <a:pt x="19" y="449"/>
                    </a:lnTo>
                    <a:lnTo>
                      <a:pt x="27" y="421"/>
                    </a:lnTo>
                    <a:lnTo>
                      <a:pt x="36" y="394"/>
                    </a:lnTo>
                    <a:lnTo>
                      <a:pt x="47" y="367"/>
                    </a:lnTo>
                    <a:lnTo>
                      <a:pt x="59" y="341"/>
                    </a:lnTo>
                    <a:lnTo>
                      <a:pt x="73" y="316"/>
                    </a:lnTo>
                    <a:lnTo>
                      <a:pt x="89" y="292"/>
                    </a:lnTo>
                    <a:lnTo>
                      <a:pt x="105" y="269"/>
                    </a:lnTo>
                    <a:lnTo>
                      <a:pt x="124" y="247"/>
                    </a:lnTo>
                    <a:lnTo>
                      <a:pt x="143" y="226"/>
                    </a:lnTo>
                    <a:lnTo>
                      <a:pt x="165" y="206"/>
                    </a:lnTo>
                    <a:lnTo>
                      <a:pt x="187" y="188"/>
                    </a:lnTo>
                    <a:lnTo>
                      <a:pt x="206" y="165"/>
                    </a:lnTo>
                    <a:lnTo>
                      <a:pt x="225" y="144"/>
                    </a:lnTo>
                    <a:lnTo>
                      <a:pt x="246" y="124"/>
                    </a:lnTo>
                    <a:lnTo>
                      <a:pt x="268" y="106"/>
                    </a:lnTo>
                    <a:lnTo>
                      <a:pt x="292" y="89"/>
                    </a:lnTo>
                    <a:lnTo>
                      <a:pt x="316" y="73"/>
                    </a:lnTo>
                    <a:lnTo>
                      <a:pt x="341" y="59"/>
                    </a:lnTo>
                    <a:lnTo>
                      <a:pt x="367" y="47"/>
                    </a:lnTo>
                    <a:lnTo>
                      <a:pt x="394" y="36"/>
                    </a:lnTo>
                    <a:lnTo>
                      <a:pt x="421" y="26"/>
                    </a:lnTo>
                    <a:lnTo>
                      <a:pt x="449" y="18"/>
                    </a:lnTo>
                    <a:lnTo>
                      <a:pt x="478" y="12"/>
                    </a:lnTo>
                    <a:lnTo>
                      <a:pt x="506" y="6"/>
                    </a:lnTo>
                    <a:lnTo>
                      <a:pt x="536" y="3"/>
                    </a:lnTo>
                    <a:lnTo>
                      <a:pt x="565" y="0"/>
                    </a:lnTo>
                    <a:lnTo>
                      <a:pt x="594" y="0"/>
                    </a:lnTo>
                    <a:lnTo>
                      <a:pt x="624" y="0"/>
                    </a:lnTo>
                    <a:lnTo>
                      <a:pt x="653" y="3"/>
                    </a:lnTo>
                    <a:lnTo>
                      <a:pt x="711" y="12"/>
                    </a:lnTo>
                    <a:lnTo>
                      <a:pt x="768" y="26"/>
                    </a:lnTo>
                    <a:lnTo>
                      <a:pt x="824" y="47"/>
                    </a:lnTo>
                    <a:lnTo>
                      <a:pt x="879" y="73"/>
                    </a:lnTo>
                    <a:lnTo>
                      <a:pt x="932" y="106"/>
                    </a:lnTo>
                    <a:lnTo>
                      <a:pt x="983" y="144"/>
                    </a:lnTo>
                    <a:lnTo>
                      <a:pt x="1031" y="188"/>
                    </a:lnTo>
                    <a:lnTo>
                      <a:pt x="1049" y="206"/>
                    </a:lnTo>
                    <a:lnTo>
                      <a:pt x="1065" y="226"/>
                    </a:lnTo>
                    <a:lnTo>
                      <a:pt x="1081" y="247"/>
                    </a:lnTo>
                    <a:lnTo>
                      <a:pt x="1095" y="269"/>
                    </a:lnTo>
                    <a:lnTo>
                      <a:pt x="1122" y="316"/>
                    </a:lnTo>
                    <a:lnTo>
                      <a:pt x="1145" y="367"/>
                    </a:lnTo>
                    <a:lnTo>
                      <a:pt x="1163" y="421"/>
                    </a:lnTo>
                    <a:lnTo>
                      <a:pt x="1176" y="478"/>
                    </a:lnTo>
                    <a:lnTo>
                      <a:pt x="1184" y="535"/>
                    </a:lnTo>
                    <a:lnTo>
                      <a:pt x="1187" y="594"/>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6" name="Freeform 22">
                <a:extLst>
                  <a:ext uri="{FF2B5EF4-FFF2-40B4-BE49-F238E27FC236}">
                    <a16:creationId xmlns:a16="http://schemas.microsoft.com/office/drawing/2014/main" xmlns="" id="{7D58A5A9-D54E-4BB9-8B33-BA8E1364B834}"/>
                  </a:ext>
                </a:extLst>
              </p:cNvPr>
              <p:cNvSpPr>
                <a:spLocks noChangeArrowheads="1"/>
              </p:cNvSpPr>
              <p:nvPr/>
            </p:nvSpPr>
            <p:spPr bwMode="auto">
              <a:xfrm>
                <a:off x="1046" y="2541"/>
                <a:ext cx="218" cy="218"/>
              </a:xfrm>
              <a:custGeom>
                <a:avLst/>
                <a:gdLst>
                  <a:gd name="T0" fmla="*/ 969 w 970"/>
                  <a:gd name="T1" fmla="*/ 969 h 970"/>
                  <a:gd name="T2" fmla="*/ 0 w 970"/>
                  <a:gd name="T3" fmla="*/ 969 h 970"/>
                  <a:gd name="T4" fmla="*/ 0 w 970"/>
                  <a:gd name="T5" fmla="*/ 0 h 970"/>
                  <a:gd name="T6" fmla="*/ 969 w 970"/>
                  <a:gd name="T7" fmla="*/ 0 h 970"/>
                  <a:gd name="T8" fmla="*/ 969 w 970"/>
                  <a:gd name="T9" fmla="*/ 969 h 970"/>
                </a:gdLst>
                <a:ahLst/>
                <a:cxnLst>
                  <a:cxn ang="0">
                    <a:pos x="T0" y="T1"/>
                  </a:cxn>
                  <a:cxn ang="0">
                    <a:pos x="T2" y="T3"/>
                  </a:cxn>
                  <a:cxn ang="0">
                    <a:pos x="T4" y="T5"/>
                  </a:cxn>
                  <a:cxn ang="0">
                    <a:pos x="T6" y="T7"/>
                  </a:cxn>
                  <a:cxn ang="0">
                    <a:pos x="T8" y="T9"/>
                  </a:cxn>
                </a:cxnLst>
                <a:rect l="0" t="0" r="r" b="b"/>
                <a:pathLst>
                  <a:path w="970" h="970">
                    <a:moveTo>
                      <a:pt x="969" y="969"/>
                    </a:moveTo>
                    <a:lnTo>
                      <a:pt x="0" y="969"/>
                    </a:lnTo>
                    <a:lnTo>
                      <a:pt x="0" y="0"/>
                    </a:lnTo>
                    <a:lnTo>
                      <a:pt x="969" y="0"/>
                    </a:lnTo>
                    <a:lnTo>
                      <a:pt x="969" y="969"/>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7" name="Freeform 23">
                <a:extLst>
                  <a:ext uri="{FF2B5EF4-FFF2-40B4-BE49-F238E27FC236}">
                    <a16:creationId xmlns:a16="http://schemas.microsoft.com/office/drawing/2014/main" xmlns="" id="{AEB36B61-C0BB-474C-8F9A-27DC2BCD4C92}"/>
                  </a:ext>
                </a:extLst>
              </p:cNvPr>
              <p:cNvSpPr>
                <a:spLocks noChangeArrowheads="1"/>
              </p:cNvSpPr>
              <p:nvPr/>
            </p:nvSpPr>
            <p:spPr bwMode="auto">
              <a:xfrm>
                <a:off x="281" y="3590"/>
                <a:ext cx="1288" cy="728"/>
              </a:xfrm>
              <a:custGeom>
                <a:avLst/>
                <a:gdLst>
                  <a:gd name="T0" fmla="*/ 5374 w 5687"/>
                  <a:gd name="T1" fmla="*/ 813 h 3220"/>
                  <a:gd name="T2" fmla="*/ 5374 w 5687"/>
                  <a:gd name="T3" fmla="*/ 813 h 3220"/>
                  <a:gd name="T4" fmla="*/ 3624 w 5687"/>
                  <a:gd name="T5" fmla="*/ 0 h 3220"/>
                  <a:gd name="T6" fmla="*/ 3618 w 5687"/>
                  <a:gd name="T7" fmla="*/ 27 h 3220"/>
                  <a:gd name="T8" fmla="*/ 3595 w 5687"/>
                  <a:gd name="T9" fmla="*/ 98 h 3220"/>
                  <a:gd name="T10" fmla="*/ 3550 w 5687"/>
                  <a:gd name="T11" fmla="*/ 205 h 3220"/>
                  <a:gd name="T12" fmla="*/ 3519 w 5687"/>
                  <a:gd name="T13" fmla="*/ 268 h 3220"/>
                  <a:gd name="T14" fmla="*/ 3480 w 5687"/>
                  <a:gd name="T15" fmla="*/ 337 h 3220"/>
                  <a:gd name="T16" fmla="*/ 3434 w 5687"/>
                  <a:gd name="T17" fmla="*/ 409 h 3220"/>
                  <a:gd name="T18" fmla="*/ 3379 w 5687"/>
                  <a:gd name="T19" fmla="*/ 483 h 3220"/>
                  <a:gd name="T20" fmla="*/ 3315 w 5687"/>
                  <a:gd name="T21" fmla="*/ 558 h 3220"/>
                  <a:gd name="T22" fmla="*/ 3242 w 5687"/>
                  <a:gd name="T23" fmla="*/ 634 h 3220"/>
                  <a:gd name="T24" fmla="*/ 3159 w 5687"/>
                  <a:gd name="T25" fmla="*/ 707 h 3220"/>
                  <a:gd name="T26" fmla="*/ 3065 w 5687"/>
                  <a:gd name="T27" fmla="*/ 779 h 3220"/>
                  <a:gd name="T28" fmla="*/ 2960 w 5687"/>
                  <a:gd name="T29" fmla="*/ 846 h 3220"/>
                  <a:gd name="T30" fmla="*/ 2843 w 5687"/>
                  <a:gd name="T31" fmla="*/ 907 h 3220"/>
                  <a:gd name="T32" fmla="*/ 2726 w 5687"/>
                  <a:gd name="T33" fmla="*/ 846 h 3220"/>
                  <a:gd name="T34" fmla="*/ 2621 w 5687"/>
                  <a:gd name="T35" fmla="*/ 779 h 3220"/>
                  <a:gd name="T36" fmla="*/ 2527 w 5687"/>
                  <a:gd name="T37" fmla="*/ 707 h 3220"/>
                  <a:gd name="T38" fmla="*/ 2444 w 5687"/>
                  <a:gd name="T39" fmla="*/ 634 h 3220"/>
                  <a:gd name="T40" fmla="*/ 2371 w 5687"/>
                  <a:gd name="T41" fmla="*/ 558 h 3220"/>
                  <a:gd name="T42" fmla="*/ 2307 w 5687"/>
                  <a:gd name="T43" fmla="*/ 483 h 3220"/>
                  <a:gd name="T44" fmla="*/ 2253 w 5687"/>
                  <a:gd name="T45" fmla="*/ 409 h 3220"/>
                  <a:gd name="T46" fmla="*/ 2206 w 5687"/>
                  <a:gd name="T47" fmla="*/ 337 h 3220"/>
                  <a:gd name="T48" fmla="*/ 2167 w 5687"/>
                  <a:gd name="T49" fmla="*/ 268 h 3220"/>
                  <a:gd name="T50" fmla="*/ 2136 w 5687"/>
                  <a:gd name="T51" fmla="*/ 205 h 3220"/>
                  <a:gd name="T52" fmla="*/ 2091 w 5687"/>
                  <a:gd name="T53" fmla="*/ 98 h 3220"/>
                  <a:gd name="T54" fmla="*/ 2068 w 5687"/>
                  <a:gd name="T55" fmla="*/ 27 h 3220"/>
                  <a:gd name="T56" fmla="*/ 2062 w 5687"/>
                  <a:gd name="T57" fmla="*/ 0 h 3220"/>
                  <a:gd name="T58" fmla="*/ 312 w 5687"/>
                  <a:gd name="T59" fmla="*/ 813 h 3220"/>
                  <a:gd name="T60" fmla="*/ 0 w 5687"/>
                  <a:gd name="T61" fmla="*/ 3219 h 3220"/>
                  <a:gd name="T62" fmla="*/ 5686 w 5687"/>
                  <a:gd name="T63" fmla="*/ 3219 h 3220"/>
                  <a:gd name="T64" fmla="*/ 5374 w 5687"/>
                  <a:gd name="T65" fmla="*/ 813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87" h="3220">
                    <a:moveTo>
                      <a:pt x="5374" y="813"/>
                    </a:moveTo>
                    <a:lnTo>
                      <a:pt x="5374" y="813"/>
                    </a:lnTo>
                    <a:lnTo>
                      <a:pt x="3624" y="0"/>
                    </a:lnTo>
                    <a:lnTo>
                      <a:pt x="3618" y="27"/>
                    </a:lnTo>
                    <a:lnTo>
                      <a:pt x="3595" y="98"/>
                    </a:lnTo>
                    <a:lnTo>
                      <a:pt x="3550" y="205"/>
                    </a:lnTo>
                    <a:lnTo>
                      <a:pt x="3519" y="268"/>
                    </a:lnTo>
                    <a:lnTo>
                      <a:pt x="3480" y="337"/>
                    </a:lnTo>
                    <a:lnTo>
                      <a:pt x="3434" y="409"/>
                    </a:lnTo>
                    <a:lnTo>
                      <a:pt x="3379" y="483"/>
                    </a:lnTo>
                    <a:lnTo>
                      <a:pt x="3315" y="558"/>
                    </a:lnTo>
                    <a:lnTo>
                      <a:pt x="3242" y="634"/>
                    </a:lnTo>
                    <a:lnTo>
                      <a:pt x="3159" y="707"/>
                    </a:lnTo>
                    <a:lnTo>
                      <a:pt x="3065" y="779"/>
                    </a:lnTo>
                    <a:lnTo>
                      <a:pt x="2960" y="846"/>
                    </a:lnTo>
                    <a:lnTo>
                      <a:pt x="2843" y="907"/>
                    </a:lnTo>
                    <a:lnTo>
                      <a:pt x="2726" y="846"/>
                    </a:lnTo>
                    <a:lnTo>
                      <a:pt x="2621" y="779"/>
                    </a:lnTo>
                    <a:lnTo>
                      <a:pt x="2527" y="707"/>
                    </a:lnTo>
                    <a:lnTo>
                      <a:pt x="2444" y="634"/>
                    </a:lnTo>
                    <a:lnTo>
                      <a:pt x="2371" y="558"/>
                    </a:lnTo>
                    <a:lnTo>
                      <a:pt x="2307" y="483"/>
                    </a:lnTo>
                    <a:lnTo>
                      <a:pt x="2253" y="409"/>
                    </a:lnTo>
                    <a:lnTo>
                      <a:pt x="2206" y="337"/>
                    </a:lnTo>
                    <a:lnTo>
                      <a:pt x="2167" y="268"/>
                    </a:lnTo>
                    <a:lnTo>
                      <a:pt x="2136" y="205"/>
                    </a:lnTo>
                    <a:lnTo>
                      <a:pt x="2091" y="98"/>
                    </a:lnTo>
                    <a:lnTo>
                      <a:pt x="2068" y="27"/>
                    </a:lnTo>
                    <a:lnTo>
                      <a:pt x="2062" y="0"/>
                    </a:lnTo>
                    <a:lnTo>
                      <a:pt x="312" y="813"/>
                    </a:lnTo>
                    <a:lnTo>
                      <a:pt x="0" y="3219"/>
                    </a:lnTo>
                    <a:lnTo>
                      <a:pt x="5686" y="3219"/>
                    </a:lnTo>
                    <a:lnTo>
                      <a:pt x="5374" y="813"/>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sp>
            <p:nvSpPr>
              <p:cNvPr id="248" name="Freeform 24">
                <a:extLst>
                  <a:ext uri="{FF2B5EF4-FFF2-40B4-BE49-F238E27FC236}">
                    <a16:creationId xmlns:a16="http://schemas.microsoft.com/office/drawing/2014/main" xmlns="" id="{6EF5A3D5-6CF2-4802-B6B6-714DF136144A}"/>
                  </a:ext>
                </a:extLst>
              </p:cNvPr>
              <p:cNvSpPr>
                <a:spLocks noChangeArrowheads="1"/>
              </p:cNvSpPr>
              <p:nvPr/>
            </p:nvSpPr>
            <p:spPr bwMode="auto">
              <a:xfrm>
                <a:off x="697" y="2868"/>
                <a:ext cx="456" cy="671"/>
              </a:xfrm>
              <a:custGeom>
                <a:avLst/>
                <a:gdLst>
                  <a:gd name="T0" fmla="*/ 40 w 2018"/>
                  <a:gd name="T1" fmla="*/ 2031 h 2969"/>
                  <a:gd name="T2" fmla="*/ 78 w 2018"/>
                  <a:gd name="T3" fmla="*/ 2116 h 2969"/>
                  <a:gd name="T4" fmla="*/ 110 w 2018"/>
                  <a:gd name="T5" fmla="*/ 2160 h 2969"/>
                  <a:gd name="T6" fmla="*/ 148 w 2018"/>
                  <a:gd name="T7" fmla="*/ 2194 h 2969"/>
                  <a:gd name="T8" fmla="*/ 193 w 2018"/>
                  <a:gd name="T9" fmla="*/ 2214 h 2969"/>
                  <a:gd name="T10" fmla="*/ 227 w 2018"/>
                  <a:gd name="T11" fmla="*/ 2219 h 2969"/>
                  <a:gd name="T12" fmla="*/ 337 w 2018"/>
                  <a:gd name="T13" fmla="*/ 2554 h 2969"/>
                  <a:gd name="T14" fmla="*/ 502 w 2018"/>
                  <a:gd name="T15" fmla="*/ 2771 h 2969"/>
                  <a:gd name="T16" fmla="*/ 686 w 2018"/>
                  <a:gd name="T17" fmla="*/ 2895 h 2969"/>
                  <a:gd name="T18" fmla="*/ 851 w 2018"/>
                  <a:gd name="T19" fmla="*/ 2952 h 2969"/>
                  <a:gd name="T20" fmla="*/ 959 w 2018"/>
                  <a:gd name="T21" fmla="*/ 2968 h 2969"/>
                  <a:gd name="T22" fmla="*/ 976 w 2018"/>
                  <a:gd name="T23" fmla="*/ 2968 h 2969"/>
                  <a:gd name="T24" fmla="*/ 1008 w 2018"/>
                  <a:gd name="T25" fmla="*/ 2968 h 2969"/>
                  <a:gd name="T26" fmla="*/ 1008 w 2018"/>
                  <a:gd name="T27" fmla="*/ 2968 h 2969"/>
                  <a:gd name="T28" fmla="*/ 1008 w 2018"/>
                  <a:gd name="T29" fmla="*/ 2968 h 2969"/>
                  <a:gd name="T30" fmla="*/ 1152 w 2018"/>
                  <a:gd name="T31" fmla="*/ 2952 h 2969"/>
                  <a:gd name="T32" fmla="*/ 1322 w 2018"/>
                  <a:gd name="T33" fmla="*/ 2895 h 2969"/>
                  <a:gd name="T34" fmla="*/ 1504 w 2018"/>
                  <a:gd name="T35" fmla="*/ 2771 h 2969"/>
                  <a:gd name="T36" fmla="*/ 1662 w 2018"/>
                  <a:gd name="T37" fmla="*/ 2554 h 2969"/>
                  <a:gd name="T38" fmla="*/ 1758 w 2018"/>
                  <a:gd name="T39" fmla="*/ 2219 h 2969"/>
                  <a:gd name="T40" fmla="*/ 1802 w 2018"/>
                  <a:gd name="T41" fmla="*/ 2214 h 2969"/>
                  <a:gd name="T42" fmla="*/ 1858 w 2018"/>
                  <a:gd name="T43" fmla="*/ 2194 h 2969"/>
                  <a:gd name="T44" fmla="*/ 1903 w 2018"/>
                  <a:gd name="T45" fmla="*/ 2160 h 2969"/>
                  <a:gd name="T46" fmla="*/ 1937 w 2018"/>
                  <a:gd name="T47" fmla="*/ 2116 h 2969"/>
                  <a:gd name="T48" fmla="*/ 1963 w 2018"/>
                  <a:gd name="T49" fmla="*/ 2066 h 2969"/>
                  <a:gd name="T50" fmla="*/ 2013 w 2018"/>
                  <a:gd name="T51" fmla="*/ 1732 h 2969"/>
                  <a:gd name="T52" fmla="*/ 2016 w 2018"/>
                  <a:gd name="T53" fmla="*/ 1680 h 2969"/>
                  <a:gd name="T54" fmla="*/ 2003 w 2018"/>
                  <a:gd name="T55" fmla="*/ 1631 h 2969"/>
                  <a:gd name="T56" fmla="*/ 1980 w 2018"/>
                  <a:gd name="T57" fmla="*/ 1589 h 2969"/>
                  <a:gd name="T58" fmla="*/ 1949 w 2018"/>
                  <a:gd name="T59" fmla="*/ 1554 h 2969"/>
                  <a:gd name="T60" fmla="*/ 1914 w 2018"/>
                  <a:gd name="T61" fmla="*/ 1531 h 2969"/>
                  <a:gd name="T62" fmla="*/ 1957 w 2018"/>
                  <a:gd name="T63" fmla="*/ 1273 h 2969"/>
                  <a:gd name="T64" fmla="*/ 1976 w 2018"/>
                  <a:gd name="T65" fmla="*/ 969 h 2969"/>
                  <a:gd name="T66" fmla="*/ 1942 w 2018"/>
                  <a:gd name="T67" fmla="*/ 774 h 2969"/>
                  <a:gd name="T68" fmla="*/ 1846 w 2018"/>
                  <a:gd name="T69" fmla="*/ 587 h 2969"/>
                  <a:gd name="T70" fmla="*/ 1701 w 2018"/>
                  <a:gd name="T71" fmla="*/ 420 h 2969"/>
                  <a:gd name="T72" fmla="*/ 1515 w 2018"/>
                  <a:gd name="T73" fmla="*/ 287 h 2969"/>
                  <a:gd name="T74" fmla="*/ 1302 w 2018"/>
                  <a:gd name="T75" fmla="*/ 202 h 2969"/>
                  <a:gd name="T76" fmla="*/ 889 w 2018"/>
                  <a:gd name="T77" fmla="*/ 20 h 2969"/>
                  <a:gd name="T78" fmla="*/ 474 w 2018"/>
                  <a:gd name="T79" fmla="*/ 167 h 2969"/>
                  <a:gd name="T80" fmla="*/ 223 w 2018"/>
                  <a:gd name="T81" fmla="*/ 394 h 2969"/>
                  <a:gd name="T82" fmla="*/ 94 w 2018"/>
                  <a:gd name="T83" fmla="*/ 635 h 2969"/>
                  <a:gd name="T84" fmla="*/ 46 w 2018"/>
                  <a:gd name="T85" fmla="*/ 827 h 2969"/>
                  <a:gd name="T86" fmla="*/ 40 w 2018"/>
                  <a:gd name="T87" fmla="*/ 1000 h 2969"/>
                  <a:gd name="T88" fmla="*/ 59 w 2018"/>
                  <a:gd name="T89" fmla="*/ 1288 h 2969"/>
                  <a:gd name="T90" fmla="*/ 102 w 2018"/>
                  <a:gd name="T91" fmla="*/ 1531 h 2969"/>
                  <a:gd name="T92" fmla="*/ 67 w 2018"/>
                  <a:gd name="T93" fmla="*/ 1554 h 2969"/>
                  <a:gd name="T94" fmla="*/ 36 w 2018"/>
                  <a:gd name="T95" fmla="*/ 1589 h 2969"/>
                  <a:gd name="T96" fmla="*/ 13 w 2018"/>
                  <a:gd name="T97" fmla="*/ 1631 h 2969"/>
                  <a:gd name="T98" fmla="*/ 1 w 2018"/>
                  <a:gd name="T99" fmla="*/ 1680 h 2969"/>
                  <a:gd name="T100" fmla="*/ 4 w 2018"/>
                  <a:gd name="T101" fmla="*/ 1732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8" h="2969">
                    <a:moveTo>
                      <a:pt x="9" y="1750"/>
                    </a:moveTo>
                    <a:lnTo>
                      <a:pt x="9" y="1750"/>
                    </a:lnTo>
                    <a:lnTo>
                      <a:pt x="40" y="2031"/>
                    </a:lnTo>
                    <a:lnTo>
                      <a:pt x="53" y="2066"/>
                    </a:lnTo>
                    <a:lnTo>
                      <a:pt x="69" y="2100"/>
                    </a:lnTo>
                    <a:lnTo>
                      <a:pt x="78" y="2116"/>
                    </a:lnTo>
                    <a:lnTo>
                      <a:pt x="88" y="2131"/>
                    </a:lnTo>
                    <a:lnTo>
                      <a:pt x="98" y="2146"/>
                    </a:lnTo>
                    <a:lnTo>
                      <a:pt x="110" y="2160"/>
                    </a:lnTo>
                    <a:lnTo>
                      <a:pt x="122" y="2172"/>
                    </a:lnTo>
                    <a:lnTo>
                      <a:pt x="135" y="2184"/>
                    </a:lnTo>
                    <a:lnTo>
                      <a:pt x="148" y="2194"/>
                    </a:lnTo>
                    <a:lnTo>
                      <a:pt x="162" y="2202"/>
                    </a:lnTo>
                    <a:lnTo>
                      <a:pt x="177" y="2209"/>
                    </a:lnTo>
                    <a:lnTo>
                      <a:pt x="193" y="2214"/>
                    </a:lnTo>
                    <a:lnTo>
                      <a:pt x="209" y="2217"/>
                    </a:lnTo>
                    <a:lnTo>
                      <a:pt x="227" y="2219"/>
                    </a:lnTo>
                    <a:lnTo>
                      <a:pt x="227" y="2219"/>
                    </a:lnTo>
                    <a:lnTo>
                      <a:pt x="255" y="2345"/>
                    </a:lnTo>
                    <a:lnTo>
                      <a:pt x="292" y="2457"/>
                    </a:lnTo>
                    <a:lnTo>
                      <a:pt x="337" y="2554"/>
                    </a:lnTo>
                    <a:lnTo>
                      <a:pt x="388" y="2639"/>
                    </a:lnTo>
                    <a:lnTo>
                      <a:pt x="443" y="2711"/>
                    </a:lnTo>
                    <a:lnTo>
                      <a:pt x="502" y="2771"/>
                    </a:lnTo>
                    <a:lnTo>
                      <a:pt x="563" y="2822"/>
                    </a:lnTo>
                    <a:lnTo>
                      <a:pt x="625" y="2863"/>
                    </a:lnTo>
                    <a:lnTo>
                      <a:pt x="686" y="2895"/>
                    </a:lnTo>
                    <a:lnTo>
                      <a:pt x="745" y="2920"/>
                    </a:lnTo>
                    <a:lnTo>
                      <a:pt x="800" y="2939"/>
                    </a:lnTo>
                    <a:lnTo>
                      <a:pt x="851" y="2952"/>
                    </a:lnTo>
                    <a:lnTo>
                      <a:pt x="895" y="2961"/>
                    </a:lnTo>
                    <a:lnTo>
                      <a:pt x="932" y="2966"/>
                    </a:lnTo>
                    <a:lnTo>
                      <a:pt x="959" y="2968"/>
                    </a:lnTo>
                    <a:lnTo>
                      <a:pt x="976" y="2968"/>
                    </a:lnTo>
                    <a:lnTo>
                      <a:pt x="976" y="2968"/>
                    </a:lnTo>
                    <a:lnTo>
                      <a:pt x="976" y="2968"/>
                    </a:lnTo>
                    <a:lnTo>
                      <a:pt x="1008" y="2968"/>
                    </a:lnTo>
                    <a:lnTo>
                      <a:pt x="1008" y="2968"/>
                    </a:lnTo>
                    <a:lnTo>
                      <a:pt x="1008" y="2968"/>
                    </a:lnTo>
                    <a:lnTo>
                      <a:pt x="1008" y="2968"/>
                    </a:lnTo>
                    <a:lnTo>
                      <a:pt x="1008" y="2968"/>
                    </a:lnTo>
                    <a:lnTo>
                      <a:pt x="1008" y="2968"/>
                    </a:lnTo>
                    <a:lnTo>
                      <a:pt x="1008" y="2968"/>
                    </a:lnTo>
                    <a:lnTo>
                      <a:pt x="1008" y="2968"/>
                    </a:lnTo>
                    <a:lnTo>
                      <a:pt x="1008" y="2968"/>
                    </a:lnTo>
                    <a:lnTo>
                      <a:pt x="1064" y="2966"/>
                    </a:lnTo>
                    <a:lnTo>
                      <a:pt x="1104" y="2961"/>
                    </a:lnTo>
                    <a:lnTo>
                      <a:pt x="1152" y="2952"/>
                    </a:lnTo>
                    <a:lnTo>
                      <a:pt x="1205" y="2939"/>
                    </a:lnTo>
                    <a:lnTo>
                      <a:pt x="1262" y="2920"/>
                    </a:lnTo>
                    <a:lnTo>
                      <a:pt x="1322" y="2895"/>
                    </a:lnTo>
                    <a:lnTo>
                      <a:pt x="1383" y="2863"/>
                    </a:lnTo>
                    <a:lnTo>
                      <a:pt x="1444" y="2822"/>
                    </a:lnTo>
                    <a:lnTo>
                      <a:pt x="1504" y="2771"/>
                    </a:lnTo>
                    <a:lnTo>
                      <a:pt x="1562" y="2711"/>
                    </a:lnTo>
                    <a:lnTo>
                      <a:pt x="1615" y="2639"/>
                    </a:lnTo>
                    <a:lnTo>
                      <a:pt x="1662" y="2554"/>
                    </a:lnTo>
                    <a:lnTo>
                      <a:pt x="1703" y="2457"/>
                    </a:lnTo>
                    <a:lnTo>
                      <a:pt x="1736" y="2345"/>
                    </a:lnTo>
                    <a:lnTo>
                      <a:pt x="1758" y="2219"/>
                    </a:lnTo>
                    <a:lnTo>
                      <a:pt x="1758" y="2219"/>
                    </a:lnTo>
                    <a:lnTo>
                      <a:pt x="1781" y="2217"/>
                    </a:lnTo>
                    <a:lnTo>
                      <a:pt x="1802" y="2214"/>
                    </a:lnTo>
                    <a:lnTo>
                      <a:pt x="1822" y="2209"/>
                    </a:lnTo>
                    <a:lnTo>
                      <a:pt x="1841" y="2202"/>
                    </a:lnTo>
                    <a:lnTo>
                      <a:pt x="1858" y="2194"/>
                    </a:lnTo>
                    <a:lnTo>
                      <a:pt x="1874" y="2184"/>
                    </a:lnTo>
                    <a:lnTo>
                      <a:pt x="1889" y="2172"/>
                    </a:lnTo>
                    <a:lnTo>
                      <a:pt x="1903" y="2160"/>
                    </a:lnTo>
                    <a:lnTo>
                      <a:pt x="1915" y="2146"/>
                    </a:lnTo>
                    <a:lnTo>
                      <a:pt x="1927" y="2131"/>
                    </a:lnTo>
                    <a:lnTo>
                      <a:pt x="1937" y="2116"/>
                    </a:lnTo>
                    <a:lnTo>
                      <a:pt x="1947" y="2100"/>
                    </a:lnTo>
                    <a:lnTo>
                      <a:pt x="1955" y="2083"/>
                    </a:lnTo>
                    <a:lnTo>
                      <a:pt x="1963" y="2066"/>
                    </a:lnTo>
                    <a:lnTo>
                      <a:pt x="1976" y="2031"/>
                    </a:lnTo>
                    <a:lnTo>
                      <a:pt x="2008" y="1750"/>
                    </a:lnTo>
                    <a:lnTo>
                      <a:pt x="2013" y="1732"/>
                    </a:lnTo>
                    <a:lnTo>
                      <a:pt x="2016" y="1714"/>
                    </a:lnTo>
                    <a:lnTo>
                      <a:pt x="2017" y="1697"/>
                    </a:lnTo>
                    <a:lnTo>
                      <a:pt x="2016" y="1680"/>
                    </a:lnTo>
                    <a:lnTo>
                      <a:pt x="2013" y="1663"/>
                    </a:lnTo>
                    <a:lnTo>
                      <a:pt x="2009" y="1647"/>
                    </a:lnTo>
                    <a:lnTo>
                      <a:pt x="2003" y="1631"/>
                    </a:lnTo>
                    <a:lnTo>
                      <a:pt x="1996" y="1616"/>
                    </a:lnTo>
                    <a:lnTo>
                      <a:pt x="1988" y="1602"/>
                    </a:lnTo>
                    <a:lnTo>
                      <a:pt x="1980" y="1589"/>
                    </a:lnTo>
                    <a:lnTo>
                      <a:pt x="1970" y="1576"/>
                    </a:lnTo>
                    <a:lnTo>
                      <a:pt x="1960" y="1565"/>
                    </a:lnTo>
                    <a:lnTo>
                      <a:pt x="1949" y="1554"/>
                    </a:lnTo>
                    <a:lnTo>
                      <a:pt x="1938" y="1545"/>
                    </a:lnTo>
                    <a:lnTo>
                      <a:pt x="1926" y="1537"/>
                    </a:lnTo>
                    <a:lnTo>
                      <a:pt x="1914" y="1531"/>
                    </a:lnTo>
                    <a:lnTo>
                      <a:pt x="1926" y="1478"/>
                    </a:lnTo>
                    <a:lnTo>
                      <a:pt x="1937" y="1416"/>
                    </a:lnTo>
                    <a:lnTo>
                      <a:pt x="1957" y="1273"/>
                    </a:lnTo>
                    <a:lnTo>
                      <a:pt x="1971" y="1118"/>
                    </a:lnTo>
                    <a:lnTo>
                      <a:pt x="1975" y="1041"/>
                    </a:lnTo>
                    <a:lnTo>
                      <a:pt x="1976" y="969"/>
                    </a:lnTo>
                    <a:lnTo>
                      <a:pt x="1972" y="904"/>
                    </a:lnTo>
                    <a:lnTo>
                      <a:pt x="1961" y="839"/>
                    </a:lnTo>
                    <a:lnTo>
                      <a:pt x="1942" y="774"/>
                    </a:lnTo>
                    <a:lnTo>
                      <a:pt x="1916" y="710"/>
                    </a:lnTo>
                    <a:lnTo>
                      <a:pt x="1884" y="648"/>
                    </a:lnTo>
                    <a:lnTo>
                      <a:pt x="1846" y="587"/>
                    </a:lnTo>
                    <a:lnTo>
                      <a:pt x="1803" y="528"/>
                    </a:lnTo>
                    <a:lnTo>
                      <a:pt x="1754" y="472"/>
                    </a:lnTo>
                    <a:lnTo>
                      <a:pt x="1701" y="420"/>
                    </a:lnTo>
                    <a:lnTo>
                      <a:pt x="1643" y="371"/>
                    </a:lnTo>
                    <a:lnTo>
                      <a:pt x="1581" y="327"/>
                    </a:lnTo>
                    <a:lnTo>
                      <a:pt x="1515" y="287"/>
                    </a:lnTo>
                    <a:lnTo>
                      <a:pt x="1447" y="253"/>
                    </a:lnTo>
                    <a:lnTo>
                      <a:pt x="1376" y="224"/>
                    </a:lnTo>
                    <a:lnTo>
                      <a:pt x="1302" y="202"/>
                    </a:lnTo>
                    <a:lnTo>
                      <a:pt x="1226" y="187"/>
                    </a:lnTo>
                    <a:lnTo>
                      <a:pt x="1070" y="0"/>
                    </a:lnTo>
                    <a:lnTo>
                      <a:pt x="889" y="20"/>
                    </a:lnTo>
                    <a:lnTo>
                      <a:pt x="730" y="56"/>
                    </a:lnTo>
                    <a:lnTo>
                      <a:pt x="593" y="106"/>
                    </a:lnTo>
                    <a:lnTo>
                      <a:pt x="474" y="167"/>
                    </a:lnTo>
                    <a:lnTo>
                      <a:pt x="375" y="237"/>
                    </a:lnTo>
                    <a:lnTo>
                      <a:pt x="291" y="314"/>
                    </a:lnTo>
                    <a:lnTo>
                      <a:pt x="223" y="394"/>
                    </a:lnTo>
                    <a:lnTo>
                      <a:pt x="168" y="476"/>
                    </a:lnTo>
                    <a:lnTo>
                      <a:pt x="126" y="557"/>
                    </a:lnTo>
                    <a:lnTo>
                      <a:pt x="94" y="635"/>
                    </a:lnTo>
                    <a:lnTo>
                      <a:pt x="71" y="708"/>
                    </a:lnTo>
                    <a:lnTo>
                      <a:pt x="56" y="773"/>
                    </a:lnTo>
                    <a:lnTo>
                      <a:pt x="46" y="827"/>
                    </a:lnTo>
                    <a:lnTo>
                      <a:pt x="42" y="869"/>
                    </a:lnTo>
                    <a:lnTo>
                      <a:pt x="40" y="906"/>
                    </a:lnTo>
                    <a:lnTo>
                      <a:pt x="40" y="1000"/>
                    </a:lnTo>
                    <a:lnTo>
                      <a:pt x="41" y="1071"/>
                    </a:lnTo>
                    <a:lnTo>
                      <a:pt x="45" y="1144"/>
                    </a:lnTo>
                    <a:lnTo>
                      <a:pt x="59" y="1288"/>
                    </a:lnTo>
                    <a:lnTo>
                      <a:pt x="79" y="1421"/>
                    </a:lnTo>
                    <a:lnTo>
                      <a:pt x="90" y="1480"/>
                    </a:lnTo>
                    <a:lnTo>
                      <a:pt x="102" y="1531"/>
                    </a:lnTo>
                    <a:lnTo>
                      <a:pt x="90" y="1537"/>
                    </a:lnTo>
                    <a:lnTo>
                      <a:pt x="78" y="1545"/>
                    </a:lnTo>
                    <a:lnTo>
                      <a:pt x="67" y="1554"/>
                    </a:lnTo>
                    <a:lnTo>
                      <a:pt x="56" y="1565"/>
                    </a:lnTo>
                    <a:lnTo>
                      <a:pt x="46" y="1576"/>
                    </a:lnTo>
                    <a:lnTo>
                      <a:pt x="36" y="1589"/>
                    </a:lnTo>
                    <a:lnTo>
                      <a:pt x="28" y="1602"/>
                    </a:lnTo>
                    <a:lnTo>
                      <a:pt x="20" y="1616"/>
                    </a:lnTo>
                    <a:lnTo>
                      <a:pt x="13" y="1631"/>
                    </a:lnTo>
                    <a:lnTo>
                      <a:pt x="8" y="1647"/>
                    </a:lnTo>
                    <a:lnTo>
                      <a:pt x="3" y="1663"/>
                    </a:lnTo>
                    <a:lnTo>
                      <a:pt x="1" y="1680"/>
                    </a:lnTo>
                    <a:lnTo>
                      <a:pt x="0" y="1697"/>
                    </a:lnTo>
                    <a:lnTo>
                      <a:pt x="1" y="1714"/>
                    </a:lnTo>
                    <a:lnTo>
                      <a:pt x="4" y="1732"/>
                    </a:lnTo>
                    <a:lnTo>
                      <a:pt x="9" y="1750"/>
                    </a:lnTo>
                  </a:path>
                </a:pathLst>
              </a:custGeom>
              <a:solidFill>
                <a:srgbClr val="2C2C2E"/>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8595B"/>
                  </a:solidFill>
                  <a:effectLst/>
                  <a:uLnTx/>
                  <a:uFillTx/>
                </a:endParaRPr>
              </a:p>
            </p:txBody>
          </p:sp>
        </p:grpSp>
        <p:sp>
          <p:nvSpPr>
            <p:cNvPr id="231" name="Freeform 3">
              <a:extLst>
                <a:ext uri="{FF2B5EF4-FFF2-40B4-BE49-F238E27FC236}">
                  <a16:creationId xmlns:a16="http://schemas.microsoft.com/office/drawing/2014/main" xmlns="" id="{60F3939B-6E85-4C63-9B6B-511241EF316B}"/>
                </a:ext>
              </a:extLst>
            </p:cNvPr>
            <p:cNvSpPr>
              <a:spLocks noChangeAspect="1" noChangeArrowheads="1"/>
            </p:cNvSpPr>
            <p:nvPr/>
          </p:nvSpPr>
          <p:spPr bwMode="auto">
            <a:xfrm>
              <a:off x="3834217" y="1989600"/>
              <a:ext cx="178182" cy="121873"/>
            </a:xfrm>
            <a:custGeom>
              <a:avLst/>
              <a:gdLst>
                <a:gd name="T0" fmla="*/ 1065 w 2964"/>
                <a:gd name="T1" fmla="*/ 1158 h 2224"/>
                <a:gd name="T2" fmla="*/ 683 w 2964"/>
                <a:gd name="T3" fmla="*/ 1297 h 2224"/>
                <a:gd name="T4" fmla="*/ 683 w 2964"/>
                <a:gd name="T5" fmla="*/ 1158 h 2224"/>
                <a:gd name="T6" fmla="*/ 625 w 2964"/>
                <a:gd name="T7" fmla="*/ 1297 h 2224"/>
                <a:gd name="T8" fmla="*/ 463 w 2964"/>
                <a:gd name="T9" fmla="*/ 1297 h 2224"/>
                <a:gd name="T10" fmla="*/ 2349 w 2964"/>
                <a:gd name="T11" fmla="*/ 1679 h 2224"/>
                <a:gd name="T12" fmla="*/ 2349 w 2964"/>
                <a:gd name="T13" fmla="*/ 1783 h 2224"/>
                <a:gd name="T14" fmla="*/ 2430 w 2964"/>
                <a:gd name="T15" fmla="*/ 1691 h 2224"/>
                <a:gd name="T16" fmla="*/ 1019 w 2964"/>
                <a:gd name="T17" fmla="*/ 174 h 2224"/>
                <a:gd name="T18" fmla="*/ 0 w 2964"/>
                <a:gd name="T19" fmla="*/ 0 h 2224"/>
                <a:gd name="T20" fmla="*/ 2963 w 2964"/>
                <a:gd name="T21" fmla="*/ 556 h 2224"/>
                <a:gd name="T22" fmla="*/ 1621 w 2964"/>
                <a:gd name="T23" fmla="*/ 753 h 2224"/>
                <a:gd name="T24" fmla="*/ 1574 w 2964"/>
                <a:gd name="T25" fmla="*/ 556 h 2224"/>
                <a:gd name="T26" fmla="*/ 2015 w 2964"/>
                <a:gd name="T27" fmla="*/ 463 h 2224"/>
                <a:gd name="T28" fmla="*/ 2453 w 2964"/>
                <a:gd name="T29" fmla="*/ 556 h 2224"/>
                <a:gd name="T30" fmla="*/ 2407 w 2964"/>
                <a:gd name="T31" fmla="*/ 753 h 2224"/>
                <a:gd name="T32" fmla="*/ 2407 w 2964"/>
                <a:gd name="T33" fmla="*/ 892 h 2224"/>
                <a:gd name="T34" fmla="*/ 1574 w 2964"/>
                <a:gd name="T35" fmla="*/ 822 h 2224"/>
                <a:gd name="T36" fmla="*/ 1621 w 2964"/>
                <a:gd name="T37" fmla="*/ 938 h 2224"/>
                <a:gd name="T38" fmla="*/ 2061 w 2964"/>
                <a:gd name="T39" fmla="*/ 1100 h 2224"/>
                <a:gd name="T40" fmla="*/ 2119 w 2964"/>
                <a:gd name="T41" fmla="*/ 1193 h 2224"/>
                <a:gd name="T42" fmla="*/ 2407 w 2964"/>
                <a:gd name="T43" fmla="*/ 938 h 2224"/>
                <a:gd name="T44" fmla="*/ 2453 w 2964"/>
                <a:gd name="T45" fmla="*/ 1239 h 2224"/>
                <a:gd name="T46" fmla="*/ 2084 w 2964"/>
                <a:gd name="T47" fmla="*/ 1436 h 2224"/>
                <a:gd name="T48" fmla="*/ 2015 w 2964"/>
                <a:gd name="T49" fmla="*/ 1239 h 2224"/>
                <a:gd name="T50" fmla="*/ 567 w 2964"/>
                <a:gd name="T51" fmla="*/ 695 h 2224"/>
                <a:gd name="T52" fmla="*/ 695 w 2964"/>
                <a:gd name="T53" fmla="*/ 707 h 2224"/>
                <a:gd name="T54" fmla="*/ 567 w 2964"/>
                <a:gd name="T55" fmla="*/ 695 h 2224"/>
                <a:gd name="T56" fmla="*/ 370 w 2964"/>
                <a:gd name="T57" fmla="*/ 1077 h 2224"/>
                <a:gd name="T58" fmla="*/ 556 w 2964"/>
                <a:gd name="T59" fmla="*/ 799 h 2224"/>
                <a:gd name="T60" fmla="*/ 833 w 2964"/>
                <a:gd name="T61" fmla="*/ 961 h 2224"/>
                <a:gd name="T62" fmla="*/ 1482 w 2964"/>
                <a:gd name="T63" fmla="*/ 626 h 2224"/>
                <a:gd name="T64" fmla="*/ 1482 w 2964"/>
                <a:gd name="T65" fmla="*/ 718 h 2224"/>
                <a:gd name="T66" fmla="*/ 1158 w 2964"/>
                <a:gd name="T67" fmla="*/ 961 h 2224"/>
                <a:gd name="T68" fmla="*/ 1204 w 2964"/>
                <a:gd name="T69" fmla="*/ 1529 h 2224"/>
                <a:gd name="T70" fmla="*/ 2639 w 2964"/>
                <a:gd name="T71" fmla="*/ 1969 h 2224"/>
                <a:gd name="T72" fmla="*/ 2477 w 2964"/>
                <a:gd name="T73" fmla="*/ 2038 h 2224"/>
                <a:gd name="T74" fmla="*/ 2153 w 2964"/>
                <a:gd name="T75" fmla="*/ 1957 h 2224"/>
                <a:gd name="T76" fmla="*/ 2038 w 2964"/>
                <a:gd name="T77" fmla="*/ 1980 h 2224"/>
                <a:gd name="T78" fmla="*/ 2015 w 2964"/>
                <a:gd name="T79" fmla="*/ 1980 h 2224"/>
                <a:gd name="T80" fmla="*/ 1899 w 2964"/>
                <a:gd name="T81" fmla="*/ 1957 h 2224"/>
                <a:gd name="T82" fmla="*/ 1656 w 2964"/>
                <a:gd name="T83" fmla="*/ 2038 h 2224"/>
                <a:gd name="T84" fmla="*/ 1574 w 2964"/>
                <a:gd name="T85" fmla="*/ 1957 h 2224"/>
                <a:gd name="T86" fmla="*/ 1459 w 2964"/>
                <a:gd name="T87" fmla="*/ 1980 h 2224"/>
                <a:gd name="T88" fmla="*/ 1343 w 2964"/>
                <a:gd name="T89" fmla="*/ 1864 h 2224"/>
                <a:gd name="T90" fmla="*/ 1343 w 2964"/>
                <a:gd name="T91" fmla="*/ 1760 h 2224"/>
                <a:gd name="T92" fmla="*/ 2223 w 2964"/>
                <a:gd name="T93" fmla="*/ 1876 h 2224"/>
                <a:gd name="T94" fmla="*/ 2453 w 2964"/>
                <a:gd name="T95" fmla="*/ 1656 h 2224"/>
                <a:gd name="T96" fmla="*/ 2639 w 2964"/>
                <a:gd name="T97" fmla="*/ 1841 h 2224"/>
                <a:gd name="T98" fmla="*/ 2119 w 2964"/>
                <a:gd name="T99" fmla="*/ 545 h 2224"/>
                <a:gd name="T100" fmla="*/ 2015 w 2964"/>
                <a:gd name="T101" fmla="*/ 602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4" h="2224">
                  <a:moveTo>
                    <a:pt x="903" y="1297"/>
                  </a:moveTo>
                  <a:lnTo>
                    <a:pt x="1065" y="1297"/>
                  </a:lnTo>
                  <a:lnTo>
                    <a:pt x="1065" y="1158"/>
                  </a:lnTo>
                  <a:lnTo>
                    <a:pt x="903" y="1158"/>
                  </a:lnTo>
                  <a:lnTo>
                    <a:pt x="903" y="1297"/>
                  </a:lnTo>
                  <a:close/>
                  <a:moveTo>
                    <a:pt x="683" y="1297"/>
                  </a:moveTo>
                  <a:lnTo>
                    <a:pt x="845" y="1297"/>
                  </a:lnTo>
                  <a:lnTo>
                    <a:pt x="845" y="1158"/>
                  </a:lnTo>
                  <a:lnTo>
                    <a:pt x="683" y="1158"/>
                  </a:lnTo>
                  <a:lnTo>
                    <a:pt x="683" y="1297"/>
                  </a:lnTo>
                  <a:close/>
                  <a:moveTo>
                    <a:pt x="463" y="1297"/>
                  </a:moveTo>
                  <a:lnTo>
                    <a:pt x="625" y="1297"/>
                  </a:lnTo>
                  <a:lnTo>
                    <a:pt x="625" y="1158"/>
                  </a:lnTo>
                  <a:lnTo>
                    <a:pt x="463" y="1158"/>
                  </a:lnTo>
                  <a:lnTo>
                    <a:pt x="463" y="1297"/>
                  </a:lnTo>
                  <a:close/>
                  <a:moveTo>
                    <a:pt x="2430" y="1691"/>
                  </a:moveTo>
                  <a:cubicBezTo>
                    <a:pt x="2430" y="1679"/>
                    <a:pt x="2418" y="1679"/>
                    <a:pt x="2407" y="1679"/>
                  </a:cubicBezTo>
                  <a:lnTo>
                    <a:pt x="2349" y="1679"/>
                  </a:lnTo>
                  <a:cubicBezTo>
                    <a:pt x="2346" y="1683"/>
                    <a:pt x="2338" y="1679"/>
                    <a:pt x="2338" y="1691"/>
                  </a:cubicBezTo>
                  <a:lnTo>
                    <a:pt x="2338" y="1772"/>
                  </a:lnTo>
                  <a:cubicBezTo>
                    <a:pt x="2338" y="1783"/>
                    <a:pt x="2346" y="1779"/>
                    <a:pt x="2349" y="1783"/>
                  </a:cubicBezTo>
                  <a:lnTo>
                    <a:pt x="2465" y="1783"/>
                  </a:lnTo>
                  <a:cubicBezTo>
                    <a:pt x="2477" y="1783"/>
                    <a:pt x="2473" y="1775"/>
                    <a:pt x="2477" y="1772"/>
                  </a:cubicBezTo>
                  <a:lnTo>
                    <a:pt x="2430" y="1691"/>
                  </a:lnTo>
                  <a:close/>
                  <a:moveTo>
                    <a:pt x="2685" y="278"/>
                  </a:moveTo>
                  <a:lnTo>
                    <a:pt x="1181" y="278"/>
                  </a:lnTo>
                  <a:cubicBezTo>
                    <a:pt x="1111" y="278"/>
                    <a:pt x="1042" y="243"/>
                    <a:pt x="1019" y="174"/>
                  </a:cubicBezTo>
                  <a:lnTo>
                    <a:pt x="972" y="105"/>
                  </a:lnTo>
                  <a:cubicBezTo>
                    <a:pt x="949" y="35"/>
                    <a:pt x="880" y="0"/>
                    <a:pt x="811" y="0"/>
                  </a:cubicBezTo>
                  <a:lnTo>
                    <a:pt x="0" y="0"/>
                  </a:lnTo>
                  <a:lnTo>
                    <a:pt x="0" y="2223"/>
                  </a:lnTo>
                  <a:lnTo>
                    <a:pt x="2963" y="2223"/>
                  </a:lnTo>
                  <a:lnTo>
                    <a:pt x="2963" y="556"/>
                  </a:lnTo>
                  <a:cubicBezTo>
                    <a:pt x="2963" y="406"/>
                    <a:pt x="2835" y="278"/>
                    <a:pt x="2685" y="278"/>
                  </a:cubicBezTo>
                  <a:close/>
                  <a:moveTo>
                    <a:pt x="1574" y="822"/>
                  </a:moveTo>
                  <a:cubicBezTo>
                    <a:pt x="1621" y="753"/>
                    <a:pt x="1605" y="776"/>
                    <a:pt x="1621" y="753"/>
                  </a:cubicBezTo>
                  <a:lnTo>
                    <a:pt x="1621" y="591"/>
                  </a:lnTo>
                  <a:lnTo>
                    <a:pt x="1574" y="591"/>
                  </a:lnTo>
                  <a:lnTo>
                    <a:pt x="1574" y="556"/>
                  </a:lnTo>
                  <a:lnTo>
                    <a:pt x="1876" y="556"/>
                  </a:lnTo>
                  <a:lnTo>
                    <a:pt x="1876" y="545"/>
                  </a:lnTo>
                  <a:cubicBezTo>
                    <a:pt x="1876" y="498"/>
                    <a:pt x="1933" y="463"/>
                    <a:pt x="2015" y="463"/>
                  </a:cubicBezTo>
                  <a:cubicBezTo>
                    <a:pt x="2095" y="463"/>
                    <a:pt x="2153" y="498"/>
                    <a:pt x="2153" y="545"/>
                  </a:cubicBezTo>
                  <a:lnTo>
                    <a:pt x="2153" y="556"/>
                  </a:lnTo>
                  <a:lnTo>
                    <a:pt x="2453" y="556"/>
                  </a:lnTo>
                  <a:lnTo>
                    <a:pt x="2453" y="591"/>
                  </a:lnTo>
                  <a:lnTo>
                    <a:pt x="2407" y="591"/>
                  </a:lnTo>
                  <a:lnTo>
                    <a:pt x="2407" y="753"/>
                  </a:lnTo>
                  <a:cubicBezTo>
                    <a:pt x="2453" y="822"/>
                    <a:pt x="2438" y="799"/>
                    <a:pt x="2453" y="822"/>
                  </a:cubicBezTo>
                  <a:lnTo>
                    <a:pt x="2453" y="845"/>
                  </a:lnTo>
                  <a:cubicBezTo>
                    <a:pt x="2453" y="869"/>
                    <a:pt x="2430" y="892"/>
                    <a:pt x="2407" y="892"/>
                  </a:cubicBezTo>
                  <a:lnTo>
                    <a:pt x="1621" y="892"/>
                  </a:lnTo>
                  <a:cubicBezTo>
                    <a:pt x="1598" y="892"/>
                    <a:pt x="1574" y="869"/>
                    <a:pt x="1574" y="845"/>
                  </a:cubicBezTo>
                  <a:lnTo>
                    <a:pt x="1574" y="822"/>
                  </a:lnTo>
                  <a:close/>
                  <a:moveTo>
                    <a:pt x="1574" y="1193"/>
                  </a:moveTo>
                  <a:lnTo>
                    <a:pt x="1621" y="1193"/>
                  </a:lnTo>
                  <a:lnTo>
                    <a:pt x="1621" y="938"/>
                  </a:lnTo>
                  <a:lnTo>
                    <a:pt x="1690" y="938"/>
                  </a:lnTo>
                  <a:lnTo>
                    <a:pt x="1690" y="1100"/>
                  </a:lnTo>
                  <a:lnTo>
                    <a:pt x="2061" y="1100"/>
                  </a:lnTo>
                  <a:lnTo>
                    <a:pt x="2061" y="938"/>
                  </a:lnTo>
                  <a:lnTo>
                    <a:pt x="2119" y="938"/>
                  </a:lnTo>
                  <a:lnTo>
                    <a:pt x="2119" y="1193"/>
                  </a:lnTo>
                  <a:cubicBezTo>
                    <a:pt x="2349" y="1193"/>
                    <a:pt x="2272" y="1193"/>
                    <a:pt x="2349" y="1193"/>
                  </a:cubicBezTo>
                  <a:lnTo>
                    <a:pt x="2349" y="938"/>
                  </a:lnTo>
                  <a:lnTo>
                    <a:pt x="2407" y="938"/>
                  </a:lnTo>
                  <a:lnTo>
                    <a:pt x="2407" y="1193"/>
                  </a:lnTo>
                  <a:lnTo>
                    <a:pt x="2453" y="1193"/>
                  </a:lnTo>
                  <a:lnTo>
                    <a:pt x="2453" y="1239"/>
                  </a:lnTo>
                  <a:lnTo>
                    <a:pt x="2107" y="1239"/>
                  </a:lnTo>
                  <a:lnTo>
                    <a:pt x="2107" y="1251"/>
                  </a:lnTo>
                  <a:cubicBezTo>
                    <a:pt x="2107" y="1320"/>
                    <a:pt x="2095" y="1378"/>
                    <a:pt x="2084" y="1436"/>
                  </a:cubicBezTo>
                  <a:lnTo>
                    <a:pt x="1980" y="1436"/>
                  </a:lnTo>
                  <a:cubicBezTo>
                    <a:pt x="2003" y="1378"/>
                    <a:pt x="2015" y="1320"/>
                    <a:pt x="2015" y="1251"/>
                  </a:cubicBezTo>
                  <a:lnTo>
                    <a:pt x="2015" y="1239"/>
                  </a:lnTo>
                  <a:lnTo>
                    <a:pt x="1574" y="1239"/>
                  </a:lnTo>
                  <a:lnTo>
                    <a:pt x="1574" y="1193"/>
                  </a:lnTo>
                  <a:close/>
                  <a:moveTo>
                    <a:pt x="567" y="695"/>
                  </a:moveTo>
                  <a:lnTo>
                    <a:pt x="590" y="695"/>
                  </a:lnTo>
                  <a:cubicBezTo>
                    <a:pt x="590" y="672"/>
                    <a:pt x="613" y="649"/>
                    <a:pt x="637" y="649"/>
                  </a:cubicBezTo>
                  <a:cubicBezTo>
                    <a:pt x="672" y="649"/>
                    <a:pt x="695" y="672"/>
                    <a:pt x="695" y="707"/>
                  </a:cubicBezTo>
                  <a:cubicBezTo>
                    <a:pt x="695" y="730"/>
                    <a:pt x="672" y="765"/>
                    <a:pt x="637" y="765"/>
                  </a:cubicBezTo>
                  <a:lnTo>
                    <a:pt x="498" y="765"/>
                  </a:lnTo>
                  <a:cubicBezTo>
                    <a:pt x="498" y="718"/>
                    <a:pt x="533" y="695"/>
                    <a:pt x="567" y="695"/>
                  </a:cubicBezTo>
                  <a:close/>
                  <a:moveTo>
                    <a:pt x="324" y="1482"/>
                  </a:moveTo>
                  <a:lnTo>
                    <a:pt x="370" y="1482"/>
                  </a:lnTo>
                  <a:lnTo>
                    <a:pt x="370" y="1077"/>
                  </a:lnTo>
                  <a:lnTo>
                    <a:pt x="463" y="1077"/>
                  </a:lnTo>
                  <a:lnTo>
                    <a:pt x="475" y="799"/>
                  </a:lnTo>
                  <a:lnTo>
                    <a:pt x="556" y="799"/>
                  </a:lnTo>
                  <a:lnTo>
                    <a:pt x="567" y="1077"/>
                  </a:lnTo>
                  <a:lnTo>
                    <a:pt x="660" y="1077"/>
                  </a:lnTo>
                  <a:cubicBezTo>
                    <a:pt x="833" y="961"/>
                    <a:pt x="775" y="999"/>
                    <a:pt x="833" y="961"/>
                  </a:cubicBezTo>
                  <a:lnTo>
                    <a:pt x="833" y="1077"/>
                  </a:lnTo>
                  <a:lnTo>
                    <a:pt x="903" y="1031"/>
                  </a:lnTo>
                  <a:cubicBezTo>
                    <a:pt x="984" y="788"/>
                    <a:pt x="1215" y="626"/>
                    <a:pt x="1482" y="626"/>
                  </a:cubicBezTo>
                  <a:lnTo>
                    <a:pt x="1528" y="626"/>
                  </a:lnTo>
                  <a:lnTo>
                    <a:pt x="1528" y="718"/>
                  </a:lnTo>
                  <a:lnTo>
                    <a:pt x="1482" y="718"/>
                  </a:lnTo>
                  <a:cubicBezTo>
                    <a:pt x="1262" y="718"/>
                    <a:pt x="1077" y="845"/>
                    <a:pt x="996" y="1043"/>
                  </a:cubicBezTo>
                  <a:lnTo>
                    <a:pt x="996" y="1077"/>
                  </a:lnTo>
                  <a:lnTo>
                    <a:pt x="1158" y="961"/>
                  </a:lnTo>
                  <a:lnTo>
                    <a:pt x="1158" y="1482"/>
                  </a:lnTo>
                  <a:cubicBezTo>
                    <a:pt x="1204" y="1482"/>
                    <a:pt x="1188" y="1482"/>
                    <a:pt x="1204" y="1482"/>
                  </a:cubicBezTo>
                  <a:cubicBezTo>
                    <a:pt x="1204" y="1529"/>
                    <a:pt x="1204" y="1513"/>
                    <a:pt x="1204" y="1529"/>
                  </a:cubicBezTo>
                  <a:lnTo>
                    <a:pt x="324" y="1529"/>
                  </a:lnTo>
                  <a:lnTo>
                    <a:pt x="324" y="1482"/>
                  </a:lnTo>
                  <a:close/>
                  <a:moveTo>
                    <a:pt x="2639" y="1969"/>
                  </a:moveTo>
                  <a:cubicBezTo>
                    <a:pt x="2639" y="1980"/>
                    <a:pt x="2627" y="2003"/>
                    <a:pt x="2604" y="2003"/>
                  </a:cubicBezTo>
                  <a:lnTo>
                    <a:pt x="2534" y="2003"/>
                  </a:lnTo>
                  <a:cubicBezTo>
                    <a:pt x="2523" y="2027"/>
                    <a:pt x="2511" y="2038"/>
                    <a:pt x="2477" y="2038"/>
                  </a:cubicBezTo>
                  <a:cubicBezTo>
                    <a:pt x="2442" y="2038"/>
                    <a:pt x="2418" y="2015"/>
                    <a:pt x="2418" y="1980"/>
                  </a:cubicBezTo>
                  <a:lnTo>
                    <a:pt x="2418" y="1957"/>
                  </a:lnTo>
                  <a:cubicBezTo>
                    <a:pt x="2153" y="1957"/>
                    <a:pt x="2241" y="1957"/>
                    <a:pt x="2153" y="1957"/>
                  </a:cubicBezTo>
                  <a:lnTo>
                    <a:pt x="2153" y="1980"/>
                  </a:lnTo>
                  <a:cubicBezTo>
                    <a:pt x="2153" y="2015"/>
                    <a:pt x="2130" y="2038"/>
                    <a:pt x="2095" y="2038"/>
                  </a:cubicBezTo>
                  <a:cubicBezTo>
                    <a:pt x="2061" y="2038"/>
                    <a:pt x="2038" y="2015"/>
                    <a:pt x="2038" y="1980"/>
                  </a:cubicBezTo>
                  <a:lnTo>
                    <a:pt x="2038" y="1957"/>
                  </a:lnTo>
                  <a:lnTo>
                    <a:pt x="2003" y="1957"/>
                  </a:lnTo>
                  <a:cubicBezTo>
                    <a:pt x="2015" y="1957"/>
                    <a:pt x="2015" y="1969"/>
                    <a:pt x="2015" y="1980"/>
                  </a:cubicBezTo>
                  <a:cubicBezTo>
                    <a:pt x="2015" y="2015"/>
                    <a:pt x="1980" y="2038"/>
                    <a:pt x="1956" y="2038"/>
                  </a:cubicBezTo>
                  <a:cubicBezTo>
                    <a:pt x="1922" y="2038"/>
                    <a:pt x="1887" y="2015"/>
                    <a:pt x="1887" y="1980"/>
                  </a:cubicBezTo>
                  <a:cubicBezTo>
                    <a:pt x="1887" y="1969"/>
                    <a:pt x="1887" y="1957"/>
                    <a:pt x="1899" y="1957"/>
                  </a:cubicBezTo>
                  <a:cubicBezTo>
                    <a:pt x="1713" y="1957"/>
                    <a:pt x="1775" y="1957"/>
                    <a:pt x="1713" y="1957"/>
                  </a:cubicBezTo>
                  <a:lnTo>
                    <a:pt x="1713" y="1980"/>
                  </a:lnTo>
                  <a:cubicBezTo>
                    <a:pt x="1713" y="2015"/>
                    <a:pt x="1690" y="2038"/>
                    <a:pt x="1656" y="2038"/>
                  </a:cubicBezTo>
                  <a:cubicBezTo>
                    <a:pt x="1621" y="2038"/>
                    <a:pt x="1598" y="2015"/>
                    <a:pt x="1598" y="1980"/>
                  </a:cubicBezTo>
                  <a:lnTo>
                    <a:pt x="1598" y="1957"/>
                  </a:lnTo>
                  <a:lnTo>
                    <a:pt x="1574" y="1957"/>
                  </a:lnTo>
                  <a:lnTo>
                    <a:pt x="1574" y="1980"/>
                  </a:lnTo>
                  <a:cubicBezTo>
                    <a:pt x="1574" y="2015"/>
                    <a:pt x="1551" y="2038"/>
                    <a:pt x="1517" y="2038"/>
                  </a:cubicBezTo>
                  <a:cubicBezTo>
                    <a:pt x="1482" y="2038"/>
                    <a:pt x="1459" y="2015"/>
                    <a:pt x="1459" y="1980"/>
                  </a:cubicBezTo>
                  <a:lnTo>
                    <a:pt x="1459" y="1957"/>
                  </a:lnTo>
                  <a:lnTo>
                    <a:pt x="1343" y="1957"/>
                  </a:lnTo>
                  <a:cubicBezTo>
                    <a:pt x="1343" y="1864"/>
                    <a:pt x="1343" y="1895"/>
                    <a:pt x="1343" y="1864"/>
                  </a:cubicBezTo>
                  <a:cubicBezTo>
                    <a:pt x="1192" y="1830"/>
                    <a:pt x="1065" y="1737"/>
                    <a:pt x="984" y="1621"/>
                  </a:cubicBezTo>
                  <a:lnTo>
                    <a:pt x="1100" y="1621"/>
                  </a:lnTo>
                  <a:cubicBezTo>
                    <a:pt x="1169" y="1691"/>
                    <a:pt x="1250" y="1737"/>
                    <a:pt x="1343" y="1760"/>
                  </a:cubicBezTo>
                  <a:lnTo>
                    <a:pt x="1343" y="1529"/>
                  </a:lnTo>
                  <a:lnTo>
                    <a:pt x="2223" y="1529"/>
                  </a:lnTo>
                  <a:lnTo>
                    <a:pt x="2223" y="1876"/>
                  </a:lnTo>
                  <a:lnTo>
                    <a:pt x="2280" y="1876"/>
                  </a:lnTo>
                  <a:lnTo>
                    <a:pt x="2280" y="1575"/>
                  </a:lnTo>
                  <a:cubicBezTo>
                    <a:pt x="2384" y="1575"/>
                    <a:pt x="2430" y="1610"/>
                    <a:pt x="2453" y="1656"/>
                  </a:cubicBezTo>
                  <a:lnTo>
                    <a:pt x="2523" y="1783"/>
                  </a:lnTo>
                  <a:lnTo>
                    <a:pt x="2604" y="1806"/>
                  </a:lnTo>
                  <a:cubicBezTo>
                    <a:pt x="2627" y="1818"/>
                    <a:pt x="2639" y="1830"/>
                    <a:pt x="2639" y="1841"/>
                  </a:cubicBezTo>
                  <a:lnTo>
                    <a:pt x="2639" y="1969"/>
                  </a:lnTo>
                  <a:close/>
                  <a:moveTo>
                    <a:pt x="2015" y="602"/>
                  </a:moveTo>
                  <a:cubicBezTo>
                    <a:pt x="2061" y="602"/>
                    <a:pt x="2119" y="579"/>
                    <a:pt x="2119" y="545"/>
                  </a:cubicBezTo>
                  <a:cubicBezTo>
                    <a:pt x="2119" y="521"/>
                    <a:pt x="2061" y="498"/>
                    <a:pt x="2015" y="498"/>
                  </a:cubicBezTo>
                  <a:cubicBezTo>
                    <a:pt x="1968" y="498"/>
                    <a:pt x="1910" y="521"/>
                    <a:pt x="1910" y="545"/>
                  </a:cubicBezTo>
                  <a:cubicBezTo>
                    <a:pt x="1910" y="579"/>
                    <a:pt x="1968" y="602"/>
                    <a:pt x="2015" y="602"/>
                  </a:cubicBezTo>
                  <a:close/>
                </a:path>
              </a:pathLst>
            </a:custGeom>
            <a:solidFill>
              <a:srgbClr val="2C2C2E"/>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endParaRPr>
            </a:p>
          </p:txBody>
        </p:sp>
        <p:sp>
          <p:nvSpPr>
            <p:cNvPr id="232" name="Freeform 1194">
              <a:extLst>
                <a:ext uri="{FF2B5EF4-FFF2-40B4-BE49-F238E27FC236}">
                  <a16:creationId xmlns:a16="http://schemas.microsoft.com/office/drawing/2014/main" xmlns="" id="{AB6C0DA6-D8B1-4E16-8379-A4D244A601FA}"/>
                </a:ext>
              </a:extLst>
            </p:cNvPr>
            <p:cNvSpPr>
              <a:spLocks noEditPoints="1"/>
            </p:cNvSpPr>
            <p:nvPr/>
          </p:nvSpPr>
          <p:spPr bwMode="auto">
            <a:xfrm>
              <a:off x="2848007" y="1968683"/>
              <a:ext cx="199242" cy="143204"/>
            </a:xfrm>
            <a:custGeom>
              <a:avLst/>
              <a:gdLst/>
              <a:ahLst/>
              <a:cxnLst>
                <a:cxn ang="0">
                  <a:pos x="113" y="43"/>
                </a:cxn>
                <a:cxn ang="0">
                  <a:pos x="114" y="34"/>
                </a:cxn>
                <a:cxn ang="0">
                  <a:pos x="156" y="0"/>
                </a:cxn>
                <a:cxn ang="0">
                  <a:pos x="201" y="0"/>
                </a:cxn>
                <a:cxn ang="0">
                  <a:pos x="240" y="37"/>
                </a:cxn>
                <a:cxn ang="0">
                  <a:pos x="241" y="43"/>
                </a:cxn>
                <a:cxn ang="0">
                  <a:pos x="244" y="43"/>
                </a:cxn>
                <a:cxn ang="0">
                  <a:pos x="339" y="43"/>
                </a:cxn>
                <a:cxn ang="0">
                  <a:pos x="354" y="58"/>
                </a:cxn>
                <a:cxn ang="0">
                  <a:pos x="354" y="263"/>
                </a:cxn>
                <a:cxn ang="0">
                  <a:pos x="340" y="278"/>
                </a:cxn>
                <a:cxn ang="0">
                  <a:pos x="14" y="278"/>
                </a:cxn>
                <a:cxn ang="0">
                  <a:pos x="0" y="264"/>
                </a:cxn>
                <a:cxn ang="0">
                  <a:pos x="0" y="263"/>
                </a:cxn>
                <a:cxn ang="0">
                  <a:pos x="0" y="58"/>
                </a:cxn>
                <a:cxn ang="0">
                  <a:pos x="5" y="45"/>
                </a:cxn>
                <a:cxn ang="0">
                  <a:pos x="14" y="43"/>
                </a:cxn>
                <a:cxn ang="0">
                  <a:pos x="110" y="43"/>
                </a:cxn>
                <a:cxn ang="0">
                  <a:pos x="113" y="43"/>
                </a:cxn>
                <a:cxn ang="0">
                  <a:pos x="105" y="127"/>
                </a:cxn>
                <a:cxn ang="0">
                  <a:pos x="105" y="130"/>
                </a:cxn>
                <a:cxn ang="0">
                  <a:pos x="105" y="200"/>
                </a:cxn>
                <a:cxn ang="0">
                  <a:pos x="106" y="203"/>
                </a:cxn>
                <a:cxn ang="0">
                  <a:pos x="167" y="238"/>
                </a:cxn>
                <a:cxn ang="0">
                  <a:pos x="169" y="239"/>
                </a:cxn>
                <a:cxn ang="0">
                  <a:pos x="169" y="237"/>
                </a:cxn>
                <a:cxn ang="0">
                  <a:pos x="170" y="167"/>
                </a:cxn>
                <a:cxn ang="0">
                  <a:pos x="168" y="163"/>
                </a:cxn>
                <a:cxn ang="0">
                  <a:pos x="107" y="128"/>
                </a:cxn>
                <a:cxn ang="0">
                  <a:pos x="105" y="127"/>
                </a:cxn>
                <a:cxn ang="0">
                  <a:pos x="249" y="127"/>
                </a:cxn>
                <a:cxn ang="0">
                  <a:pos x="248" y="128"/>
                </a:cxn>
                <a:cxn ang="0">
                  <a:pos x="186" y="164"/>
                </a:cxn>
                <a:cxn ang="0">
                  <a:pos x="184" y="167"/>
                </a:cxn>
                <a:cxn ang="0">
                  <a:pos x="184" y="237"/>
                </a:cxn>
                <a:cxn ang="0">
                  <a:pos x="184" y="239"/>
                </a:cxn>
                <a:cxn ang="0">
                  <a:pos x="187" y="238"/>
                </a:cxn>
                <a:cxn ang="0">
                  <a:pos x="247" y="203"/>
                </a:cxn>
                <a:cxn ang="0">
                  <a:pos x="249" y="200"/>
                </a:cxn>
                <a:cxn ang="0">
                  <a:pos x="249" y="130"/>
                </a:cxn>
                <a:cxn ang="0">
                  <a:pos x="249" y="127"/>
                </a:cxn>
                <a:cxn ang="0">
                  <a:pos x="241" y="114"/>
                </a:cxn>
                <a:cxn ang="0">
                  <a:pos x="240" y="114"/>
                </a:cxn>
                <a:cxn ang="0">
                  <a:pos x="178" y="78"/>
                </a:cxn>
                <a:cxn ang="0">
                  <a:pos x="175" y="78"/>
                </a:cxn>
                <a:cxn ang="0">
                  <a:pos x="114" y="113"/>
                </a:cxn>
                <a:cxn ang="0">
                  <a:pos x="112" y="114"/>
                </a:cxn>
                <a:cxn ang="0">
                  <a:pos x="113" y="115"/>
                </a:cxn>
                <a:cxn ang="0">
                  <a:pos x="176" y="151"/>
                </a:cxn>
                <a:cxn ang="0">
                  <a:pos x="178" y="151"/>
                </a:cxn>
                <a:cxn ang="0">
                  <a:pos x="239" y="116"/>
                </a:cxn>
                <a:cxn ang="0">
                  <a:pos x="241" y="114"/>
                </a:cxn>
                <a:cxn ang="0">
                  <a:pos x="132" y="43"/>
                </a:cxn>
                <a:cxn ang="0">
                  <a:pos x="222" y="43"/>
                </a:cxn>
                <a:cxn ang="0">
                  <a:pos x="222" y="39"/>
                </a:cxn>
                <a:cxn ang="0">
                  <a:pos x="196" y="18"/>
                </a:cxn>
                <a:cxn ang="0">
                  <a:pos x="159" y="18"/>
                </a:cxn>
                <a:cxn ang="0">
                  <a:pos x="153" y="19"/>
                </a:cxn>
                <a:cxn ang="0">
                  <a:pos x="132" y="43"/>
                </a:cxn>
              </a:cxnLst>
              <a:rect l="0" t="0" r="r" b="b"/>
              <a:pathLst>
                <a:path w="354" h="278">
                  <a:moveTo>
                    <a:pt x="113" y="43"/>
                  </a:moveTo>
                  <a:cubicBezTo>
                    <a:pt x="113" y="40"/>
                    <a:pt x="114" y="37"/>
                    <a:pt x="114" y="34"/>
                  </a:cubicBezTo>
                  <a:cubicBezTo>
                    <a:pt x="119" y="14"/>
                    <a:pt x="136" y="0"/>
                    <a:pt x="156" y="0"/>
                  </a:cubicBezTo>
                  <a:cubicBezTo>
                    <a:pt x="171" y="0"/>
                    <a:pt x="186" y="0"/>
                    <a:pt x="201" y="0"/>
                  </a:cubicBezTo>
                  <a:cubicBezTo>
                    <a:pt x="220" y="1"/>
                    <a:pt x="238" y="18"/>
                    <a:pt x="240" y="37"/>
                  </a:cubicBezTo>
                  <a:cubicBezTo>
                    <a:pt x="240" y="39"/>
                    <a:pt x="240" y="41"/>
                    <a:pt x="241" y="43"/>
                  </a:cubicBezTo>
                  <a:cubicBezTo>
                    <a:pt x="242" y="43"/>
                    <a:pt x="243" y="43"/>
                    <a:pt x="244" y="43"/>
                  </a:cubicBezTo>
                  <a:cubicBezTo>
                    <a:pt x="276" y="43"/>
                    <a:pt x="308" y="43"/>
                    <a:pt x="339" y="43"/>
                  </a:cubicBezTo>
                  <a:cubicBezTo>
                    <a:pt x="348" y="43"/>
                    <a:pt x="354" y="49"/>
                    <a:pt x="354" y="58"/>
                  </a:cubicBezTo>
                  <a:cubicBezTo>
                    <a:pt x="354" y="126"/>
                    <a:pt x="354" y="195"/>
                    <a:pt x="354" y="263"/>
                  </a:cubicBezTo>
                  <a:cubicBezTo>
                    <a:pt x="354" y="272"/>
                    <a:pt x="348" y="278"/>
                    <a:pt x="340" y="278"/>
                  </a:cubicBezTo>
                  <a:cubicBezTo>
                    <a:pt x="231" y="278"/>
                    <a:pt x="123" y="278"/>
                    <a:pt x="14" y="278"/>
                  </a:cubicBezTo>
                  <a:cubicBezTo>
                    <a:pt x="5" y="278"/>
                    <a:pt x="0" y="272"/>
                    <a:pt x="0" y="264"/>
                  </a:cubicBezTo>
                  <a:cubicBezTo>
                    <a:pt x="0" y="263"/>
                    <a:pt x="0" y="263"/>
                    <a:pt x="0" y="263"/>
                  </a:cubicBezTo>
                  <a:cubicBezTo>
                    <a:pt x="0" y="194"/>
                    <a:pt x="0" y="126"/>
                    <a:pt x="0" y="58"/>
                  </a:cubicBezTo>
                  <a:cubicBezTo>
                    <a:pt x="0" y="53"/>
                    <a:pt x="1" y="49"/>
                    <a:pt x="5" y="45"/>
                  </a:cubicBezTo>
                  <a:cubicBezTo>
                    <a:pt x="8" y="44"/>
                    <a:pt x="11" y="43"/>
                    <a:pt x="14" y="43"/>
                  </a:cubicBezTo>
                  <a:cubicBezTo>
                    <a:pt x="46" y="43"/>
                    <a:pt x="78" y="43"/>
                    <a:pt x="110" y="43"/>
                  </a:cubicBezTo>
                  <a:cubicBezTo>
                    <a:pt x="111" y="43"/>
                    <a:pt x="112" y="43"/>
                    <a:pt x="113" y="43"/>
                  </a:cubicBezTo>
                  <a:close/>
                  <a:moveTo>
                    <a:pt x="105" y="127"/>
                  </a:moveTo>
                  <a:cubicBezTo>
                    <a:pt x="105" y="128"/>
                    <a:pt x="105" y="129"/>
                    <a:pt x="105" y="130"/>
                  </a:cubicBezTo>
                  <a:cubicBezTo>
                    <a:pt x="105" y="153"/>
                    <a:pt x="105" y="177"/>
                    <a:pt x="105" y="200"/>
                  </a:cubicBezTo>
                  <a:cubicBezTo>
                    <a:pt x="105" y="202"/>
                    <a:pt x="105" y="202"/>
                    <a:pt x="106" y="203"/>
                  </a:cubicBezTo>
                  <a:cubicBezTo>
                    <a:pt x="127" y="215"/>
                    <a:pt x="147" y="226"/>
                    <a:pt x="167" y="238"/>
                  </a:cubicBezTo>
                  <a:cubicBezTo>
                    <a:pt x="168" y="239"/>
                    <a:pt x="168" y="239"/>
                    <a:pt x="169" y="239"/>
                  </a:cubicBezTo>
                  <a:cubicBezTo>
                    <a:pt x="169" y="238"/>
                    <a:pt x="169" y="238"/>
                    <a:pt x="169" y="237"/>
                  </a:cubicBezTo>
                  <a:cubicBezTo>
                    <a:pt x="169" y="214"/>
                    <a:pt x="169" y="190"/>
                    <a:pt x="170" y="167"/>
                  </a:cubicBezTo>
                  <a:cubicBezTo>
                    <a:pt x="170" y="165"/>
                    <a:pt x="169" y="164"/>
                    <a:pt x="168" y="163"/>
                  </a:cubicBezTo>
                  <a:cubicBezTo>
                    <a:pt x="147" y="152"/>
                    <a:pt x="127" y="140"/>
                    <a:pt x="107" y="128"/>
                  </a:cubicBezTo>
                  <a:cubicBezTo>
                    <a:pt x="106" y="128"/>
                    <a:pt x="106" y="128"/>
                    <a:pt x="105" y="127"/>
                  </a:cubicBezTo>
                  <a:close/>
                  <a:moveTo>
                    <a:pt x="249" y="127"/>
                  </a:moveTo>
                  <a:cubicBezTo>
                    <a:pt x="248" y="128"/>
                    <a:pt x="248" y="128"/>
                    <a:pt x="248" y="128"/>
                  </a:cubicBezTo>
                  <a:cubicBezTo>
                    <a:pt x="227" y="140"/>
                    <a:pt x="206" y="152"/>
                    <a:pt x="186" y="164"/>
                  </a:cubicBezTo>
                  <a:cubicBezTo>
                    <a:pt x="184" y="164"/>
                    <a:pt x="184" y="165"/>
                    <a:pt x="184" y="167"/>
                  </a:cubicBezTo>
                  <a:cubicBezTo>
                    <a:pt x="184" y="190"/>
                    <a:pt x="184" y="213"/>
                    <a:pt x="184" y="237"/>
                  </a:cubicBezTo>
                  <a:cubicBezTo>
                    <a:pt x="184" y="238"/>
                    <a:pt x="184" y="238"/>
                    <a:pt x="184" y="239"/>
                  </a:cubicBezTo>
                  <a:cubicBezTo>
                    <a:pt x="185" y="239"/>
                    <a:pt x="186" y="238"/>
                    <a:pt x="187" y="238"/>
                  </a:cubicBezTo>
                  <a:cubicBezTo>
                    <a:pt x="207" y="226"/>
                    <a:pt x="227" y="215"/>
                    <a:pt x="247" y="203"/>
                  </a:cubicBezTo>
                  <a:cubicBezTo>
                    <a:pt x="248" y="202"/>
                    <a:pt x="249" y="202"/>
                    <a:pt x="249" y="200"/>
                  </a:cubicBezTo>
                  <a:cubicBezTo>
                    <a:pt x="249" y="176"/>
                    <a:pt x="249" y="153"/>
                    <a:pt x="249" y="130"/>
                  </a:cubicBezTo>
                  <a:cubicBezTo>
                    <a:pt x="249" y="129"/>
                    <a:pt x="249" y="128"/>
                    <a:pt x="249" y="127"/>
                  </a:cubicBezTo>
                  <a:close/>
                  <a:moveTo>
                    <a:pt x="241" y="114"/>
                  </a:moveTo>
                  <a:cubicBezTo>
                    <a:pt x="241" y="114"/>
                    <a:pt x="240" y="114"/>
                    <a:pt x="240" y="114"/>
                  </a:cubicBezTo>
                  <a:cubicBezTo>
                    <a:pt x="220" y="102"/>
                    <a:pt x="199" y="90"/>
                    <a:pt x="178" y="78"/>
                  </a:cubicBezTo>
                  <a:cubicBezTo>
                    <a:pt x="177" y="77"/>
                    <a:pt x="176" y="77"/>
                    <a:pt x="175" y="78"/>
                  </a:cubicBezTo>
                  <a:cubicBezTo>
                    <a:pt x="155" y="90"/>
                    <a:pt x="135" y="101"/>
                    <a:pt x="114" y="113"/>
                  </a:cubicBezTo>
                  <a:cubicBezTo>
                    <a:pt x="114" y="113"/>
                    <a:pt x="113" y="114"/>
                    <a:pt x="112" y="114"/>
                  </a:cubicBezTo>
                  <a:cubicBezTo>
                    <a:pt x="113" y="115"/>
                    <a:pt x="113" y="115"/>
                    <a:pt x="113" y="115"/>
                  </a:cubicBezTo>
                  <a:cubicBezTo>
                    <a:pt x="134" y="127"/>
                    <a:pt x="155" y="139"/>
                    <a:pt x="176" y="151"/>
                  </a:cubicBezTo>
                  <a:cubicBezTo>
                    <a:pt x="176" y="151"/>
                    <a:pt x="178" y="151"/>
                    <a:pt x="178" y="151"/>
                  </a:cubicBezTo>
                  <a:cubicBezTo>
                    <a:pt x="199" y="139"/>
                    <a:pt x="219" y="127"/>
                    <a:pt x="239" y="116"/>
                  </a:cubicBezTo>
                  <a:cubicBezTo>
                    <a:pt x="240" y="115"/>
                    <a:pt x="240" y="115"/>
                    <a:pt x="241" y="114"/>
                  </a:cubicBezTo>
                  <a:close/>
                  <a:moveTo>
                    <a:pt x="132" y="43"/>
                  </a:moveTo>
                  <a:cubicBezTo>
                    <a:pt x="162" y="43"/>
                    <a:pt x="192" y="43"/>
                    <a:pt x="222" y="43"/>
                  </a:cubicBezTo>
                  <a:cubicBezTo>
                    <a:pt x="222" y="42"/>
                    <a:pt x="222" y="40"/>
                    <a:pt x="222" y="39"/>
                  </a:cubicBezTo>
                  <a:cubicBezTo>
                    <a:pt x="219" y="27"/>
                    <a:pt x="209" y="18"/>
                    <a:pt x="196" y="18"/>
                  </a:cubicBezTo>
                  <a:cubicBezTo>
                    <a:pt x="184" y="18"/>
                    <a:pt x="171" y="18"/>
                    <a:pt x="159" y="18"/>
                  </a:cubicBezTo>
                  <a:cubicBezTo>
                    <a:pt x="157" y="18"/>
                    <a:pt x="155" y="18"/>
                    <a:pt x="153" y="19"/>
                  </a:cubicBezTo>
                  <a:cubicBezTo>
                    <a:pt x="141" y="20"/>
                    <a:pt x="132" y="31"/>
                    <a:pt x="132" y="43"/>
                  </a:cubicBezTo>
                  <a:close/>
                </a:path>
              </a:pathLst>
            </a:custGeom>
            <a:solidFill>
              <a:srgbClr val="2C2C2E"/>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3" name="Rectangle 232">
              <a:extLst>
                <a:ext uri="{FF2B5EF4-FFF2-40B4-BE49-F238E27FC236}">
                  <a16:creationId xmlns:a16="http://schemas.microsoft.com/office/drawing/2014/main" xmlns="" id="{C6E850FC-C15C-4EC4-8368-BD11B4BAD12A}"/>
                </a:ext>
              </a:extLst>
            </p:cNvPr>
            <p:cNvSpPr>
              <a:spLocks/>
            </p:cNvSpPr>
            <p:nvPr/>
          </p:nvSpPr>
          <p:spPr bwMode="gray">
            <a:xfrm>
              <a:off x="2708944" y="2070515"/>
              <a:ext cx="427393" cy="221472"/>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0" cap="none" spc="0" normalizeH="0" baseline="0" noProof="0" dirty="0">
                  <a:ln>
                    <a:noFill/>
                  </a:ln>
                  <a:solidFill>
                    <a:srgbClr val="2C2C2E"/>
                  </a:solidFill>
                  <a:effectLst/>
                  <a:uLnTx/>
                  <a:uFillTx/>
                  <a:latin typeface="Calibri"/>
                  <a:ea typeface="+mn-ea"/>
                  <a:cs typeface="+mn-cs"/>
                </a:rPr>
                <a:t>  ERP</a:t>
              </a:r>
              <a:endParaRPr kumimoji="0" lang="en-US" sz="1100" b="1" i="0" u="none" strike="noStrike" kern="0" cap="none" spc="0" normalizeH="0" baseline="0" noProof="0" dirty="0">
                <a:ln>
                  <a:noFill/>
                </a:ln>
                <a:solidFill>
                  <a:srgbClr val="2C2C2E"/>
                </a:solidFill>
                <a:effectLst/>
                <a:uLnTx/>
                <a:uFillTx/>
                <a:latin typeface="Calibri"/>
                <a:ea typeface="+mn-ea"/>
                <a:cs typeface="+mn-cs"/>
              </a:endParaRPr>
            </a:p>
          </p:txBody>
        </p:sp>
        <p:sp>
          <p:nvSpPr>
            <p:cNvPr id="234" name="Rectangle 233">
              <a:extLst>
                <a:ext uri="{FF2B5EF4-FFF2-40B4-BE49-F238E27FC236}">
                  <a16:creationId xmlns:a16="http://schemas.microsoft.com/office/drawing/2014/main" xmlns="" id="{A3838F29-9A72-4627-AB3C-294037540708}"/>
                </a:ext>
              </a:extLst>
            </p:cNvPr>
            <p:cNvSpPr>
              <a:spLocks/>
            </p:cNvSpPr>
            <p:nvPr/>
          </p:nvSpPr>
          <p:spPr bwMode="gray">
            <a:xfrm>
              <a:off x="3078635" y="2070515"/>
              <a:ext cx="427393" cy="221472"/>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0" cap="none" spc="0" normalizeH="0" baseline="0" noProof="0" dirty="0">
                  <a:ln>
                    <a:noFill/>
                  </a:ln>
                  <a:solidFill>
                    <a:srgbClr val="2C2C2E"/>
                  </a:solidFill>
                  <a:effectLst/>
                  <a:uLnTx/>
                  <a:uFillTx/>
                  <a:latin typeface="Calibri"/>
                  <a:ea typeface="+mn-ea"/>
                  <a:cs typeface="+mn-cs"/>
                </a:rPr>
                <a:t>HCM</a:t>
              </a:r>
              <a:endParaRPr kumimoji="0" lang="en-US" sz="1100" b="1" i="0" u="none" strike="noStrike" kern="0" cap="none" spc="0" normalizeH="0" baseline="0" noProof="0" dirty="0">
                <a:ln>
                  <a:noFill/>
                </a:ln>
                <a:solidFill>
                  <a:srgbClr val="2C2C2E"/>
                </a:solidFill>
                <a:effectLst/>
                <a:uLnTx/>
                <a:uFillTx/>
                <a:latin typeface="Calibri"/>
                <a:ea typeface="+mn-ea"/>
                <a:cs typeface="+mn-cs"/>
              </a:endParaRPr>
            </a:p>
          </p:txBody>
        </p:sp>
        <p:sp>
          <p:nvSpPr>
            <p:cNvPr id="235" name="Rectangle 234">
              <a:extLst>
                <a:ext uri="{FF2B5EF4-FFF2-40B4-BE49-F238E27FC236}">
                  <a16:creationId xmlns:a16="http://schemas.microsoft.com/office/drawing/2014/main" xmlns="" id="{FFC4DB9B-A427-4BE6-97E9-0BFDBAA2CC3D}"/>
                </a:ext>
              </a:extLst>
            </p:cNvPr>
            <p:cNvSpPr>
              <a:spLocks/>
            </p:cNvSpPr>
            <p:nvPr/>
          </p:nvSpPr>
          <p:spPr bwMode="gray">
            <a:xfrm>
              <a:off x="3447303" y="2082982"/>
              <a:ext cx="427393" cy="216424"/>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0" cap="none" spc="0" normalizeH="0" baseline="0" noProof="0" dirty="0">
                  <a:ln>
                    <a:noFill/>
                  </a:ln>
                  <a:solidFill>
                    <a:srgbClr val="2C2C2E"/>
                  </a:solidFill>
                  <a:effectLst/>
                  <a:uLnTx/>
                  <a:uFillTx/>
                  <a:latin typeface="Calibri"/>
                  <a:ea typeface="+mn-ea"/>
                  <a:cs typeface="+mn-cs"/>
                </a:rPr>
                <a:t>CX</a:t>
              </a:r>
              <a:endParaRPr kumimoji="0" lang="en-US" sz="1100" b="1" i="0" u="none" strike="noStrike" kern="0" cap="none" spc="0" normalizeH="0" baseline="0" noProof="0" dirty="0">
                <a:ln>
                  <a:noFill/>
                </a:ln>
                <a:solidFill>
                  <a:srgbClr val="2C2C2E"/>
                </a:solidFill>
                <a:effectLst/>
                <a:uLnTx/>
                <a:uFillTx/>
                <a:latin typeface="Calibri"/>
                <a:ea typeface="+mn-ea"/>
                <a:cs typeface="+mn-cs"/>
              </a:endParaRPr>
            </a:p>
          </p:txBody>
        </p:sp>
        <p:sp>
          <p:nvSpPr>
            <p:cNvPr id="236" name="Rectangle 235">
              <a:extLst>
                <a:ext uri="{FF2B5EF4-FFF2-40B4-BE49-F238E27FC236}">
                  <a16:creationId xmlns:a16="http://schemas.microsoft.com/office/drawing/2014/main" xmlns="" id="{53144BCA-417D-4236-B020-0B30C7406CD0}"/>
                </a:ext>
              </a:extLst>
            </p:cNvPr>
            <p:cNvSpPr>
              <a:spLocks/>
            </p:cNvSpPr>
            <p:nvPr/>
          </p:nvSpPr>
          <p:spPr bwMode="gray">
            <a:xfrm>
              <a:off x="2740859" y="1725597"/>
              <a:ext cx="1072522" cy="235578"/>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000" b="1" i="0" u="none" strike="noStrike" kern="0" cap="none" spc="0" normalizeH="0" baseline="0" noProof="0" dirty="0">
                  <a:ln>
                    <a:noFill/>
                  </a:ln>
                  <a:solidFill>
                    <a:srgbClr val="2C2C2E"/>
                  </a:solidFill>
                  <a:effectLst/>
                  <a:uLnTx/>
                  <a:uFillTx/>
                  <a:latin typeface="Calibri"/>
                  <a:ea typeface="+mn-ea"/>
                  <a:cs typeface="+mn-cs"/>
                </a:rPr>
                <a:t> ORACLE SAAS</a:t>
              </a:r>
            </a:p>
          </p:txBody>
        </p:sp>
        <p:sp>
          <p:nvSpPr>
            <p:cNvPr id="237" name="Rectangle 236">
              <a:extLst>
                <a:ext uri="{FF2B5EF4-FFF2-40B4-BE49-F238E27FC236}">
                  <a16:creationId xmlns:a16="http://schemas.microsoft.com/office/drawing/2014/main" xmlns="" id="{EECE01D7-E176-44B6-B253-31865408A17F}"/>
                </a:ext>
              </a:extLst>
            </p:cNvPr>
            <p:cNvSpPr>
              <a:spLocks/>
            </p:cNvSpPr>
            <p:nvPr/>
          </p:nvSpPr>
          <p:spPr bwMode="gray">
            <a:xfrm>
              <a:off x="2372334" y="2063968"/>
              <a:ext cx="540136" cy="221472"/>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900" b="1" i="0" u="none" strike="noStrike" kern="0" cap="none" spc="0" normalizeH="0" baseline="0" noProof="0" dirty="0">
                  <a:ln>
                    <a:noFill/>
                  </a:ln>
                  <a:solidFill>
                    <a:srgbClr val="2C2C2E"/>
                  </a:solidFill>
                  <a:effectLst/>
                  <a:uLnTx/>
                  <a:uFillTx/>
                  <a:latin typeface="Calibri"/>
                  <a:ea typeface="+mn-ea"/>
                  <a:cs typeface="+mn-cs"/>
                </a:rPr>
                <a:t>CRM</a:t>
              </a:r>
            </a:p>
          </p:txBody>
        </p:sp>
        <p:sp>
          <p:nvSpPr>
            <p:cNvPr id="238" name="Freeform 3">
              <a:extLst>
                <a:ext uri="{FF2B5EF4-FFF2-40B4-BE49-F238E27FC236}">
                  <a16:creationId xmlns:a16="http://schemas.microsoft.com/office/drawing/2014/main" xmlns="" id="{75B2881A-9B69-4E67-B35A-D764ED32C77B}"/>
                </a:ext>
              </a:extLst>
            </p:cNvPr>
            <p:cNvSpPr>
              <a:spLocks noChangeAspect="1" noChangeArrowheads="1"/>
            </p:cNvSpPr>
            <p:nvPr/>
          </p:nvSpPr>
          <p:spPr bwMode="auto">
            <a:xfrm>
              <a:off x="2467582" y="1969301"/>
              <a:ext cx="199000" cy="149250"/>
            </a:xfrm>
            <a:custGeom>
              <a:avLst/>
              <a:gdLst>
                <a:gd name="T0" fmla="*/ 972 w 2964"/>
                <a:gd name="T1" fmla="*/ 1123 h 2224"/>
                <a:gd name="T2" fmla="*/ 1297 w 2964"/>
                <a:gd name="T3" fmla="*/ 1019 h 2224"/>
                <a:gd name="T4" fmla="*/ 1215 w 2964"/>
                <a:gd name="T5" fmla="*/ 857 h 2224"/>
                <a:gd name="T6" fmla="*/ 1054 w 2964"/>
                <a:gd name="T7" fmla="*/ 1297 h 2224"/>
                <a:gd name="T8" fmla="*/ 2685 w 2964"/>
                <a:gd name="T9" fmla="*/ 278 h 2224"/>
                <a:gd name="T10" fmla="*/ 1019 w 2964"/>
                <a:gd name="T11" fmla="*/ 174 h 2224"/>
                <a:gd name="T12" fmla="*/ 811 w 2964"/>
                <a:gd name="T13" fmla="*/ 0 h 2224"/>
                <a:gd name="T14" fmla="*/ 0 w 2964"/>
                <a:gd name="T15" fmla="*/ 2223 h 2224"/>
                <a:gd name="T16" fmla="*/ 2963 w 2964"/>
                <a:gd name="T17" fmla="*/ 556 h 2224"/>
                <a:gd name="T18" fmla="*/ 1482 w 2964"/>
                <a:gd name="T19" fmla="*/ 1945 h 2224"/>
                <a:gd name="T20" fmla="*/ 1482 w 2964"/>
                <a:gd name="T21" fmla="*/ 556 h 2224"/>
                <a:gd name="T22" fmla="*/ 1482 w 2964"/>
                <a:gd name="T23" fmla="*/ 1945 h 2224"/>
                <a:gd name="T24" fmla="*/ 1632 w 2964"/>
                <a:gd name="T25" fmla="*/ 996 h 2224"/>
                <a:gd name="T26" fmla="*/ 1482 w 2964"/>
                <a:gd name="T27" fmla="*/ 996 h 2224"/>
                <a:gd name="T28" fmla="*/ 1354 w 2964"/>
                <a:gd name="T29" fmla="*/ 1181 h 2224"/>
                <a:gd name="T30" fmla="*/ 1586 w 2964"/>
                <a:gd name="T31" fmla="*/ 1193 h 2224"/>
                <a:gd name="T32" fmla="*/ 1783 w 2964"/>
                <a:gd name="T33" fmla="*/ 1413 h 2224"/>
                <a:gd name="T34" fmla="*/ 1725 w 2964"/>
                <a:gd name="T35" fmla="*/ 1494 h 2224"/>
                <a:gd name="T36" fmla="*/ 1540 w 2964"/>
                <a:gd name="T37" fmla="*/ 1367 h 2224"/>
                <a:gd name="T38" fmla="*/ 1667 w 2964"/>
                <a:gd name="T39" fmla="*/ 1552 h 2224"/>
                <a:gd name="T40" fmla="*/ 1528 w 2964"/>
                <a:gd name="T41" fmla="*/ 1471 h 2224"/>
                <a:gd name="T42" fmla="*/ 1551 w 2964"/>
                <a:gd name="T43" fmla="*/ 1552 h 2224"/>
                <a:gd name="T44" fmla="*/ 1505 w 2964"/>
                <a:gd name="T45" fmla="*/ 1598 h 2224"/>
                <a:gd name="T46" fmla="*/ 1436 w 2964"/>
                <a:gd name="T47" fmla="*/ 1575 h 2224"/>
                <a:gd name="T48" fmla="*/ 1413 w 2964"/>
                <a:gd name="T49" fmla="*/ 1645 h 2224"/>
                <a:gd name="T50" fmla="*/ 1378 w 2964"/>
                <a:gd name="T51" fmla="*/ 1552 h 2224"/>
                <a:gd name="T52" fmla="*/ 1331 w 2964"/>
                <a:gd name="T53" fmla="*/ 1482 h 2224"/>
                <a:gd name="T54" fmla="*/ 1262 w 2964"/>
                <a:gd name="T55" fmla="*/ 1401 h 2224"/>
                <a:gd name="T56" fmla="*/ 1204 w 2964"/>
                <a:gd name="T57" fmla="*/ 1309 h 2224"/>
                <a:gd name="T58" fmla="*/ 1030 w 2964"/>
                <a:gd name="T59" fmla="*/ 1378 h 2224"/>
                <a:gd name="T60" fmla="*/ 1100 w 2964"/>
                <a:gd name="T61" fmla="*/ 1471 h 2224"/>
                <a:gd name="T62" fmla="*/ 1158 w 2964"/>
                <a:gd name="T63" fmla="*/ 1552 h 2224"/>
                <a:gd name="T64" fmla="*/ 1239 w 2964"/>
                <a:gd name="T65" fmla="*/ 1621 h 2224"/>
                <a:gd name="T66" fmla="*/ 1320 w 2964"/>
                <a:gd name="T67" fmla="*/ 1668 h 2224"/>
                <a:gd name="T68" fmla="*/ 1378 w 2964"/>
                <a:gd name="T69" fmla="*/ 1679 h 2224"/>
                <a:gd name="T70" fmla="*/ 1482 w 2964"/>
                <a:gd name="T71" fmla="*/ 1679 h 2224"/>
                <a:gd name="T72" fmla="*/ 1528 w 2964"/>
                <a:gd name="T73" fmla="*/ 1668 h 2224"/>
                <a:gd name="T74" fmla="*/ 1598 w 2964"/>
                <a:gd name="T75" fmla="*/ 1610 h 2224"/>
                <a:gd name="T76" fmla="*/ 1690 w 2964"/>
                <a:gd name="T77" fmla="*/ 1598 h 2224"/>
                <a:gd name="T78" fmla="*/ 1748 w 2964"/>
                <a:gd name="T79" fmla="*/ 1563 h 2224"/>
                <a:gd name="T80" fmla="*/ 1829 w 2964"/>
                <a:gd name="T81" fmla="*/ 1390 h 2224"/>
                <a:gd name="T82" fmla="*/ 2061 w 2964"/>
                <a:gd name="T83" fmla="*/ 1112 h 2224"/>
                <a:gd name="T84" fmla="*/ 1713 w 2964"/>
                <a:gd name="T85" fmla="*/ 973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224">
                  <a:moveTo>
                    <a:pt x="1088" y="1274"/>
                  </a:moveTo>
                  <a:cubicBezTo>
                    <a:pt x="972" y="1123"/>
                    <a:pt x="972" y="1123"/>
                    <a:pt x="972" y="1123"/>
                  </a:cubicBezTo>
                  <a:cubicBezTo>
                    <a:pt x="1204" y="927"/>
                    <a:pt x="1204" y="927"/>
                    <a:pt x="1204" y="927"/>
                  </a:cubicBezTo>
                  <a:cubicBezTo>
                    <a:pt x="1297" y="1019"/>
                    <a:pt x="1297" y="1019"/>
                    <a:pt x="1297" y="1019"/>
                  </a:cubicBezTo>
                  <a:cubicBezTo>
                    <a:pt x="1343" y="1008"/>
                    <a:pt x="1343" y="1008"/>
                    <a:pt x="1343" y="1008"/>
                  </a:cubicBezTo>
                  <a:cubicBezTo>
                    <a:pt x="1215" y="857"/>
                    <a:pt x="1215" y="857"/>
                    <a:pt x="1215" y="857"/>
                  </a:cubicBezTo>
                  <a:cubicBezTo>
                    <a:pt x="903" y="1123"/>
                    <a:pt x="903" y="1123"/>
                    <a:pt x="903" y="1123"/>
                  </a:cubicBezTo>
                  <a:cubicBezTo>
                    <a:pt x="1054" y="1297"/>
                    <a:pt x="1054" y="1297"/>
                    <a:pt x="1054" y="1297"/>
                  </a:cubicBezTo>
                  <a:lnTo>
                    <a:pt x="1088" y="1274"/>
                  </a:lnTo>
                  <a:close/>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2963" y="2223"/>
                    <a:pt x="2963" y="2223"/>
                    <a:pt x="2963" y="2223"/>
                  </a:cubicBezTo>
                  <a:cubicBezTo>
                    <a:pt x="2963" y="556"/>
                    <a:pt x="2963" y="556"/>
                    <a:pt x="2963" y="556"/>
                  </a:cubicBezTo>
                  <a:cubicBezTo>
                    <a:pt x="2963" y="406"/>
                    <a:pt x="2835" y="278"/>
                    <a:pt x="2685" y="278"/>
                  </a:cubicBezTo>
                  <a:close/>
                  <a:moveTo>
                    <a:pt x="1482" y="1945"/>
                  </a:moveTo>
                  <a:cubicBezTo>
                    <a:pt x="1100" y="1945"/>
                    <a:pt x="787" y="1633"/>
                    <a:pt x="787" y="1251"/>
                  </a:cubicBezTo>
                  <a:cubicBezTo>
                    <a:pt x="787" y="869"/>
                    <a:pt x="1100" y="556"/>
                    <a:pt x="1482" y="556"/>
                  </a:cubicBezTo>
                  <a:cubicBezTo>
                    <a:pt x="1864" y="556"/>
                    <a:pt x="2176" y="869"/>
                    <a:pt x="2176" y="1251"/>
                  </a:cubicBezTo>
                  <a:cubicBezTo>
                    <a:pt x="2176" y="1633"/>
                    <a:pt x="1864" y="1945"/>
                    <a:pt x="1482" y="1945"/>
                  </a:cubicBezTo>
                  <a:close/>
                  <a:moveTo>
                    <a:pt x="1713" y="973"/>
                  </a:moveTo>
                  <a:cubicBezTo>
                    <a:pt x="1690" y="984"/>
                    <a:pt x="1667" y="996"/>
                    <a:pt x="1632" y="996"/>
                  </a:cubicBezTo>
                  <a:cubicBezTo>
                    <a:pt x="1551" y="984"/>
                    <a:pt x="1551" y="984"/>
                    <a:pt x="1551" y="984"/>
                  </a:cubicBezTo>
                  <a:cubicBezTo>
                    <a:pt x="1528" y="984"/>
                    <a:pt x="1505" y="984"/>
                    <a:pt x="1482" y="996"/>
                  </a:cubicBezTo>
                  <a:cubicBezTo>
                    <a:pt x="1215" y="1112"/>
                    <a:pt x="1215" y="1112"/>
                    <a:pt x="1215" y="1112"/>
                  </a:cubicBezTo>
                  <a:cubicBezTo>
                    <a:pt x="1239" y="1170"/>
                    <a:pt x="1297" y="1204"/>
                    <a:pt x="1354" y="1181"/>
                  </a:cubicBezTo>
                  <a:cubicBezTo>
                    <a:pt x="1470" y="1158"/>
                    <a:pt x="1470" y="1158"/>
                    <a:pt x="1470" y="1158"/>
                  </a:cubicBezTo>
                  <a:cubicBezTo>
                    <a:pt x="1505" y="1147"/>
                    <a:pt x="1551" y="1158"/>
                    <a:pt x="1586" y="1193"/>
                  </a:cubicBezTo>
                  <a:cubicBezTo>
                    <a:pt x="1644" y="1262"/>
                    <a:pt x="1644" y="1262"/>
                    <a:pt x="1644" y="1262"/>
                  </a:cubicBezTo>
                  <a:cubicBezTo>
                    <a:pt x="1644" y="1262"/>
                    <a:pt x="1771" y="1401"/>
                    <a:pt x="1783" y="1413"/>
                  </a:cubicBezTo>
                  <a:cubicBezTo>
                    <a:pt x="1817" y="1447"/>
                    <a:pt x="1806" y="1482"/>
                    <a:pt x="1794" y="1494"/>
                  </a:cubicBezTo>
                  <a:cubicBezTo>
                    <a:pt x="1771" y="1517"/>
                    <a:pt x="1737" y="1517"/>
                    <a:pt x="1725" y="1494"/>
                  </a:cubicBezTo>
                  <a:cubicBezTo>
                    <a:pt x="1713" y="1482"/>
                    <a:pt x="1644" y="1413"/>
                    <a:pt x="1598" y="1367"/>
                  </a:cubicBezTo>
                  <a:cubicBezTo>
                    <a:pt x="1586" y="1355"/>
                    <a:pt x="1563" y="1355"/>
                    <a:pt x="1540" y="1367"/>
                  </a:cubicBezTo>
                  <a:cubicBezTo>
                    <a:pt x="1656" y="1482"/>
                    <a:pt x="1656" y="1482"/>
                    <a:pt x="1656" y="1482"/>
                  </a:cubicBezTo>
                  <a:cubicBezTo>
                    <a:pt x="1690" y="1517"/>
                    <a:pt x="1679" y="1540"/>
                    <a:pt x="1667" y="1552"/>
                  </a:cubicBezTo>
                  <a:cubicBezTo>
                    <a:pt x="1656" y="1563"/>
                    <a:pt x="1632" y="1575"/>
                    <a:pt x="1609" y="1552"/>
                  </a:cubicBezTo>
                  <a:cubicBezTo>
                    <a:pt x="1598" y="1540"/>
                    <a:pt x="1563" y="1506"/>
                    <a:pt x="1528" y="1471"/>
                  </a:cubicBezTo>
                  <a:cubicBezTo>
                    <a:pt x="1517" y="1459"/>
                    <a:pt x="1493" y="1459"/>
                    <a:pt x="1482" y="1471"/>
                  </a:cubicBezTo>
                  <a:cubicBezTo>
                    <a:pt x="1551" y="1552"/>
                    <a:pt x="1551" y="1552"/>
                    <a:pt x="1551" y="1552"/>
                  </a:cubicBezTo>
                  <a:cubicBezTo>
                    <a:pt x="1574" y="1575"/>
                    <a:pt x="1574" y="1586"/>
                    <a:pt x="1563" y="1598"/>
                  </a:cubicBezTo>
                  <a:cubicBezTo>
                    <a:pt x="1540" y="1621"/>
                    <a:pt x="1528" y="1621"/>
                    <a:pt x="1505" y="1598"/>
                  </a:cubicBezTo>
                  <a:cubicBezTo>
                    <a:pt x="1505" y="1598"/>
                    <a:pt x="1493" y="1586"/>
                    <a:pt x="1482" y="1575"/>
                  </a:cubicBezTo>
                  <a:cubicBezTo>
                    <a:pt x="1470" y="1552"/>
                    <a:pt x="1447" y="1552"/>
                    <a:pt x="1436" y="1575"/>
                  </a:cubicBezTo>
                  <a:cubicBezTo>
                    <a:pt x="1459" y="1598"/>
                    <a:pt x="1482" y="1621"/>
                    <a:pt x="1459" y="1645"/>
                  </a:cubicBezTo>
                  <a:cubicBezTo>
                    <a:pt x="1447" y="1656"/>
                    <a:pt x="1436" y="1668"/>
                    <a:pt x="1413" y="1645"/>
                  </a:cubicBezTo>
                  <a:cubicBezTo>
                    <a:pt x="1389" y="1621"/>
                    <a:pt x="1389" y="1621"/>
                    <a:pt x="1389" y="1621"/>
                  </a:cubicBezTo>
                  <a:cubicBezTo>
                    <a:pt x="1401" y="1598"/>
                    <a:pt x="1401" y="1575"/>
                    <a:pt x="1378" y="1552"/>
                  </a:cubicBezTo>
                  <a:cubicBezTo>
                    <a:pt x="1366" y="1540"/>
                    <a:pt x="1354" y="1540"/>
                    <a:pt x="1343" y="1540"/>
                  </a:cubicBezTo>
                  <a:cubicBezTo>
                    <a:pt x="1354" y="1517"/>
                    <a:pt x="1343" y="1494"/>
                    <a:pt x="1331" y="1482"/>
                  </a:cubicBezTo>
                  <a:cubicBezTo>
                    <a:pt x="1308" y="1459"/>
                    <a:pt x="1285" y="1459"/>
                    <a:pt x="1274" y="1459"/>
                  </a:cubicBezTo>
                  <a:cubicBezTo>
                    <a:pt x="1285" y="1447"/>
                    <a:pt x="1285" y="1413"/>
                    <a:pt x="1262" y="1401"/>
                  </a:cubicBezTo>
                  <a:cubicBezTo>
                    <a:pt x="1250" y="1378"/>
                    <a:pt x="1227" y="1378"/>
                    <a:pt x="1204" y="1378"/>
                  </a:cubicBezTo>
                  <a:cubicBezTo>
                    <a:pt x="1227" y="1367"/>
                    <a:pt x="1215" y="1332"/>
                    <a:pt x="1204" y="1309"/>
                  </a:cubicBezTo>
                  <a:cubicBezTo>
                    <a:pt x="1181" y="1286"/>
                    <a:pt x="1146" y="1286"/>
                    <a:pt x="1123" y="1309"/>
                  </a:cubicBezTo>
                  <a:cubicBezTo>
                    <a:pt x="1030" y="1378"/>
                    <a:pt x="1030" y="1378"/>
                    <a:pt x="1030" y="1378"/>
                  </a:cubicBezTo>
                  <a:cubicBezTo>
                    <a:pt x="1019" y="1401"/>
                    <a:pt x="1019" y="1424"/>
                    <a:pt x="1042" y="1447"/>
                  </a:cubicBezTo>
                  <a:cubicBezTo>
                    <a:pt x="1054" y="1471"/>
                    <a:pt x="1077" y="1471"/>
                    <a:pt x="1100" y="1471"/>
                  </a:cubicBezTo>
                  <a:cubicBezTo>
                    <a:pt x="1077" y="1482"/>
                    <a:pt x="1077" y="1517"/>
                    <a:pt x="1100" y="1529"/>
                  </a:cubicBezTo>
                  <a:cubicBezTo>
                    <a:pt x="1111" y="1552"/>
                    <a:pt x="1135" y="1552"/>
                    <a:pt x="1158" y="1552"/>
                  </a:cubicBezTo>
                  <a:cubicBezTo>
                    <a:pt x="1146" y="1563"/>
                    <a:pt x="1146" y="1598"/>
                    <a:pt x="1169" y="1621"/>
                  </a:cubicBezTo>
                  <a:cubicBezTo>
                    <a:pt x="1181" y="1633"/>
                    <a:pt x="1215" y="1645"/>
                    <a:pt x="1239" y="1621"/>
                  </a:cubicBezTo>
                  <a:cubicBezTo>
                    <a:pt x="1239" y="1633"/>
                    <a:pt x="1239" y="1645"/>
                    <a:pt x="1250" y="1656"/>
                  </a:cubicBezTo>
                  <a:cubicBezTo>
                    <a:pt x="1274" y="1679"/>
                    <a:pt x="1308" y="1679"/>
                    <a:pt x="1320" y="1668"/>
                  </a:cubicBezTo>
                  <a:cubicBezTo>
                    <a:pt x="1343" y="1645"/>
                    <a:pt x="1343" y="1645"/>
                    <a:pt x="1343" y="1645"/>
                  </a:cubicBezTo>
                  <a:cubicBezTo>
                    <a:pt x="1378" y="1679"/>
                    <a:pt x="1378" y="1679"/>
                    <a:pt x="1378" y="1679"/>
                  </a:cubicBezTo>
                  <a:cubicBezTo>
                    <a:pt x="1389" y="1702"/>
                    <a:pt x="1413" y="1702"/>
                    <a:pt x="1424" y="1702"/>
                  </a:cubicBezTo>
                  <a:cubicBezTo>
                    <a:pt x="1447" y="1702"/>
                    <a:pt x="1470" y="1702"/>
                    <a:pt x="1482" y="1679"/>
                  </a:cubicBezTo>
                  <a:cubicBezTo>
                    <a:pt x="1493" y="1679"/>
                    <a:pt x="1493" y="1668"/>
                    <a:pt x="1493" y="1656"/>
                  </a:cubicBezTo>
                  <a:cubicBezTo>
                    <a:pt x="1505" y="1668"/>
                    <a:pt x="1517" y="1668"/>
                    <a:pt x="1528" y="1668"/>
                  </a:cubicBezTo>
                  <a:cubicBezTo>
                    <a:pt x="1551" y="1668"/>
                    <a:pt x="1563" y="1656"/>
                    <a:pt x="1586" y="1645"/>
                  </a:cubicBezTo>
                  <a:cubicBezTo>
                    <a:pt x="1586" y="1633"/>
                    <a:pt x="1598" y="1621"/>
                    <a:pt x="1598" y="1610"/>
                  </a:cubicBezTo>
                  <a:cubicBezTo>
                    <a:pt x="1609" y="1621"/>
                    <a:pt x="1621" y="1621"/>
                    <a:pt x="1632" y="1621"/>
                  </a:cubicBezTo>
                  <a:cubicBezTo>
                    <a:pt x="1656" y="1621"/>
                    <a:pt x="1679" y="1610"/>
                    <a:pt x="1690" y="1598"/>
                  </a:cubicBezTo>
                  <a:cubicBezTo>
                    <a:pt x="1702" y="1586"/>
                    <a:pt x="1713" y="1575"/>
                    <a:pt x="1713" y="1552"/>
                  </a:cubicBezTo>
                  <a:cubicBezTo>
                    <a:pt x="1725" y="1563"/>
                    <a:pt x="1737" y="1563"/>
                    <a:pt x="1748" y="1563"/>
                  </a:cubicBezTo>
                  <a:cubicBezTo>
                    <a:pt x="1771" y="1563"/>
                    <a:pt x="1794" y="1552"/>
                    <a:pt x="1817" y="1529"/>
                  </a:cubicBezTo>
                  <a:cubicBezTo>
                    <a:pt x="1852" y="1494"/>
                    <a:pt x="1864" y="1436"/>
                    <a:pt x="1829" y="1390"/>
                  </a:cubicBezTo>
                  <a:cubicBezTo>
                    <a:pt x="1794" y="1355"/>
                    <a:pt x="1794" y="1355"/>
                    <a:pt x="1794" y="1355"/>
                  </a:cubicBezTo>
                  <a:cubicBezTo>
                    <a:pt x="2061" y="1112"/>
                    <a:pt x="2061" y="1112"/>
                    <a:pt x="2061" y="1112"/>
                  </a:cubicBezTo>
                  <a:cubicBezTo>
                    <a:pt x="1852" y="880"/>
                    <a:pt x="1852" y="880"/>
                    <a:pt x="1852" y="880"/>
                  </a:cubicBezTo>
                  <a:lnTo>
                    <a:pt x="1713" y="973"/>
                  </a:lnTo>
                  <a:close/>
                </a:path>
              </a:pathLst>
            </a:custGeom>
            <a:solidFill>
              <a:srgbClr val="2C2C2E"/>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grpSp>
      <p:sp>
        <p:nvSpPr>
          <p:cNvPr id="251" name="Footer Placeholder 4">
            <a:extLst>
              <a:ext uri="{FF2B5EF4-FFF2-40B4-BE49-F238E27FC236}">
                <a16:creationId xmlns:a16="http://schemas.microsoft.com/office/drawing/2014/main" xmlns="" id="{C47594ED-8E8F-468D-8B2C-1928CFA0D2F4}"/>
              </a:ext>
            </a:extLst>
          </p:cNvPr>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2" name="Rectangle 251">
            <a:extLst>
              <a:ext uri="{FF2B5EF4-FFF2-40B4-BE49-F238E27FC236}">
                <a16:creationId xmlns:a16="http://schemas.microsoft.com/office/drawing/2014/main" xmlns="" id="{CECA23B0-F522-4F4B-AF6C-0EFB843489FB}"/>
              </a:ext>
            </a:extLst>
          </p:cNvPr>
          <p:cNvSpPr/>
          <p:nvPr/>
        </p:nvSpPr>
        <p:spPr bwMode="gray">
          <a:xfrm>
            <a:off x="2371622" y="4137210"/>
            <a:ext cx="6796540" cy="285194"/>
          </a:xfrm>
          <a:prstGeom prst="rect">
            <a:avLst/>
          </a:prstGeom>
          <a:solidFill>
            <a:srgbClr val="007395"/>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libri"/>
                <a:ea typeface="+mn-ea"/>
                <a:cs typeface="+mn-cs"/>
              </a:rPr>
              <a:t>OPEN SOURCE HYPERLEDGER FABRIC </a:t>
            </a:r>
          </a:p>
        </p:txBody>
      </p:sp>
      <p:pic>
        <p:nvPicPr>
          <p:cNvPr id="253" name="Picture 252">
            <a:extLst>
              <a:ext uri="{FF2B5EF4-FFF2-40B4-BE49-F238E27FC236}">
                <a16:creationId xmlns:a16="http://schemas.microsoft.com/office/drawing/2014/main" xmlns="" id="{5AE092D9-AAC2-446A-93A0-CA8402C7A9B5}"/>
              </a:ext>
            </a:extLst>
          </p:cNvPr>
          <p:cNvPicPr>
            <a:picLocks noChangeAspect="1"/>
          </p:cNvPicPr>
          <p:nvPr/>
        </p:nvPicPr>
        <p:blipFill>
          <a:blip r:embed="rId3"/>
          <a:stretch>
            <a:fillRect/>
          </a:stretch>
        </p:blipFill>
        <p:spPr>
          <a:xfrm>
            <a:off x="8481395" y="4166398"/>
            <a:ext cx="644468" cy="240234"/>
          </a:xfrm>
          <a:prstGeom prst="rect">
            <a:avLst/>
          </a:prstGeom>
        </p:spPr>
      </p:pic>
      <p:pic>
        <p:nvPicPr>
          <p:cNvPr id="254" name="Picture 253">
            <a:extLst>
              <a:ext uri="{FF2B5EF4-FFF2-40B4-BE49-F238E27FC236}">
                <a16:creationId xmlns:a16="http://schemas.microsoft.com/office/drawing/2014/main" xmlns="" id="{D743016E-FFB0-4465-9598-FF12100247DE}"/>
              </a:ext>
            </a:extLst>
          </p:cNvPr>
          <p:cNvPicPr>
            <a:picLocks noChangeAspect="1"/>
          </p:cNvPicPr>
          <p:nvPr/>
        </p:nvPicPr>
        <p:blipFill>
          <a:blip r:embed="rId4"/>
          <a:stretch>
            <a:fillRect/>
          </a:stretch>
        </p:blipFill>
        <p:spPr>
          <a:xfrm>
            <a:off x="2409803" y="4166398"/>
            <a:ext cx="987538" cy="212321"/>
          </a:xfrm>
          <a:prstGeom prst="rect">
            <a:avLst/>
          </a:prstGeom>
          <a:solidFill>
            <a:srgbClr val="FFFFFF"/>
          </a:solidFill>
        </p:spPr>
      </p:pic>
      <p:grpSp>
        <p:nvGrpSpPr>
          <p:cNvPr id="255" name="Group 254">
            <a:extLst>
              <a:ext uri="{FF2B5EF4-FFF2-40B4-BE49-F238E27FC236}">
                <a16:creationId xmlns:a16="http://schemas.microsoft.com/office/drawing/2014/main" xmlns="" id="{803717B6-0D69-4686-BEF8-598CC8242A33}"/>
              </a:ext>
            </a:extLst>
          </p:cNvPr>
          <p:cNvGrpSpPr/>
          <p:nvPr/>
        </p:nvGrpSpPr>
        <p:grpSpPr>
          <a:xfrm>
            <a:off x="4293062" y="1473192"/>
            <a:ext cx="1166047" cy="1150096"/>
            <a:chOff x="3794936" y="1488748"/>
            <a:chExt cx="1166047" cy="1150096"/>
          </a:xfrm>
        </p:grpSpPr>
        <p:sp>
          <p:nvSpPr>
            <p:cNvPr id="256" name="Freeform 3">
              <a:extLst>
                <a:ext uri="{FF2B5EF4-FFF2-40B4-BE49-F238E27FC236}">
                  <a16:creationId xmlns:a16="http://schemas.microsoft.com/office/drawing/2014/main" xmlns="" id="{1B6A1B28-9808-4CE9-926E-28F97FF018D0}"/>
                </a:ext>
              </a:extLst>
            </p:cNvPr>
            <p:cNvSpPr>
              <a:spLocks noChangeAspect="1" noChangeArrowheads="1"/>
            </p:cNvSpPr>
            <p:nvPr/>
          </p:nvSpPr>
          <p:spPr bwMode="auto">
            <a:xfrm>
              <a:off x="3794936" y="1488748"/>
              <a:ext cx="1166047" cy="760562"/>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8EADBF">
                <a:alpha val="72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57" name="Rectangle 256">
              <a:extLst>
                <a:ext uri="{FF2B5EF4-FFF2-40B4-BE49-F238E27FC236}">
                  <a16:creationId xmlns:a16="http://schemas.microsoft.com/office/drawing/2014/main" xmlns="" id="{F64E355F-F272-4F18-B6F0-8568C69D2509}"/>
                </a:ext>
              </a:extLst>
            </p:cNvPr>
            <p:cNvSpPr>
              <a:spLocks/>
            </p:cNvSpPr>
            <p:nvPr/>
          </p:nvSpPr>
          <p:spPr bwMode="gray">
            <a:xfrm>
              <a:off x="3794937" y="1706956"/>
              <a:ext cx="1008080" cy="426913"/>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algn="ctr"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200" b="1" i="0" u="none" strike="noStrike" kern="0" cap="none" spc="0" normalizeH="0" baseline="0" noProof="0" dirty="0">
                  <a:ln>
                    <a:noFill/>
                  </a:ln>
                  <a:solidFill>
                    <a:srgbClr val="2C2C2E"/>
                  </a:solidFill>
                  <a:effectLst/>
                  <a:uLnTx/>
                  <a:uFillTx/>
                  <a:latin typeface="Calibri"/>
                  <a:ea typeface="+mn-ea"/>
                  <a:cs typeface="+mn-cs"/>
                </a:rPr>
                <a:t> 3</a:t>
              </a:r>
              <a:r>
                <a:rPr kumimoji="0" lang="en-US" sz="1200" b="1" i="0" u="none" strike="noStrike" kern="0" cap="none" spc="0" normalizeH="0" baseline="30000" noProof="0" dirty="0">
                  <a:ln>
                    <a:noFill/>
                  </a:ln>
                  <a:solidFill>
                    <a:srgbClr val="2C2C2E"/>
                  </a:solidFill>
                  <a:effectLst/>
                  <a:uLnTx/>
                  <a:uFillTx/>
                  <a:latin typeface="Calibri"/>
                  <a:ea typeface="+mn-ea"/>
                  <a:cs typeface="+mn-cs"/>
                </a:rPr>
                <a:t>rd</a:t>
              </a:r>
              <a:r>
                <a:rPr kumimoji="0" lang="en-US" sz="1200" b="1" i="0" u="none" strike="noStrike" kern="0" cap="none" spc="0" normalizeH="0" baseline="0" noProof="0" dirty="0">
                  <a:ln>
                    <a:noFill/>
                  </a:ln>
                  <a:solidFill>
                    <a:srgbClr val="2C2C2E"/>
                  </a:solidFill>
                  <a:effectLst/>
                  <a:uLnTx/>
                  <a:uFillTx/>
                  <a:latin typeface="Calibri"/>
                  <a:ea typeface="+mn-ea"/>
                  <a:cs typeface="+mn-cs"/>
                </a:rPr>
                <a:t> Party SaaS</a:t>
              </a:r>
            </a:p>
          </p:txBody>
        </p:sp>
        <p:cxnSp>
          <p:nvCxnSpPr>
            <p:cNvPr id="258" name="Straight Arrow Connector 257">
              <a:extLst>
                <a:ext uri="{FF2B5EF4-FFF2-40B4-BE49-F238E27FC236}">
                  <a16:creationId xmlns:a16="http://schemas.microsoft.com/office/drawing/2014/main" xmlns="" id="{822D8AF9-BCBF-422C-BEEB-B8FD03263794}"/>
                </a:ext>
              </a:extLst>
            </p:cNvPr>
            <p:cNvCxnSpPr/>
            <p:nvPr/>
          </p:nvCxnSpPr>
          <p:spPr>
            <a:xfrm>
              <a:off x="4377959" y="2244646"/>
              <a:ext cx="0" cy="394198"/>
            </a:xfrm>
            <a:prstGeom prst="straightConnector1">
              <a:avLst/>
            </a:prstGeom>
            <a:noFill/>
            <a:ln w="19050" cap="flat" cmpd="sng" algn="ctr">
              <a:solidFill>
                <a:srgbClr val="2C2C2E"/>
              </a:solidFill>
              <a:prstDash val="sysDash"/>
              <a:miter lim="800000"/>
              <a:headEnd type="triangle"/>
              <a:tailEnd type="triangle"/>
            </a:ln>
            <a:effectLst/>
          </p:spPr>
        </p:cxnSp>
      </p:grpSp>
      <p:grpSp>
        <p:nvGrpSpPr>
          <p:cNvPr id="259" name="Group 258">
            <a:extLst>
              <a:ext uri="{FF2B5EF4-FFF2-40B4-BE49-F238E27FC236}">
                <a16:creationId xmlns:a16="http://schemas.microsoft.com/office/drawing/2014/main" xmlns="" id="{8308B0C2-2608-4D0F-A0CC-D1E5FA4E36C0}"/>
              </a:ext>
            </a:extLst>
          </p:cNvPr>
          <p:cNvGrpSpPr/>
          <p:nvPr/>
        </p:nvGrpSpPr>
        <p:grpSpPr>
          <a:xfrm>
            <a:off x="5819260" y="1473192"/>
            <a:ext cx="1166047" cy="1150096"/>
            <a:chOff x="3794936" y="1488748"/>
            <a:chExt cx="1166047" cy="1150096"/>
          </a:xfrm>
        </p:grpSpPr>
        <p:sp>
          <p:nvSpPr>
            <p:cNvPr id="260" name="Freeform 3">
              <a:extLst>
                <a:ext uri="{FF2B5EF4-FFF2-40B4-BE49-F238E27FC236}">
                  <a16:creationId xmlns:a16="http://schemas.microsoft.com/office/drawing/2014/main" xmlns="" id="{9802EBC6-52C5-428E-BFCD-D2A7182DFEB9}"/>
                </a:ext>
              </a:extLst>
            </p:cNvPr>
            <p:cNvSpPr>
              <a:spLocks noChangeAspect="1" noChangeArrowheads="1"/>
            </p:cNvSpPr>
            <p:nvPr/>
          </p:nvSpPr>
          <p:spPr bwMode="auto">
            <a:xfrm>
              <a:off x="3794936" y="1488748"/>
              <a:ext cx="1166047" cy="760562"/>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8EADBF">
                <a:alpha val="72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61" name="Rectangle 260">
              <a:extLst>
                <a:ext uri="{FF2B5EF4-FFF2-40B4-BE49-F238E27FC236}">
                  <a16:creationId xmlns:a16="http://schemas.microsoft.com/office/drawing/2014/main" xmlns="" id="{543DBC5A-E79E-4AB1-8C70-9E74B6F60AEC}"/>
                </a:ext>
              </a:extLst>
            </p:cNvPr>
            <p:cNvSpPr>
              <a:spLocks/>
            </p:cNvSpPr>
            <p:nvPr/>
          </p:nvSpPr>
          <p:spPr bwMode="gray">
            <a:xfrm>
              <a:off x="3890196" y="1706956"/>
              <a:ext cx="966523" cy="426913"/>
            </a:xfrm>
            <a:prstGeom prst="rect">
              <a:avLst/>
            </a:prstGeom>
            <a:noFill/>
            <a:ln w="12700" cap="flat" cmpd="sng" algn="ctr">
              <a:noFill/>
              <a:prstDash val="solid"/>
              <a:miter lim="800000"/>
            </a:ln>
            <a:effectLst/>
          </p:spPr>
          <p:txBody>
            <a:bodyPr rot="0" spcFirstLastPara="0" vertOverflow="overflow" horzOverflow="overflow" vert="horz" wrap="square" lIns="91440" tIns="46800" rIns="91440" bIns="46800" numCol="1" spcCol="0" rtlCol="0" fromWordArt="0" anchor="ctr" anchorCtr="0" forceAA="0" compatLnSpc="1">
              <a:prstTxWarp prst="textNoShape">
                <a:avLst/>
              </a:prstTxWarp>
              <a:spAutoFit/>
            </a:bodyPr>
            <a:lstStyle/>
            <a:p>
              <a:pPr marL="0" marR="0" lvl="0" indent="0" algn="ctr" defTabSz="914263" eaLnBrk="1" fontAlgn="auto" latinLnBrk="0" hangingPunct="1">
                <a:lnSpc>
                  <a:spcPct val="90000"/>
                </a:lnSpc>
                <a:spcBef>
                  <a:spcPts val="300"/>
                </a:spcBef>
                <a:spcAft>
                  <a:spcPts val="0"/>
                </a:spcAft>
                <a:buClr>
                  <a:srgbClr val="5F5F5F">
                    <a:lumMod val="60000"/>
                    <a:lumOff val="40000"/>
                  </a:srgbClr>
                </a:buClr>
                <a:buSzTx/>
                <a:buFontTx/>
                <a:buNone/>
                <a:tabLst/>
                <a:defRPr/>
              </a:pPr>
              <a:r>
                <a:rPr kumimoji="0" lang="en-US" sz="1200" b="1" i="0" u="none" strike="noStrike" kern="0" cap="none" spc="0" normalizeH="0" baseline="0" noProof="0" dirty="0">
                  <a:ln>
                    <a:noFill/>
                  </a:ln>
                  <a:solidFill>
                    <a:srgbClr val="2C2C2E"/>
                  </a:solidFill>
                  <a:effectLst/>
                  <a:uLnTx/>
                  <a:uFillTx/>
                  <a:latin typeface="Calibri"/>
                  <a:ea typeface="+mn-ea"/>
                  <a:cs typeface="+mn-cs"/>
                </a:rPr>
                <a:t>Custom Cloud Apps</a:t>
              </a:r>
            </a:p>
          </p:txBody>
        </p:sp>
        <p:cxnSp>
          <p:nvCxnSpPr>
            <p:cNvPr id="262" name="Straight Arrow Connector 261">
              <a:extLst>
                <a:ext uri="{FF2B5EF4-FFF2-40B4-BE49-F238E27FC236}">
                  <a16:creationId xmlns:a16="http://schemas.microsoft.com/office/drawing/2014/main" xmlns="" id="{9FC01C6E-A4E6-41C2-9558-D11FCC4F2639}"/>
                </a:ext>
              </a:extLst>
            </p:cNvPr>
            <p:cNvCxnSpPr/>
            <p:nvPr/>
          </p:nvCxnSpPr>
          <p:spPr>
            <a:xfrm>
              <a:off x="4377959" y="2244646"/>
              <a:ext cx="0" cy="394198"/>
            </a:xfrm>
            <a:prstGeom prst="straightConnector1">
              <a:avLst/>
            </a:prstGeom>
            <a:noFill/>
            <a:ln w="19050" cap="flat" cmpd="sng" algn="ctr">
              <a:solidFill>
                <a:srgbClr val="2C2C2E"/>
              </a:solidFill>
              <a:prstDash val="sysDash"/>
              <a:miter lim="800000"/>
              <a:headEnd type="triangle"/>
              <a:tailEnd type="triangle"/>
            </a:ln>
            <a:effectLst/>
          </p:spPr>
        </p:cxnSp>
      </p:grpSp>
      <p:sp>
        <p:nvSpPr>
          <p:cNvPr id="263" name="Rectangle 262">
            <a:extLst>
              <a:ext uri="{FF2B5EF4-FFF2-40B4-BE49-F238E27FC236}">
                <a16:creationId xmlns:a16="http://schemas.microsoft.com/office/drawing/2014/main" xmlns="" id="{B46FAC61-BC7E-46D3-BFE5-92DE3AEFC66E}"/>
              </a:ext>
            </a:extLst>
          </p:cNvPr>
          <p:cNvSpPr/>
          <p:nvPr/>
        </p:nvSpPr>
        <p:spPr bwMode="gray">
          <a:xfrm>
            <a:off x="2292275" y="2534856"/>
            <a:ext cx="6979056" cy="2974693"/>
          </a:xfrm>
          <a:prstGeom prst="rect">
            <a:avLst/>
          </a:prstGeom>
          <a:noFill/>
          <a:ln w="19050" cap="flat" cmpd="sng" algn="ctr">
            <a:solidFill>
              <a:srgbClr val="FFFFFF">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64" name="Group 263">
            <a:extLst>
              <a:ext uri="{FF2B5EF4-FFF2-40B4-BE49-F238E27FC236}">
                <a16:creationId xmlns:a16="http://schemas.microsoft.com/office/drawing/2014/main" xmlns="" id="{AEC4F306-934E-41FD-B779-D7B1FAA22C2B}"/>
              </a:ext>
            </a:extLst>
          </p:cNvPr>
          <p:cNvGrpSpPr/>
          <p:nvPr/>
        </p:nvGrpSpPr>
        <p:grpSpPr>
          <a:xfrm>
            <a:off x="2373907" y="5645937"/>
            <a:ext cx="6823255" cy="742905"/>
            <a:chOff x="2015082" y="5368590"/>
            <a:chExt cx="6823255" cy="769210"/>
          </a:xfrm>
        </p:grpSpPr>
        <p:sp>
          <p:nvSpPr>
            <p:cNvPr id="265" name="Rounded Rectangle 170">
              <a:extLst>
                <a:ext uri="{FF2B5EF4-FFF2-40B4-BE49-F238E27FC236}">
                  <a16:creationId xmlns:a16="http://schemas.microsoft.com/office/drawing/2014/main" xmlns="" id="{219E9F8E-6649-41D7-BBB3-9AE4151D2B94}"/>
                </a:ext>
              </a:extLst>
            </p:cNvPr>
            <p:cNvSpPr/>
            <p:nvPr/>
          </p:nvSpPr>
          <p:spPr bwMode="gray">
            <a:xfrm>
              <a:off x="2015082" y="5368590"/>
              <a:ext cx="6823255" cy="769210"/>
            </a:xfrm>
            <a:prstGeom prst="rect">
              <a:avLst/>
            </a:prstGeom>
            <a:solidFill>
              <a:srgbClr val="8EADBF">
                <a:lumMod val="40000"/>
                <a:lumOff val="6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6" name="Rectangle 265">
              <a:extLst>
                <a:ext uri="{FF2B5EF4-FFF2-40B4-BE49-F238E27FC236}">
                  <a16:creationId xmlns:a16="http://schemas.microsoft.com/office/drawing/2014/main" xmlns="" id="{00D416C6-6F48-4DEA-9108-EB1535D5F2AD}"/>
                </a:ext>
              </a:extLst>
            </p:cNvPr>
            <p:cNvSpPr/>
            <p:nvPr/>
          </p:nvSpPr>
          <p:spPr bwMode="gray">
            <a:xfrm>
              <a:off x="2909797" y="5537738"/>
              <a:ext cx="2032116" cy="209712"/>
            </a:xfrm>
            <a:prstGeom prst="rect">
              <a:avLst/>
            </a:prstGeom>
            <a:solidFill>
              <a:srgbClr val="8EADBF">
                <a:lumMod val="40000"/>
                <a:lumOff val="6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24344"/>
                  </a:solidFill>
                  <a:effectLst/>
                  <a:uLnTx/>
                  <a:uFillTx/>
                  <a:latin typeface="Calibri"/>
                  <a:ea typeface="+mn-ea"/>
                  <a:cs typeface="+mn-cs"/>
                </a:rPr>
                <a:t>Oracle Public Cloud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424344"/>
                  </a:solidFill>
                  <a:effectLst/>
                  <a:uLnTx/>
                  <a:uFillTx/>
                  <a:latin typeface="Calibri"/>
                  <a:ea typeface="+mn-ea"/>
                  <a:cs typeface="+mn-cs"/>
                </a:rPr>
                <a:t>Oracle Datacenters</a:t>
              </a:r>
            </a:p>
          </p:txBody>
        </p:sp>
        <p:cxnSp>
          <p:nvCxnSpPr>
            <p:cNvPr id="267" name="Straight Connector 266">
              <a:extLst>
                <a:ext uri="{FF2B5EF4-FFF2-40B4-BE49-F238E27FC236}">
                  <a16:creationId xmlns:a16="http://schemas.microsoft.com/office/drawing/2014/main" xmlns="" id="{D0044CE2-0E2A-4F65-B665-8F7B8DBF8785}"/>
                </a:ext>
              </a:extLst>
            </p:cNvPr>
            <p:cNvCxnSpPr/>
            <p:nvPr/>
          </p:nvCxnSpPr>
          <p:spPr>
            <a:xfrm>
              <a:off x="5329140" y="5521421"/>
              <a:ext cx="0" cy="371163"/>
            </a:xfrm>
            <a:prstGeom prst="line">
              <a:avLst/>
            </a:prstGeom>
            <a:solidFill>
              <a:srgbClr val="8EADBF">
                <a:lumMod val="40000"/>
                <a:lumOff val="60000"/>
              </a:srgbClr>
            </a:solidFill>
            <a:ln w="19050" cap="flat" cmpd="sng" algn="ctr">
              <a:solidFill>
                <a:srgbClr val="FFFFFF"/>
              </a:solidFill>
              <a:prstDash val="solid"/>
              <a:miter lim="800000"/>
              <a:tailEnd type="none"/>
            </a:ln>
            <a:effectLst/>
          </p:spPr>
        </p:cxnSp>
        <p:sp>
          <p:nvSpPr>
            <p:cNvPr id="268" name="Rectangle 267">
              <a:extLst>
                <a:ext uri="{FF2B5EF4-FFF2-40B4-BE49-F238E27FC236}">
                  <a16:creationId xmlns:a16="http://schemas.microsoft.com/office/drawing/2014/main" xmlns="" id="{B0ADC705-E878-4236-833D-24EE0A40B750}"/>
                </a:ext>
              </a:extLst>
            </p:cNvPr>
            <p:cNvSpPr/>
            <p:nvPr/>
          </p:nvSpPr>
          <p:spPr bwMode="gray">
            <a:xfrm>
              <a:off x="6251907" y="5482226"/>
              <a:ext cx="2375512" cy="293084"/>
            </a:xfrm>
            <a:prstGeom prst="rect">
              <a:avLst/>
            </a:prstGeom>
            <a:solidFill>
              <a:srgbClr val="8EADBF">
                <a:lumMod val="40000"/>
                <a:lumOff val="6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24344"/>
                  </a:solidFill>
                  <a:effectLst/>
                  <a:uLnTx/>
                  <a:uFillTx/>
                  <a:latin typeface="Calibri"/>
                  <a:ea typeface="+mn-ea"/>
                  <a:cs typeface="+mn-cs"/>
                </a:rPr>
                <a:t>Oracle </a:t>
              </a:r>
              <a:r>
                <a:rPr kumimoji="0" lang="en-US" sz="1200" b="1" i="0" u="none" strike="noStrike" kern="0" cap="none" spc="0" normalizeH="0" baseline="0" noProof="0" dirty="0" err="1">
                  <a:ln>
                    <a:noFill/>
                  </a:ln>
                  <a:solidFill>
                    <a:srgbClr val="424344"/>
                  </a:solidFill>
                  <a:effectLst/>
                  <a:uLnTx/>
                  <a:uFillTx/>
                  <a:latin typeface="Calibri"/>
                  <a:ea typeface="+mn-ea"/>
                  <a:cs typeface="+mn-cs"/>
                </a:rPr>
                <a:t>Cloud@Customer</a:t>
              </a:r>
              <a:endParaRPr kumimoji="0" lang="en-US" sz="1200" b="1" i="0" u="none" strike="noStrike" kern="0" cap="none" spc="0" normalizeH="0" baseline="30000" noProof="0" dirty="0">
                <a:ln>
                  <a:noFill/>
                </a:ln>
                <a:solidFill>
                  <a:srgbClr val="424344"/>
                </a:solidFill>
                <a:effectLst/>
                <a:uLnTx/>
                <a:uFillTx/>
                <a:latin typeface="Calibri"/>
                <a:ea typeface="+mn-ea"/>
                <a:cs typeface="+mn-cs"/>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424344"/>
                  </a:solidFill>
                  <a:effectLst/>
                  <a:uLnTx/>
                  <a:uFillTx/>
                  <a:latin typeface="Calibri"/>
                  <a:ea typeface="+mn-ea"/>
                  <a:cs typeface="+mn-cs"/>
                </a:rPr>
                <a:t>Customer Datacenters</a:t>
              </a:r>
            </a:p>
          </p:txBody>
        </p:sp>
        <p:cxnSp>
          <p:nvCxnSpPr>
            <p:cNvPr id="269" name="Straight Connector 268">
              <a:extLst>
                <a:ext uri="{FF2B5EF4-FFF2-40B4-BE49-F238E27FC236}">
                  <a16:creationId xmlns:a16="http://schemas.microsoft.com/office/drawing/2014/main" xmlns="" id="{DA4B8820-AEEB-4877-8315-A6A6A28A7499}"/>
                </a:ext>
              </a:extLst>
            </p:cNvPr>
            <p:cNvCxnSpPr/>
            <p:nvPr/>
          </p:nvCxnSpPr>
          <p:spPr>
            <a:xfrm>
              <a:off x="7766609" y="5793696"/>
              <a:ext cx="0" cy="0"/>
            </a:xfrm>
            <a:prstGeom prst="line">
              <a:avLst/>
            </a:prstGeom>
            <a:solidFill>
              <a:srgbClr val="8EADBF">
                <a:lumMod val="40000"/>
                <a:lumOff val="60000"/>
              </a:srgbClr>
            </a:solidFill>
            <a:ln w="19050" cap="flat" cmpd="sng" algn="ctr">
              <a:solidFill>
                <a:srgbClr val="8EADBF"/>
              </a:solidFill>
              <a:prstDash val="solid"/>
              <a:miter lim="800000"/>
              <a:tailEnd type="none"/>
            </a:ln>
            <a:effectLst/>
          </p:spPr>
        </p:cxnSp>
        <p:sp>
          <p:nvSpPr>
            <p:cNvPr id="270" name="Freeform 457">
              <a:extLst>
                <a:ext uri="{FF2B5EF4-FFF2-40B4-BE49-F238E27FC236}">
                  <a16:creationId xmlns:a16="http://schemas.microsoft.com/office/drawing/2014/main" xmlns="" id="{70C00D4D-49DA-4923-99E3-CC69099A8D96}"/>
                </a:ext>
              </a:extLst>
            </p:cNvPr>
            <p:cNvSpPr>
              <a:spLocks noChangeAspect="1" noChangeArrowheads="1"/>
            </p:cNvSpPr>
            <p:nvPr/>
          </p:nvSpPr>
          <p:spPr bwMode="auto">
            <a:xfrm>
              <a:off x="5987128" y="5456019"/>
              <a:ext cx="453501" cy="362988"/>
            </a:xfrm>
            <a:custGeom>
              <a:avLst/>
              <a:gdLst>
                <a:gd name="connsiteX0" fmla="*/ 2110967 w 4761574"/>
                <a:gd name="connsiteY0" fmla="*/ 2957513 h 3811228"/>
                <a:gd name="connsiteX1" fmla="*/ 2203620 w 4761574"/>
                <a:gd name="connsiteY1" fmla="*/ 2989543 h 3811228"/>
                <a:gd name="connsiteX2" fmla="*/ 2236066 w 4761574"/>
                <a:gd name="connsiteY2" fmla="*/ 3121622 h 3811228"/>
                <a:gd name="connsiteX3" fmla="*/ 2236066 w 4761574"/>
                <a:gd name="connsiteY3" fmla="*/ 3132418 h 3811228"/>
                <a:gd name="connsiteX4" fmla="*/ 2160718 w 4761574"/>
                <a:gd name="connsiteY4" fmla="*/ 3132418 h 3811228"/>
                <a:gd name="connsiteX5" fmla="*/ 2160718 w 4761574"/>
                <a:gd name="connsiteY5" fmla="*/ 3121622 h 3811228"/>
                <a:gd name="connsiteX6" fmla="*/ 2150263 w 4761574"/>
                <a:gd name="connsiteY6" fmla="*/ 3050364 h 3811228"/>
                <a:gd name="connsiteX7" fmla="*/ 2107362 w 4761574"/>
                <a:gd name="connsiteY7" fmla="*/ 3032370 h 3811228"/>
                <a:gd name="connsiteX8" fmla="*/ 2046435 w 4761574"/>
                <a:gd name="connsiteY8" fmla="*/ 3067998 h 3811228"/>
                <a:gd name="connsiteX9" fmla="*/ 2046435 w 4761574"/>
                <a:gd name="connsiteY9" fmla="*/ 3071597 h 3811228"/>
                <a:gd name="connsiteX10" fmla="*/ 2035619 w 4761574"/>
                <a:gd name="connsiteY10" fmla="*/ 3175245 h 3811228"/>
                <a:gd name="connsiteX11" fmla="*/ 2035619 w 4761574"/>
                <a:gd name="connsiteY11" fmla="*/ 3314521 h 3811228"/>
                <a:gd name="connsiteX12" fmla="*/ 2103757 w 4761574"/>
                <a:gd name="connsiteY12" fmla="*/ 3453797 h 3811228"/>
                <a:gd name="connsiteX13" fmla="*/ 2107362 w 4761574"/>
                <a:gd name="connsiteY13" fmla="*/ 3457396 h 3811228"/>
                <a:gd name="connsiteX14" fmla="*/ 2167929 w 4761574"/>
                <a:gd name="connsiteY14" fmla="*/ 3353748 h 3811228"/>
                <a:gd name="connsiteX15" fmla="*/ 2167929 w 4761574"/>
                <a:gd name="connsiteY15" fmla="*/ 3346551 h 3811228"/>
                <a:gd name="connsiteX16" fmla="*/ 2243276 w 4761574"/>
                <a:gd name="connsiteY16" fmla="*/ 3350150 h 3811228"/>
                <a:gd name="connsiteX17" fmla="*/ 2243276 w 4761574"/>
                <a:gd name="connsiteY17" fmla="*/ 3357347 h 3811228"/>
                <a:gd name="connsiteX18" fmla="*/ 2200375 w 4761574"/>
                <a:gd name="connsiteY18" fmla="*/ 3496623 h 3811228"/>
                <a:gd name="connsiteX19" fmla="*/ 2121422 w 4761574"/>
                <a:gd name="connsiteY19" fmla="*/ 3528653 h 3811228"/>
                <a:gd name="connsiteX20" fmla="*/ 2107362 w 4761574"/>
                <a:gd name="connsiteY20" fmla="*/ 3528653 h 3811228"/>
                <a:gd name="connsiteX21" fmla="*/ 1964237 w 4761574"/>
                <a:gd name="connsiteY21" fmla="*/ 3307323 h 3811228"/>
                <a:gd name="connsiteX22" fmla="*/ 1964237 w 4761574"/>
                <a:gd name="connsiteY22" fmla="*/ 3160849 h 3811228"/>
                <a:gd name="connsiteX23" fmla="*/ 2110967 w 4761574"/>
                <a:gd name="connsiteY23" fmla="*/ 2957513 h 3811228"/>
                <a:gd name="connsiteX24" fmla="*/ 2409965 w 4761574"/>
                <a:gd name="connsiteY24" fmla="*/ 2763838 h 3811228"/>
                <a:gd name="connsiteX25" fmla="*/ 2409965 w 4761574"/>
                <a:gd name="connsiteY25" fmla="*/ 2824676 h 3811228"/>
                <a:gd name="connsiteX26" fmla="*/ 1835650 w 4761574"/>
                <a:gd name="connsiteY26" fmla="*/ 2860315 h 3811228"/>
                <a:gd name="connsiteX27" fmla="*/ 1835650 w 4761574"/>
                <a:gd name="connsiteY27" fmla="*/ 2806677 h 3811228"/>
                <a:gd name="connsiteX28" fmla="*/ 2409965 w 4761574"/>
                <a:gd name="connsiteY28" fmla="*/ 2535238 h 3811228"/>
                <a:gd name="connsiteX29" fmla="*/ 2409965 w 4761574"/>
                <a:gd name="connsiteY29" fmla="*/ 2596357 h 3811228"/>
                <a:gd name="connsiteX30" fmla="*/ 1835650 w 4761574"/>
                <a:gd name="connsiteY30" fmla="*/ 2657114 h 3811228"/>
                <a:gd name="connsiteX31" fmla="*/ 1835650 w 4761574"/>
                <a:gd name="connsiteY31" fmla="*/ 2603590 h 3811228"/>
                <a:gd name="connsiteX32" fmla="*/ 2409965 w 4761574"/>
                <a:gd name="connsiteY32" fmla="*/ 2078038 h 3811228"/>
                <a:gd name="connsiteX33" fmla="*/ 2409965 w 4761574"/>
                <a:gd name="connsiteY33" fmla="*/ 2368062 h 3811228"/>
                <a:gd name="connsiteX34" fmla="*/ 1835650 w 4761574"/>
                <a:gd name="connsiteY34" fmla="*/ 2453915 h 3811228"/>
                <a:gd name="connsiteX35" fmla="*/ 1835650 w 4761574"/>
                <a:gd name="connsiteY35" fmla="*/ 2192749 h 3811228"/>
                <a:gd name="connsiteX36" fmla="*/ 2409965 w 4761574"/>
                <a:gd name="connsiteY36" fmla="*/ 1851025 h 3811228"/>
                <a:gd name="connsiteX37" fmla="*/ 2409965 w 4761574"/>
                <a:gd name="connsiteY37" fmla="*/ 1911729 h 3811228"/>
                <a:gd name="connsiteX38" fmla="*/ 1835650 w 4761574"/>
                <a:gd name="connsiteY38" fmla="*/ 2044339 h 3811228"/>
                <a:gd name="connsiteX39" fmla="*/ 1835650 w 4761574"/>
                <a:gd name="connsiteY39" fmla="*/ 1990500 h 3811228"/>
                <a:gd name="connsiteX40" fmla="*/ 1974989 w 4761574"/>
                <a:gd name="connsiteY40" fmla="*/ 1746250 h 3811228"/>
                <a:gd name="connsiteX41" fmla="*/ 1974989 w 4761574"/>
                <a:gd name="connsiteY41" fmla="*/ 1800133 h 3811228"/>
                <a:gd name="connsiteX42" fmla="*/ 1835650 w 4761574"/>
                <a:gd name="connsiteY42" fmla="*/ 1839551 h 3811228"/>
                <a:gd name="connsiteX43" fmla="*/ 1835650 w 4761574"/>
                <a:gd name="connsiteY43" fmla="*/ 1785668 h 3811228"/>
                <a:gd name="connsiteX44" fmla="*/ 2409965 w 4761574"/>
                <a:gd name="connsiteY44" fmla="*/ 1622425 h 3811228"/>
                <a:gd name="connsiteX45" fmla="*/ 2409965 w 4761574"/>
                <a:gd name="connsiteY45" fmla="*/ 1683695 h 3811228"/>
                <a:gd name="connsiteX46" fmla="*/ 2249987 w 4761574"/>
                <a:gd name="connsiteY46" fmla="*/ 1726837 h 3811228"/>
                <a:gd name="connsiteX47" fmla="*/ 2249987 w 4761574"/>
                <a:gd name="connsiteY47" fmla="*/ 1669193 h 3811228"/>
                <a:gd name="connsiteX48" fmla="*/ 2189301 w 4761574"/>
                <a:gd name="connsiteY48" fmla="*/ 1600200 h 3811228"/>
                <a:gd name="connsiteX49" fmla="*/ 2189301 w 4761574"/>
                <a:gd name="connsiteY49" fmla="*/ 1828568 h 3811228"/>
                <a:gd name="connsiteX50" fmla="*/ 2027737 w 4761574"/>
                <a:gd name="connsiteY50" fmla="*/ 1868129 h 3811228"/>
                <a:gd name="connsiteX51" fmla="*/ 2027737 w 4761574"/>
                <a:gd name="connsiteY51" fmla="*/ 1646952 h 3811228"/>
                <a:gd name="connsiteX52" fmla="*/ 2409965 w 4761574"/>
                <a:gd name="connsiteY52" fmla="*/ 1393825 h 3811228"/>
                <a:gd name="connsiteX53" fmla="*/ 2409965 w 4761574"/>
                <a:gd name="connsiteY53" fmla="*/ 1454653 h 3811228"/>
                <a:gd name="connsiteX54" fmla="*/ 1835650 w 4761574"/>
                <a:gd name="connsiteY54" fmla="*/ 1633178 h 3811228"/>
                <a:gd name="connsiteX55" fmla="*/ 1835650 w 4761574"/>
                <a:gd name="connsiteY55" fmla="*/ 1579548 h 3811228"/>
                <a:gd name="connsiteX56" fmla="*/ 2507510 w 4761574"/>
                <a:gd name="connsiteY56" fmla="*/ 1182683 h 3811228"/>
                <a:gd name="connsiteX57" fmla="*/ 1779148 w 4761574"/>
                <a:gd name="connsiteY57" fmla="*/ 1443341 h 3811228"/>
                <a:gd name="connsiteX58" fmla="*/ 1779148 w 4761574"/>
                <a:gd name="connsiteY58" fmla="*/ 3621855 h 3811228"/>
                <a:gd name="connsiteX59" fmla="*/ 2507510 w 4761574"/>
                <a:gd name="connsiteY59" fmla="*/ 3697100 h 3811228"/>
                <a:gd name="connsiteX60" fmla="*/ 2507510 w 4761574"/>
                <a:gd name="connsiteY60" fmla="*/ 1182683 h 3811228"/>
                <a:gd name="connsiteX61" fmla="*/ 1932525 w 4761574"/>
                <a:gd name="connsiteY61" fmla="*/ 0 h 3811228"/>
                <a:gd name="connsiteX62" fmla="*/ 2732535 w 4761574"/>
                <a:gd name="connsiteY62" fmla="*/ 421590 h 3811228"/>
                <a:gd name="connsiteX63" fmla="*/ 3011207 w 4761574"/>
                <a:gd name="connsiteY63" fmla="*/ 375506 h 3811228"/>
                <a:gd name="connsiteX64" fmla="*/ 3829219 w 4761574"/>
                <a:gd name="connsiteY64" fmla="*/ 971708 h 3811228"/>
                <a:gd name="connsiteX65" fmla="*/ 3904107 w 4761574"/>
                <a:gd name="connsiteY65" fmla="*/ 968108 h 3811228"/>
                <a:gd name="connsiteX66" fmla="*/ 4761363 w 4761574"/>
                <a:gd name="connsiteY66" fmla="*/ 1807687 h 3811228"/>
                <a:gd name="connsiteX67" fmla="*/ 3889706 w 4761574"/>
                <a:gd name="connsiteY67" fmla="*/ 2678948 h 3811228"/>
                <a:gd name="connsiteX68" fmla="*/ 3264675 w 4761574"/>
                <a:gd name="connsiteY68" fmla="*/ 2678948 h 3811228"/>
                <a:gd name="connsiteX69" fmla="*/ 3264675 w 4761574"/>
                <a:gd name="connsiteY69" fmla="*/ 2457533 h 3811228"/>
                <a:gd name="connsiteX70" fmla="*/ 3904107 w 4761574"/>
                <a:gd name="connsiteY70" fmla="*/ 2457533 h 3811228"/>
                <a:gd name="connsiteX71" fmla="*/ 4536699 w 4761574"/>
                <a:gd name="connsiteY71" fmla="*/ 1779245 h 3811228"/>
                <a:gd name="connsiteX72" fmla="*/ 3950553 w 4761574"/>
                <a:gd name="connsiteY72" fmla="*/ 1193124 h 3811228"/>
                <a:gd name="connsiteX73" fmla="*/ 3850821 w 4761574"/>
                <a:gd name="connsiteY73" fmla="*/ 1193124 h 3811228"/>
                <a:gd name="connsiteX74" fmla="*/ 3750730 w 4761574"/>
                <a:gd name="connsiteY74" fmla="*/ 1203924 h 3811228"/>
                <a:gd name="connsiteX75" fmla="*/ 3647039 w 4761574"/>
                <a:gd name="connsiteY75" fmla="*/ 1136240 h 3811228"/>
                <a:gd name="connsiteX76" fmla="*/ 3614995 w 4761574"/>
                <a:gd name="connsiteY76" fmla="*/ 1039753 h 3811228"/>
                <a:gd name="connsiteX77" fmla="*/ 2932358 w 4761574"/>
                <a:gd name="connsiteY77" fmla="*/ 600162 h 3811228"/>
                <a:gd name="connsiteX78" fmla="*/ 2796983 w 4761574"/>
                <a:gd name="connsiteY78" fmla="*/ 632564 h 3811228"/>
                <a:gd name="connsiteX79" fmla="*/ 2714533 w 4761574"/>
                <a:gd name="connsiteY79" fmla="*/ 664607 h 3811228"/>
                <a:gd name="connsiteX80" fmla="*/ 2600401 w 4761574"/>
                <a:gd name="connsiteY80" fmla="*/ 625364 h 3811228"/>
                <a:gd name="connsiteX81" fmla="*/ 2546755 w 4761574"/>
                <a:gd name="connsiteY81" fmla="*/ 546878 h 3811228"/>
                <a:gd name="connsiteX82" fmla="*/ 1932525 w 4761574"/>
                <a:gd name="connsiteY82" fmla="*/ 225376 h 3811228"/>
                <a:gd name="connsiteX83" fmla="*/ 1211004 w 4761574"/>
                <a:gd name="connsiteY83" fmla="*/ 796736 h 3811228"/>
                <a:gd name="connsiteX84" fmla="*/ 1186161 w 4761574"/>
                <a:gd name="connsiteY84" fmla="*/ 896823 h 3811228"/>
                <a:gd name="connsiteX85" fmla="*/ 1086070 w 4761574"/>
                <a:gd name="connsiteY85" fmla="*/ 971708 h 3811228"/>
                <a:gd name="connsiteX86" fmla="*/ 985979 w 4761574"/>
                <a:gd name="connsiteY86" fmla="*/ 968108 h 3811228"/>
                <a:gd name="connsiteX87" fmla="*/ 975178 w 4761574"/>
                <a:gd name="connsiteY87" fmla="*/ 968108 h 3811228"/>
                <a:gd name="connsiteX88" fmla="*/ 964736 w 4761574"/>
                <a:gd name="connsiteY88" fmla="*/ 968108 h 3811228"/>
                <a:gd name="connsiteX89" fmla="*/ 221613 w 4761574"/>
                <a:gd name="connsiteY89" fmla="*/ 1736402 h 3811228"/>
                <a:gd name="connsiteX90" fmla="*/ 982378 w 4761574"/>
                <a:gd name="connsiteY90" fmla="*/ 2457533 h 3811228"/>
                <a:gd name="connsiteX91" fmla="*/ 1693459 w 4761574"/>
                <a:gd name="connsiteY91" fmla="*/ 2457533 h 3811228"/>
                <a:gd name="connsiteX92" fmla="*/ 1693459 w 4761574"/>
                <a:gd name="connsiteY92" fmla="*/ 1378897 h 3811228"/>
                <a:gd name="connsiteX93" fmla="*/ 2507510 w 4761574"/>
                <a:gd name="connsiteY93" fmla="*/ 1068195 h 3811228"/>
                <a:gd name="connsiteX94" fmla="*/ 3064853 w 4761574"/>
                <a:gd name="connsiteY94" fmla="*/ 1375657 h 3811228"/>
                <a:gd name="connsiteX95" fmla="*/ 3064853 w 4761574"/>
                <a:gd name="connsiteY95" fmla="*/ 3707541 h 3811228"/>
                <a:gd name="connsiteX96" fmla="*/ 2507510 w 4761574"/>
                <a:gd name="connsiteY96" fmla="*/ 3811228 h 3811228"/>
                <a:gd name="connsiteX97" fmla="*/ 1693459 w 4761574"/>
                <a:gd name="connsiteY97" fmla="*/ 3707541 h 3811228"/>
                <a:gd name="connsiteX98" fmla="*/ 1693459 w 4761574"/>
                <a:gd name="connsiteY98" fmla="*/ 2686149 h 3811228"/>
                <a:gd name="connsiteX99" fmla="*/ 1693459 w 4761574"/>
                <a:gd name="connsiteY99" fmla="*/ 2678948 h 3811228"/>
                <a:gd name="connsiteX100" fmla="*/ 985979 w 4761574"/>
                <a:gd name="connsiteY100" fmla="*/ 2678948 h 3811228"/>
                <a:gd name="connsiteX101" fmla="*/ 188 w 4761574"/>
                <a:gd name="connsiteY101" fmla="*/ 1693559 h 3811228"/>
                <a:gd name="connsiteX102" fmla="*/ 964736 w 4761574"/>
                <a:gd name="connsiteY102" fmla="*/ 746692 h 3811228"/>
                <a:gd name="connsiteX103" fmla="*/ 993180 w 4761574"/>
                <a:gd name="connsiteY103" fmla="*/ 746692 h 3811228"/>
                <a:gd name="connsiteX104" fmla="*/ 1932525 w 4761574"/>
                <a:gd name="connsiteY104" fmla="*/ 0 h 381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61574" h="3811228">
                  <a:moveTo>
                    <a:pt x="2110967" y="2957513"/>
                  </a:moveTo>
                  <a:cubicBezTo>
                    <a:pt x="2150263" y="2957513"/>
                    <a:pt x="2182349" y="2968310"/>
                    <a:pt x="2203620" y="2989543"/>
                  </a:cubicBezTo>
                  <a:cubicBezTo>
                    <a:pt x="2228856" y="3014375"/>
                    <a:pt x="2239671" y="3061161"/>
                    <a:pt x="2236066" y="3121622"/>
                  </a:cubicBezTo>
                  <a:cubicBezTo>
                    <a:pt x="2236066" y="3121622"/>
                    <a:pt x="2236066" y="3121622"/>
                    <a:pt x="2236066" y="3132418"/>
                  </a:cubicBezTo>
                  <a:cubicBezTo>
                    <a:pt x="2236066" y="3132418"/>
                    <a:pt x="2236066" y="3132418"/>
                    <a:pt x="2160718" y="3132418"/>
                  </a:cubicBezTo>
                  <a:cubicBezTo>
                    <a:pt x="2160718" y="3132418"/>
                    <a:pt x="2160718" y="3132418"/>
                    <a:pt x="2160718" y="3121622"/>
                  </a:cubicBezTo>
                  <a:cubicBezTo>
                    <a:pt x="2160718" y="3100388"/>
                    <a:pt x="2160718" y="3067998"/>
                    <a:pt x="2150263" y="3050364"/>
                  </a:cubicBezTo>
                  <a:cubicBezTo>
                    <a:pt x="2139448" y="3035969"/>
                    <a:pt x="2114212" y="3032370"/>
                    <a:pt x="2107362" y="3032370"/>
                  </a:cubicBezTo>
                  <a:cubicBezTo>
                    <a:pt x="2064460" y="3032370"/>
                    <a:pt x="2050040" y="3061161"/>
                    <a:pt x="2046435" y="3067998"/>
                  </a:cubicBezTo>
                  <a:lnTo>
                    <a:pt x="2046435" y="3071597"/>
                  </a:lnTo>
                  <a:cubicBezTo>
                    <a:pt x="2042830" y="3078795"/>
                    <a:pt x="2035619" y="3096789"/>
                    <a:pt x="2035619" y="3175245"/>
                  </a:cubicBezTo>
                  <a:cubicBezTo>
                    <a:pt x="2035619" y="3175245"/>
                    <a:pt x="2035619" y="3175245"/>
                    <a:pt x="2035619" y="3314521"/>
                  </a:cubicBezTo>
                  <a:cubicBezTo>
                    <a:pt x="2035619" y="3443000"/>
                    <a:pt x="2068066" y="3453797"/>
                    <a:pt x="2103757" y="3453797"/>
                  </a:cubicBezTo>
                  <a:cubicBezTo>
                    <a:pt x="2103757" y="3453797"/>
                    <a:pt x="2103757" y="3453797"/>
                    <a:pt x="2107362" y="3457396"/>
                  </a:cubicBezTo>
                  <a:cubicBezTo>
                    <a:pt x="2128632" y="3457396"/>
                    <a:pt x="2167929" y="3443000"/>
                    <a:pt x="2167929" y="3353748"/>
                  </a:cubicBezTo>
                  <a:cubicBezTo>
                    <a:pt x="2167929" y="3353748"/>
                    <a:pt x="2167929" y="3353748"/>
                    <a:pt x="2167929" y="3346551"/>
                  </a:cubicBezTo>
                  <a:lnTo>
                    <a:pt x="2243276" y="3350150"/>
                  </a:lnTo>
                  <a:cubicBezTo>
                    <a:pt x="2243276" y="3350150"/>
                    <a:pt x="2243276" y="3350150"/>
                    <a:pt x="2243276" y="3357347"/>
                  </a:cubicBezTo>
                  <a:cubicBezTo>
                    <a:pt x="2243276" y="3421767"/>
                    <a:pt x="2228856" y="3468192"/>
                    <a:pt x="2200375" y="3496623"/>
                  </a:cubicBezTo>
                  <a:cubicBezTo>
                    <a:pt x="2182349" y="3518217"/>
                    <a:pt x="2153868" y="3528653"/>
                    <a:pt x="2121422" y="3528653"/>
                  </a:cubicBezTo>
                  <a:cubicBezTo>
                    <a:pt x="2114212" y="3528653"/>
                    <a:pt x="2110967" y="3528653"/>
                    <a:pt x="2107362" y="3528653"/>
                  </a:cubicBezTo>
                  <a:cubicBezTo>
                    <a:pt x="2057250" y="3525054"/>
                    <a:pt x="1964237" y="3518217"/>
                    <a:pt x="1964237" y="3307323"/>
                  </a:cubicBezTo>
                  <a:cubicBezTo>
                    <a:pt x="1964237" y="3307323"/>
                    <a:pt x="1964237" y="3307323"/>
                    <a:pt x="1964237" y="3160849"/>
                  </a:cubicBezTo>
                  <a:cubicBezTo>
                    <a:pt x="1964237" y="3025172"/>
                    <a:pt x="2007138" y="2961112"/>
                    <a:pt x="2110967" y="2957513"/>
                  </a:cubicBezTo>
                  <a:close/>
                  <a:moveTo>
                    <a:pt x="2409965" y="2763838"/>
                  </a:moveTo>
                  <a:lnTo>
                    <a:pt x="2409965" y="2824676"/>
                  </a:lnTo>
                  <a:lnTo>
                    <a:pt x="1835650" y="2860315"/>
                  </a:lnTo>
                  <a:lnTo>
                    <a:pt x="1835650" y="2806677"/>
                  </a:lnTo>
                  <a:close/>
                  <a:moveTo>
                    <a:pt x="2409965" y="2535238"/>
                  </a:moveTo>
                  <a:lnTo>
                    <a:pt x="2409965" y="2596357"/>
                  </a:lnTo>
                  <a:lnTo>
                    <a:pt x="1835650" y="2657114"/>
                  </a:lnTo>
                  <a:lnTo>
                    <a:pt x="1835650" y="2603590"/>
                  </a:lnTo>
                  <a:close/>
                  <a:moveTo>
                    <a:pt x="2409965" y="2078038"/>
                  </a:moveTo>
                  <a:lnTo>
                    <a:pt x="2409965" y="2368062"/>
                  </a:lnTo>
                  <a:lnTo>
                    <a:pt x="1835650" y="2453915"/>
                  </a:lnTo>
                  <a:lnTo>
                    <a:pt x="1835650" y="2192749"/>
                  </a:lnTo>
                  <a:close/>
                  <a:moveTo>
                    <a:pt x="2409965" y="1851025"/>
                  </a:moveTo>
                  <a:lnTo>
                    <a:pt x="2409965" y="1911729"/>
                  </a:lnTo>
                  <a:lnTo>
                    <a:pt x="1835650" y="2044339"/>
                  </a:lnTo>
                  <a:lnTo>
                    <a:pt x="1835650" y="1990500"/>
                  </a:lnTo>
                  <a:close/>
                  <a:moveTo>
                    <a:pt x="1974989" y="1746250"/>
                  </a:moveTo>
                  <a:lnTo>
                    <a:pt x="1974989" y="1800133"/>
                  </a:lnTo>
                  <a:lnTo>
                    <a:pt x="1835650" y="1839551"/>
                  </a:lnTo>
                  <a:lnTo>
                    <a:pt x="1835650" y="1785668"/>
                  </a:lnTo>
                  <a:close/>
                  <a:moveTo>
                    <a:pt x="2409965" y="1622425"/>
                  </a:moveTo>
                  <a:lnTo>
                    <a:pt x="2409965" y="1683695"/>
                  </a:lnTo>
                  <a:lnTo>
                    <a:pt x="2249987" y="1726837"/>
                  </a:lnTo>
                  <a:lnTo>
                    <a:pt x="2249987" y="1669193"/>
                  </a:lnTo>
                  <a:close/>
                  <a:moveTo>
                    <a:pt x="2189301" y="1600200"/>
                  </a:moveTo>
                  <a:lnTo>
                    <a:pt x="2189301" y="1828568"/>
                  </a:lnTo>
                  <a:lnTo>
                    <a:pt x="2027737" y="1868129"/>
                  </a:lnTo>
                  <a:lnTo>
                    <a:pt x="2027737" y="1646952"/>
                  </a:lnTo>
                  <a:close/>
                  <a:moveTo>
                    <a:pt x="2409965" y="1393825"/>
                  </a:moveTo>
                  <a:lnTo>
                    <a:pt x="2409965" y="1454653"/>
                  </a:lnTo>
                  <a:lnTo>
                    <a:pt x="1835650" y="1633178"/>
                  </a:lnTo>
                  <a:lnTo>
                    <a:pt x="1835650" y="1579548"/>
                  </a:lnTo>
                  <a:close/>
                  <a:moveTo>
                    <a:pt x="2507510" y="1182683"/>
                  </a:moveTo>
                  <a:cubicBezTo>
                    <a:pt x="2507510" y="1182683"/>
                    <a:pt x="2507510" y="1182683"/>
                    <a:pt x="1779148" y="1443341"/>
                  </a:cubicBezTo>
                  <a:lnTo>
                    <a:pt x="1779148" y="3621855"/>
                  </a:lnTo>
                  <a:cubicBezTo>
                    <a:pt x="1779148" y="3621855"/>
                    <a:pt x="1779148" y="3621855"/>
                    <a:pt x="2507510" y="3697100"/>
                  </a:cubicBezTo>
                  <a:cubicBezTo>
                    <a:pt x="2507510" y="3697100"/>
                    <a:pt x="2507510" y="3697100"/>
                    <a:pt x="2507510" y="1182683"/>
                  </a:cubicBezTo>
                  <a:close/>
                  <a:moveTo>
                    <a:pt x="1932525" y="0"/>
                  </a:moveTo>
                  <a:cubicBezTo>
                    <a:pt x="2264843" y="0"/>
                    <a:pt x="2557556" y="168132"/>
                    <a:pt x="2732535" y="421590"/>
                  </a:cubicBezTo>
                  <a:cubicBezTo>
                    <a:pt x="2818225" y="389547"/>
                    <a:pt x="2914716" y="375506"/>
                    <a:pt x="3011207" y="375506"/>
                  </a:cubicBezTo>
                  <a:cubicBezTo>
                    <a:pt x="3396810" y="375506"/>
                    <a:pt x="3718327" y="625364"/>
                    <a:pt x="3829219" y="971708"/>
                  </a:cubicBezTo>
                  <a:cubicBezTo>
                    <a:pt x="3854062" y="971708"/>
                    <a:pt x="3879265" y="968108"/>
                    <a:pt x="3904107" y="968108"/>
                  </a:cubicBezTo>
                  <a:cubicBezTo>
                    <a:pt x="4372160" y="968108"/>
                    <a:pt x="4750923" y="1343254"/>
                    <a:pt x="4761363" y="1807687"/>
                  </a:cubicBezTo>
                  <a:cubicBezTo>
                    <a:pt x="4772165" y="2285801"/>
                    <a:pt x="4368559" y="2678948"/>
                    <a:pt x="3889706" y="2678948"/>
                  </a:cubicBezTo>
                  <a:cubicBezTo>
                    <a:pt x="3889706" y="2678948"/>
                    <a:pt x="3889706" y="2678948"/>
                    <a:pt x="3264675" y="2678948"/>
                  </a:cubicBezTo>
                  <a:cubicBezTo>
                    <a:pt x="3264675" y="2678948"/>
                    <a:pt x="3264675" y="2678948"/>
                    <a:pt x="3264675" y="2457533"/>
                  </a:cubicBezTo>
                  <a:cubicBezTo>
                    <a:pt x="3264675" y="2457533"/>
                    <a:pt x="3264675" y="2457533"/>
                    <a:pt x="3904107" y="2457533"/>
                  </a:cubicBezTo>
                  <a:cubicBezTo>
                    <a:pt x="4268469" y="2457533"/>
                    <a:pt x="4565141" y="2146831"/>
                    <a:pt x="4536699" y="1779245"/>
                  </a:cubicBezTo>
                  <a:cubicBezTo>
                    <a:pt x="4515096" y="1468183"/>
                    <a:pt x="4261267" y="1221926"/>
                    <a:pt x="3950553" y="1193124"/>
                  </a:cubicBezTo>
                  <a:cubicBezTo>
                    <a:pt x="3918509" y="1189883"/>
                    <a:pt x="3886465" y="1189883"/>
                    <a:pt x="3850821" y="1193124"/>
                  </a:cubicBezTo>
                  <a:cubicBezTo>
                    <a:pt x="3850821" y="1193124"/>
                    <a:pt x="3850821" y="1193124"/>
                    <a:pt x="3750730" y="1203924"/>
                  </a:cubicBezTo>
                  <a:cubicBezTo>
                    <a:pt x="3704285" y="1207525"/>
                    <a:pt x="3661080" y="1179083"/>
                    <a:pt x="3647039" y="1136240"/>
                  </a:cubicBezTo>
                  <a:cubicBezTo>
                    <a:pt x="3647039" y="1136240"/>
                    <a:pt x="3647039" y="1136240"/>
                    <a:pt x="3614995" y="1039753"/>
                  </a:cubicBezTo>
                  <a:cubicBezTo>
                    <a:pt x="3525705" y="750293"/>
                    <a:pt x="3243433" y="564520"/>
                    <a:pt x="2932358" y="600162"/>
                  </a:cubicBezTo>
                  <a:cubicBezTo>
                    <a:pt x="2886273" y="607363"/>
                    <a:pt x="2843428" y="618163"/>
                    <a:pt x="2796983" y="632564"/>
                  </a:cubicBezTo>
                  <a:cubicBezTo>
                    <a:pt x="2796983" y="632564"/>
                    <a:pt x="2796983" y="632564"/>
                    <a:pt x="2714533" y="664607"/>
                  </a:cubicBezTo>
                  <a:cubicBezTo>
                    <a:pt x="2671689" y="679008"/>
                    <a:pt x="2625243" y="661006"/>
                    <a:pt x="2600401" y="625364"/>
                  </a:cubicBezTo>
                  <a:cubicBezTo>
                    <a:pt x="2600401" y="625364"/>
                    <a:pt x="2600401" y="625364"/>
                    <a:pt x="2546755" y="546878"/>
                  </a:cubicBezTo>
                  <a:cubicBezTo>
                    <a:pt x="2407419" y="346704"/>
                    <a:pt x="2179153" y="225376"/>
                    <a:pt x="1932525" y="225376"/>
                  </a:cubicBezTo>
                  <a:cubicBezTo>
                    <a:pt x="1586166" y="225376"/>
                    <a:pt x="1289493" y="461192"/>
                    <a:pt x="1211004" y="796736"/>
                  </a:cubicBezTo>
                  <a:cubicBezTo>
                    <a:pt x="1211004" y="796736"/>
                    <a:pt x="1211004" y="796736"/>
                    <a:pt x="1186161" y="896823"/>
                  </a:cubicBezTo>
                  <a:cubicBezTo>
                    <a:pt x="1175360" y="939666"/>
                    <a:pt x="1136116" y="971708"/>
                    <a:pt x="1086070" y="971708"/>
                  </a:cubicBezTo>
                  <a:cubicBezTo>
                    <a:pt x="1086070" y="971708"/>
                    <a:pt x="1086070" y="971708"/>
                    <a:pt x="985979" y="968108"/>
                  </a:cubicBezTo>
                  <a:cubicBezTo>
                    <a:pt x="985979" y="968108"/>
                    <a:pt x="985979" y="968108"/>
                    <a:pt x="975178" y="968108"/>
                  </a:cubicBezTo>
                  <a:cubicBezTo>
                    <a:pt x="971937" y="968108"/>
                    <a:pt x="968337" y="968108"/>
                    <a:pt x="964736" y="968108"/>
                  </a:cubicBezTo>
                  <a:cubicBezTo>
                    <a:pt x="550330" y="968108"/>
                    <a:pt x="210812" y="1314812"/>
                    <a:pt x="221613" y="1736402"/>
                  </a:cubicBezTo>
                  <a:cubicBezTo>
                    <a:pt x="236014" y="2139631"/>
                    <a:pt x="578773" y="2457533"/>
                    <a:pt x="982378" y="2457533"/>
                  </a:cubicBezTo>
                  <a:cubicBezTo>
                    <a:pt x="982378" y="2457533"/>
                    <a:pt x="982378" y="2457533"/>
                    <a:pt x="1693459" y="2457533"/>
                  </a:cubicBezTo>
                  <a:cubicBezTo>
                    <a:pt x="1693459" y="2457533"/>
                    <a:pt x="1693459" y="2457533"/>
                    <a:pt x="1693459" y="1378897"/>
                  </a:cubicBezTo>
                  <a:cubicBezTo>
                    <a:pt x="1693459" y="1378897"/>
                    <a:pt x="1693459" y="1378897"/>
                    <a:pt x="2507510" y="1068195"/>
                  </a:cubicBezTo>
                  <a:cubicBezTo>
                    <a:pt x="2507510" y="1068195"/>
                    <a:pt x="2507510" y="1068195"/>
                    <a:pt x="3064853" y="1375657"/>
                  </a:cubicBezTo>
                  <a:cubicBezTo>
                    <a:pt x="3064853" y="1375657"/>
                    <a:pt x="3064853" y="1375657"/>
                    <a:pt x="3064853" y="3707541"/>
                  </a:cubicBezTo>
                  <a:cubicBezTo>
                    <a:pt x="3064853" y="3707541"/>
                    <a:pt x="3064853" y="3707541"/>
                    <a:pt x="2507510" y="3811228"/>
                  </a:cubicBezTo>
                  <a:cubicBezTo>
                    <a:pt x="2507510" y="3811228"/>
                    <a:pt x="2507510" y="3811228"/>
                    <a:pt x="1693459" y="3707541"/>
                  </a:cubicBezTo>
                  <a:cubicBezTo>
                    <a:pt x="1693459" y="3707541"/>
                    <a:pt x="1693459" y="3707541"/>
                    <a:pt x="1693459" y="2686149"/>
                  </a:cubicBezTo>
                  <a:cubicBezTo>
                    <a:pt x="1693459" y="2686149"/>
                    <a:pt x="1693459" y="2686149"/>
                    <a:pt x="1693459" y="2678948"/>
                  </a:cubicBezTo>
                  <a:cubicBezTo>
                    <a:pt x="1693459" y="2678948"/>
                    <a:pt x="1693459" y="2678948"/>
                    <a:pt x="985979" y="2678948"/>
                  </a:cubicBezTo>
                  <a:cubicBezTo>
                    <a:pt x="443038" y="2678948"/>
                    <a:pt x="-10613" y="2236117"/>
                    <a:pt x="188" y="1693559"/>
                  </a:cubicBezTo>
                  <a:cubicBezTo>
                    <a:pt x="10989" y="1168282"/>
                    <a:pt x="439437" y="746692"/>
                    <a:pt x="964736" y="746692"/>
                  </a:cubicBezTo>
                  <a:cubicBezTo>
                    <a:pt x="975178" y="746692"/>
                    <a:pt x="982378" y="746692"/>
                    <a:pt x="993180" y="746692"/>
                  </a:cubicBezTo>
                  <a:cubicBezTo>
                    <a:pt x="1093271" y="318262"/>
                    <a:pt x="1475274" y="0"/>
                    <a:pt x="1932525" y="0"/>
                  </a:cubicBezTo>
                  <a:close/>
                </a:path>
              </a:pathLst>
            </a:custGeom>
            <a:solidFill>
              <a:srgbClr val="2C2C2E"/>
            </a:solidFill>
            <a:ln>
              <a:noFill/>
            </a:ln>
            <a:effectLst/>
            <a:extLst/>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95B"/>
                </a:solidFill>
                <a:effectLst/>
                <a:uLnTx/>
                <a:uFillTx/>
              </a:endParaRPr>
            </a:p>
          </p:txBody>
        </p:sp>
        <p:sp>
          <p:nvSpPr>
            <p:cNvPr id="271" name="Freeform 4">
              <a:extLst>
                <a:ext uri="{FF2B5EF4-FFF2-40B4-BE49-F238E27FC236}">
                  <a16:creationId xmlns:a16="http://schemas.microsoft.com/office/drawing/2014/main" xmlns="" id="{9A0C42E9-D5C6-4196-92AE-1EB48A1DCC97}"/>
                </a:ext>
              </a:extLst>
            </p:cNvPr>
            <p:cNvSpPr>
              <a:spLocks noChangeAspect="1" noChangeArrowheads="1"/>
            </p:cNvSpPr>
            <p:nvPr/>
          </p:nvSpPr>
          <p:spPr bwMode="auto">
            <a:xfrm>
              <a:off x="2601431" y="5468664"/>
              <a:ext cx="520088" cy="291249"/>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58595B">
                <a:lumMod val="50000"/>
              </a:srgbClr>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endParaRPr>
            </a:p>
          </p:txBody>
        </p:sp>
        <p:sp>
          <p:nvSpPr>
            <p:cNvPr id="272" name="TextBox 271">
              <a:extLst>
                <a:ext uri="{FF2B5EF4-FFF2-40B4-BE49-F238E27FC236}">
                  <a16:creationId xmlns:a16="http://schemas.microsoft.com/office/drawing/2014/main" xmlns="" id="{537CCF81-BA3D-44D1-BE17-656249401215}"/>
                </a:ext>
              </a:extLst>
            </p:cNvPr>
            <p:cNvSpPr txBox="1"/>
            <p:nvPr/>
          </p:nvSpPr>
          <p:spPr>
            <a:xfrm>
              <a:off x="4426185" y="5927967"/>
              <a:ext cx="2804251" cy="200048"/>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74A58"/>
                  </a:solidFill>
                  <a:effectLst/>
                  <a:uLnTx/>
                  <a:uFillTx/>
                </a:rPr>
                <a:t>ORACLE FLEXIBLE DEPLOYMENT OPTIONS</a:t>
              </a:r>
            </a:p>
          </p:txBody>
        </p:sp>
      </p:grpSp>
      <p:sp>
        <p:nvSpPr>
          <p:cNvPr id="273" name="TextBox 272">
            <a:extLst>
              <a:ext uri="{FF2B5EF4-FFF2-40B4-BE49-F238E27FC236}">
                <a16:creationId xmlns:a16="http://schemas.microsoft.com/office/drawing/2014/main" xmlns="" id="{AC32C3F7-6038-41C8-AD7C-0FD6D97937D6}"/>
              </a:ext>
            </a:extLst>
          </p:cNvPr>
          <p:cNvSpPr txBox="1"/>
          <p:nvPr/>
        </p:nvSpPr>
        <p:spPr>
          <a:xfrm>
            <a:off x="9355752" y="6058857"/>
            <a:ext cx="1595792" cy="202657"/>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8595B"/>
                </a:solidFill>
                <a:effectLst/>
                <a:uLnTx/>
                <a:uFillTx/>
              </a:rPr>
              <a:t>*Coming soon</a:t>
            </a:r>
          </a:p>
        </p:txBody>
      </p:sp>
      <p:sp>
        <p:nvSpPr>
          <p:cNvPr id="274" name="TextBox 273">
            <a:extLst>
              <a:ext uri="{FF2B5EF4-FFF2-40B4-BE49-F238E27FC236}">
                <a16:creationId xmlns:a16="http://schemas.microsoft.com/office/drawing/2014/main" xmlns="" id="{EC1A3309-34CA-484B-87E6-FFB78926FC4F}"/>
              </a:ext>
            </a:extLst>
          </p:cNvPr>
          <p:cNvSpPr txBox="1"/>
          <p:nvPr/>
        </p:nvSpPr>
        <p:spPr>
          <a:xfrm>
            <a:off x="8594894" y="5732147"/>
            <a:ext cx="323724" cy="179707"/>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8595B"/>
                </a:solidFill>
                <a:effectLst/>
                <a:uLnTx/>
                <a:uFillTx/>
              </a:rPr>
              <a:t>*</a:t>
            </a:r>
          </a:p>
        </p:txBody>
      </p:sp>
      <p:sp>
        <p:nvSpPr>
          <p:cNvPr id="275" name="TextBox 274">
            <a:extLst>
              <a:ext uri="{FF2B5EF4-FFF2-40B4-BE49-F238E27FC236}">
                <a16:creationId xmlns:a16="http://schemas.microsoft.com/office/drawing/2014/main" xmlns="" id="{C3E120D2-2683-4EA6-AB93-D4808CF0D851}"/>
              </a:ext>
            </a:extLst>
          </p:cNvPr>
          <p:cNvSpPr txBox="1"/>
          <p:nvPr/>
        </p:nvSpPr>
        <p:spPr>
          <a:xfrm>
            <a:off x="5131991" y="5410005"/>
            <a:ext cx="1478741" cy="157419"/>
          </a:xfrm>
          <a:prstGeom prst="rect">
            <a:avLst/>
          </a:prstGeom>
          <a:solidFill>
            <a:srgbClr val="FFFFFF"/>
          </a:solid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8595B"/>
                </a:solidFill>
                <a:effectLst/>
                <a:uLnTx/>
                <a:uFillTx/>
              </a:rPr>
              <a:t>Managed PaaS</a:t>
            </a:r>
          </a:p>
        </p:txBody>
      </p:sp>
    </p:spTree>
    <p:extLst>
      <p:ext uri="{BB962C8B-B14F-4D97-AF65-F5344CB8AC3E}">
        <p14:creationId xmlns:p14="http://schemas.microsoft.com/office/powerpoint/2010/main" val="23745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7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73" grpId="0"/>
      <p:bldP spid="274" grpId="0"/>
      <p:bldP spid="2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86">
            <a:extLst>
              <a:ext uri="{FF2B5EF4-FFF2-40B4-BE49-F238E27FC236}">
                <a16:creationId xmlns:a16="http://schemas.microsoft.com/office/drawing/2014/main" xmlns="" id="{0004EE81-C297-C04D-892B-D9EBDFEB6D70}"/>
              </a:ext>
            </a:extLst>
          </p:cNvPr>
          <p:cNvGrpSpPr/>
          <p:nvPr/>
        </p:nvGrpSpPr>
        <p:grpSpPr>
          <a:xfrm>
            <a:off x="5081433" y="1817224"/>
            <a:ext cx="6465525" cy="4449145"/>
            <a:chOff x="5081433" y="1817224"/>
            <a:chExt cx="6465525" cy="4449145"/>
          </a:xfrm>
        </p:grpSpPr>
        <p:sp>
          <p:nvSpPr>
            <p:cNvPr id="145" name="Rounded Rectangle 144">
              <a:extLst>
                <a:ext uri="{FF2B5EF4-FFF2-40B4-BE49-F238E27FC236}">
                  <a16:creationId xmlns:a16="http://schemas.microsoft.com/office/drawing/2014/main" xmlns="" id="{F65270B6-9890-9242-BF84-A5A5C98B1B5E}"/>
                </a:ext>
              </a:extLst>
            </p:cNvPr>
            <p:cNvSpPr/>
            <p:nvPr/>
          </p:nvSpPr>
          <p:spPr bwMode="gray">
            <a:xfrm>
              <a:off x="5081433" y="1817224"/>
              <a:ext cx="6465525" cy="4316619"/>
            </a:xfrm>
            <a:prstGeom prst="roundRect">
              <a:avLst>
                <a:gd name="adj" fmla="val 3202"/>
              </a:avLst>
            </a:prstGeom>
            <a:solidFill>
              <a:schemeClr val="bg1">
                <a:lumMod val="95000"/>
              </a:schemeClr>
            </a:solidFill>
            <a:ln w="9525">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82" name="TextBox 81">
              <a:extLst>
                <a:ext uri="{FF2B5EF4-FFF2-40B4-BE49-F238E27FC236}">
                  <a16:creationId xmlns:a16="http://schemas.microsoft.com/office/drawing/2014/main" xmlns="" id="{0C703D2E-EE95-424C-9527-0847E9A2CFC0}"/>
                </a:ext>
              </a:extLst>
            </p:cNvPr>
            <p:cNvSpPr txBox="1"/>
            <p:nvPr/>
          </p:nvSpPr>
          <p:spPr>
            <a:xfrm>
              <a:off x="7538641" y="5941297"/>
              <a:ext cx="1744546" cy="325072"/>
            </a:xfrm>
            <a:prstGeom prst="rect">
              <a:avLst/>
            </a:prstGeom>
            <a:solidFill>
              <a:schemeClr val="bg1">
                <a:lumMod val="95000"/>
              </a:schemeClr>
            </a:solidFill>
            <a:ln w="25400">
              <a:solidFill>
                <a:schemeClr val="bg1"/>
              </a:solidFill>
            </a:ln>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Managed PaaS </a:t>
              </a:r>
            </a:p>
          </p:txBody>
        </p:sp>
      </p:grpSp>
      <p:sp>
        <p:nvSpPr>
          <p:cNvPr id="6" name="Title 5">
            <a:extLst>
              <a:ext uri="{FF2B5EF4-FFF2-40B4-BE49-F238E27FC236}">
                <a16:creationId xmlns:a16="http://schemas.microsoft.com/office/drawing/2014/main" xmlns="" id="{25434601-DD2A-1949-8D76-27AD16A95A51}"/>
              </a:ext>
            </a:extLst>
          </p:cNvPr>
          <p:cNvSpPr>
            <a:spLocks noGrp="1"/>
          </p:cNvSpPr>
          <p:nvPr>
            <p:ph type="title"/>
          </p:nvPr>
        </p:nvSpPr>
        <p:spPr/>
        <p:txBody>
          <a:bodyPr/>
          <a:lstStyle/>
          <a:p>
            <a:r>
              <a:rPr lang="en-US"/>
              <a:t>Oracle Blockchain Cloud Platform in Action</a:t>
            </a:r>
            <a:endParaRPr lang="en-US" dirty="0"/>
          </a:p>
        </p:txBody>
      </p:sp>
      <p:sp>
        <p:nvSpPr>
          <p:cNvPr id="32" name="Rectangle 31">
            <a:extLst>
              <a:ext uri="{FF2B5EF4-FFF2-40B4-BE49-F238E27FC236}">
                <a16:creationId xmlns:a16="http://schemas.microsoft.com/office/drawing/2014/main" xmlns="" id="{D446C283-7EA6-7F4D-B076-DFBE0223EBA3}"/>
              </a:ext>
            </a:extLst>
          </p:cNvPr>
          <p:cNvSpPr/>
          <p:nvPr/>
        </p:nvSpPr>
        <p:spPr bwMode="gray">
          <a:xfrm>
            <a:off x="5903320" y="2882043"/>
            <a:ext cx="1075007" cy="235962"/>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8595B">
                    <a:lumMod val="50000"/>
                  </a:srgbClr>
                </a:solidFill>
                <a:effectLst/>
                <a:uLnTx/>
                <a:uFillTx/>
                <a:latin typeface="Calibri"/>
                <a:ea typeface="+mn-ea"/>
                <a:cs typeface="+mn-cs"/>
              </a:rPr>
              <a:t>REST proxy</a:t>
            </a:r>
          </a:p>
        </p:txBody>
      </p:sp>
      <p:sp>
        <p:nvSpPr>
          <p:cNvPr id="35" name="TextBox 34">
            <a:extLst>
              <a:ext uri="{FF2B5EF4-FFF2-40B4-BE49-F238E27FC236}">
                <a16:creationId xmlns:a16="http://schemas.microsoft.com/office/drawing/2014/main" xmlns="" id="{519BA849-6603-2E48-8CB0-8ADEFCA520B0}"/>
              </a:ext>
            </a:extLst>
          </p:cNvPr>
          <p:cNvSpPr txBox="1"/>
          <p:nvPr/>
        </p:nvSpPr>
        <p:spPr>
          <a:xfrm>
            <a:off x="9836559" y="2985677"/>
            <a:ext cx="1354754" cy="306317"/>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Calibri" charset="0"/>
                <a:cs typeface="Calibri" charset="0"/>
              </a:rPr>
              <a:t>Membership </a:t>
            </a:r>
            <a:br>
              <a:rPr kumimoji="0" lang="en-US" sz="1400" b="0" i="0" u="none" strike="noStrike" kern="1200" cap="none" spc="0" normalizeH="0" baseline="0" noProof="0" dirty="0">
                <a:ln>
                  <a:noFill/>
                </a:ln>
                <a:solidFill>
                  <a:srgbClr val="58595B"/>
                </a:solidFill>
                <a:effectLst/>
                <a:uLnTx/>
                <a:uFillTx/>
                <a:latin typeface="Calibri"/>
                <a:ea typeface="Calibri" charset="0"/>
                <a:cs typeface="Calibri" charset="0"/>
              </a:rPr>
            </a:br>
            <a:r>
              <a:rPr kumimoji="0" lang="en-US" sz="1400" b="0" i="0" u="none" strike="noStrike" kern="1200" cap="none" spc="0" normalizeH="0" baseline="0" noProof="0" dirty="0">
                <a:ln>
                  <a:noFill/>
                </a:ln>
                <a:solidFill>
                  <a:srgbClr val="58595B"/>
                </a:solidFill>
                <a:effectLst/>
                <a:uLnTx/>
                <a:uFillTx/>
                <a:latin typeface="Calibri"/>
                <a:ea typeface="Calibri" charset="0"/>
                <a:cs typeface="Calibri" charset="0"/>
              </a:rPr>
              <a:t>Service</a:t>
            </a:r>
          </a:p>
        </p:txBody>
      </p:sp>
      <p:sp>
        <p:nvSpPr>
          <p:cNvPr id="99" name="Rectangle 98">
            <a:extLst>
              <a:ext uri="{FF2B5EF4-FFF2-40B4-BE49-F238E27FC236}">
                <a16:creationId xmlns:a16="http://schemas.microsoft.com/office/drawing/2014/main" xmlns="" id="{5A6596F6-7C38-F345-BF95-4E5FB5528E16}"/>
              </a:ext>
            </a:extLst>
          </p:cNvPr>
          <p:cNvSpPr/>
          <p:nvPr/>
        </p:nvSpPr>
        <p:spPr bwMode="gray">
          <a:xfrm>
            <a:off x="900188" y="5437429"/>
            <a:ext cx="1491321" cy="476771"/>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395">
                    <a:lumMod val="50000"/>
                  </a:srgbClr>
                </a:solidFill>
                <a:effectLst/>
                <a:uLnTx/>
                <a:uFillTx/>
                <a:latin typeface="Calibri"/>
                <a:ea typeface="+mn-ea"/>
                <a:cs typeface="+mn-cs"/>
              </a:rPr>
              <a:t>Applications</a:t>
            </a:r>
          </a:p>
        </p:txBody>
      </p:sp>
      <p:grpSp>
        <p:nvGrpSpPr>
          <p:cNvPr id="184" name="Group 183">
            <a:extLst>
              <a:ext uri="{FF2B5EF4-FFF2-40B4-BE49-F238E27FC236}">
                <a16:creationId xmlns:a16="http://schemas.microsoft.com/office/drawing/2014/main" xmlns="" id="{AC40A378-E810-E64F-AC68-078A8AE3B6F3}"/>
              </a:ext>
            </a:extLst>
          </p:cNvPr>
          <p:cNvGrpSpPr/>
          <p:nvPr/>
        </p:nvGrpSpPr>
        <p:grpSpPr>
          <a:xfrm>
            <a:off x="900189" y="2410240"/>
            <a:ext cx="10027255" cy="1914159"/>
            <a:chOff x="900189" y="2410240"/>
            <a:chExt cx="10027255" cy="1914159"/>
          </a:xfrm>
        </p:grpSpPr>
        <p:sp>
          <p:nvSpPr>
            <p:cNvPr id="78" name="Freeform 20">
              <a:extLst>
                <a:ext uri="{FF2B5EF4-FFF2-40B4-BE49-F238E27FC236}">
                  <a16:creationId xmlns:a16="http://schemas.microsoft.com/office/drawing/2014/main" xmlns="" id="{69E23A80-221B-7544-9F54-003097CFC475}"/>
                </a:ext>
              </a:extLst>
            </p:cNvPr>
            <p:cNvSpPr>
              <a:spLocks noChangeAspect="1" noChangeArrowheads="1"/>
            </p:cNvSpPr>
            <p:nvPr/>
          </p:nvSpPr>
          <p:spPr bwMode="auto">
            <a:xfrm>
              <a:off x="10100429" y="2410240"/>
              <a:ext cx="827015" cy="517724"/>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xmlns="" id="{74F268BC-A59D-5049-9FF5-FF956DC34A08}"/>
                </a:ext>
              </a:extLst>
            </p:cNvPr>
            <p:cNvSpPr/>
            <p:nvPr/>
          </p:nvSpPr>
          <p:spPr bwMode="gray">
            <a:xfrm>
              <a:off x="900189" y="3851913"/>
              <a:ext cx="14913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8D14"/>
                  </a:solidFill>
                  <a:effectLst/>
                  <a:uLnTx/>
                  <a:uFillTx/>
                  <a:latin typeface="Calibri"/>
                  <a:ea typeface="+mn-ea"/>
                  <a:cs typeface="+mn-cs"/>
                </a:rPr>
                <a:t>Membership Service</a:t>
              </a:r>
            </a:p>
          </p:txBody>
        </p:sp>
      </p:grpSp>
      <p:grpSp>
        <p:nvGrpSpPr>
          <p:cNvPr id="111" name="Group 110">
            <a:extLst>
              <a:ext uri="{FF2B5EF4-FFF2-40B4-BE49-F238E27FC236}">
                <a16:creationId xmlns:a16="http://schemas.microsoft.com/office/drawing/2014/main" xmlns="" id="{19CC76ED-4BC8-7249-93BB-527EC6895E64}"/>
              </a:ext>
            </a:extLst>
          </p:cNvPr>
          <p:cNvGrpSpPr/>
          <p:nvPr/>
        </p:nvGrpSpPr>
        <p:grpSpPr>
          <a:xfrm>
            <a:off x="2987822" y="4036074"/>
            <a:ext cx="1664830" cy="698710"/>
            <a:chOff x="2568678" y="3761059"/>
            <a:chExt cx="1664830" cy="698710"/>
          </a:xfrm>
        </p:grpSpPr>
        <p:sp>
          <p:nvSpPr>
            <p:cNvPr id="107" name="TextBox 106">
              <a:extLst>
                <a:ext uri="{FF2B5EF4-FFF2-40B4-BE49-F238E27FC236}">
                  <a16:creationId xmlns:a16="http://schemas.microsoft.com/office/drawing/2014/main" xmlns="" id="{AA25BB6A-46B9-534D-B5AB-3348CEB62B34}"/>
                </a:ext>
              </a:extLst>
            </p:cNvPr>
            <p:cNvSpPr txBox="1"/>
            <p:nvPr/>
          </p:nvSpPr>
          <p:spPr>
            <a:xfrm>
              <a:off x="2568678" y="3761059"/>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xmlns="" id="{6B32B22D-CB83-D849-B3EB-750D755E9C03}"/>
                </a:ext>
              </a:extLst>
            </p:cNvPr>
            <p:cNvSpPr txBox="1"/>
            <p:nvPr/>
          </p:nvSpPr>
          <p:spPr>
            <a:xfrm>
              <a:off x="2651105" y="3849378"/>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xmlns="" id="{66CCDD48-5DC7-154E-BE37-4D8F189872F5}"/>
                </a:ext>
              </a:extLst>
            </p:cNvPr>
            <p:cNvSpPr txBox="1"/>
            <p:nvPr/>
          </p:nvSpPr>
          <p:spPr>
            <a:xfrm>
              <a:off x="2732414" y="3935425"/>
              <a:ext cx="1501094" cy="524344"/>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Applications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(SDK based)</a:t>
              </a:r>
            </a:p>
          </p:txBody>
        </p:sp>
      </p:grpSp>
      <p:grpSp>
        <p:nvGrpSpPr>
          <p:cNvPr id="112" name="Group 111">
            <a:extLst>
              <a:ext uri="{FF2B5EF4-FFF2-40B4-BE49-F238E27FC236}">
                <a16:creationId xmlns:a16="http://schemas.microsoft.com/office/drawing/2014/main" xmlns="" id="{84EEE4E7-50B1-384D-9D3F-4FF38C85F862}"/>
              </a:ext>
            </a:extLst>
          </p:cNvPr>
          <p:cNvGrpSpPr/>
          <p:nvPr/>
        </p:nvGrpSpPr>
        <p:grpSpPr>
          <a:xfrm>
            <a:off x="2984495" y="2300919"/>
            <a:ext cx="1668157" cy="694671"/>
            <a:chOff x="2579569" y="2787083"/>
            <a:chExt cx="1668157" cy="694671"/>
          </a:xfrm>
        </p:grpSpPr>
        <p:sp>
          <p:nvSpPr>
            <p:cNvPr id="108" name="TextBox 107">
              <a:extLst>
                <a:ext uri="{FF2B5EF4-FFF2-40B4-BE49-F238E27FC236}">
                  <a16:creationId xmlns:a16="http://schemas.microsoft.com/office/drawing/2014/main" xmlns="" id="{B23B4BBC-C6BE-8343-84BF-B3CC2F950E14}"/>
                </a:ext>
              </a:extLst>
            </p:cNvPr>
            <p:cNvSpPr txBox="1"/>
            <p:nvPr/>
          </p:nvSpPr>
          <p:spPr>
            <a:xfrm>
              <a:off x="2579569" y="2787083"/>
              <a:ext cx="1501094" cy="524344"/>
            </a:xfrm>
            <a:prstGeom prst="rect">
              <a:avLst/>
            </a:prstGeom>
            <a:solidFill>
              <a:schemeClr val="tx1">
                <a:lumMod val="40000"/>
                <a:lumOff val="6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xmlns="" id="{38B8D767-2D1C-384D-B2C3-26FD631F9C15}"/>
                </a:ext>
              </a:extLst>
            </p:cNvPr>
            <p:cNvSpPr txBox="1"/>
            <p:nvPr/>
          </p:nvSpPr>
          <p:spPr>
            <a:xfrm>
              <a:off x="2661996" y="2875402"/>
              <a:ext cx="1501094" cy="524344"/>
            </a:xfrm>
            <a:prstGeom prst="rect">
              <a:avLst/>
            </a:prstGeom>
            <a:solidFill>
              <a:schemeClr val="tx1">
                <a:lumMod val="60000"/>
                <a:lumOff val="40000"/>
              </a:schemeClr>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0" name="TextBox 109">
              <a:extLst>
                <a:ext uri="{FF2B5EF4-FFF2-40B4-BE49-F238E27FC236}">
                  <a16:creationId xmlns:a16="http://schemas.microsoft.com/office/drawing/2014/main" xmlns="" id="{239CC6CE-E80B-2F47-87F9-9094BCA5106A}"/>
                </a:ext>
              </a:extLst>
            </p:cNvPr>
            <p:cNvSpPr txBox="1"/>
            <p:nvPr/>
          </p:nvSpPr>
          <p:spPr>
            <a:xfrm>
              <a:off x="2746632" y="2957410"/>
              <a:ext cx="1501094" cy="524344"/>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Applications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(REST API)</a:t>
              </a:r>
            </a:p>
          </p:txBody>
        </p:sp>
      </p:grpSp>
      <p:sp>
        <p:nvSpPr>
          <p:cNvPr id="118" name="Slide Number Placeholder 117">
            <a:extLst>
              <a:ext uri="{FF2B5EF4-FFF2-40B4-BE49-F238E27FC236}">
                <a16:creationId xmlns:a16="http://schemas.microsoft.com/office/drawing/2014/main" xmlns="" id="{465096B7-4264-7249-BFE2-5819AABC96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grpSp>
        <p:nvGrpSpPr>
          <p:cNvPr id="180" name="Group 179">
            <a:extLst>
              <a:ext uri="{FF2B5EF4-FFF2-40B4-BE49-F238E27FC236}">
                <a16:creationId xmlns:a16="http://schemas.microsoft.com/office/drawing/2014/main" xmlns="" id="{0B0A6551-840F-D44B-B350-587953F45184}"/>
              </a:ext>
            </a:extLst>
          </p:cNvPr>
          <p:cNvGrpSpPr/>
          <p:nvPr/>
        </p:nvGrpSpPr>
        <p:grpSpPr>
          <a:xfrm>
            <a:off x="548466" y="1675259"/>
            <a:ext cx="9835797" cy="3550911"/>
            <a:chOff x="548466" y="1675259"/>
            <a:chExt cx="9835797" cy="3550911"/>
          </a:xfrm>
        </p:grpSpPr>
        <p:sp>
          <p:nvSpPr>
            <p:cNvPr id="15" name="Freeform 26">
              <a:extLst>
                <a:ext uri="{FF2B5EF4-FFF2-40B4-BE49-F238E27FC236}">
                  <a16:creationId xmlns:a16="http://schemas.microsoft.com/office/drawing/2014/main" xmlns="" id="{16C88F12-B48B-F746-A9F0-6647BA0C5C6E}"/>
                </a:ext>
              </a:extLst>
            </p:cNvPr>
            <p:cNvSpPr>
              <a:spLocks noChangeArrowheads="1"/>
            </p:cNvSpPr>
            <p:nvPr/>
          </p:nvSpPr>
          <p:spPr bwMode="auto">
            <a:xfrm>
              <a:off x="8187056" y="2027038"/>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sp>
          <p:nvSpPr>
            <p:cNvPr id="16" name="Freeform 26">
              <a:extLst>
                <a:ext uri="{FF2B5EF4-FFF2-40B4-BE49-F238E27FC236}">
                  <a16:creationId xmlns:a16="http://schemas.microsoft.com/office/drawing/2014/main" xmlns="" id="{00E29D5D-4E66-8C43-A34A-8FDC5508024F}"/>
                </a:ext>
              </a:extLst>
            </p:cNvPr>
            <p:cNvSpPr>
              <a:spLocks noChangeArrowheads="1"/>
            </p:cNvSpPr>
            <p:nvPr/>
          </p:nvSpPr>
          <p:spPr bwMode="auto">
            <a:xfrm>
              <a:off x="6389110" y="4240651"/>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sp>
          <p:nvSpPr>
            <p:cNvPr id="17" name="Freeform 26">
              <a:extLst>
                <a:ext uri="{FF2B5EF4-FFF2-40B4-BE49-F238E27FC236}">
                  <a16:creationId xmlns:a16="http://schemas.microsoft.com/office/drawing/2014/main" xmlns="" id="{586F871C-E608-E942-88BD-9B1F30CA0978}"/>
                </a:ext>
              </a:extLst>
            </p:cNvPr>
            <p:cNvSpPr>
              <a:spLocks noChangeArrowheads="1"/>
            </p:cNvSpPr>
            <p:nvPr/>
          </p:nvSpPr>
          <p:spPr bwMode="auto">
            <a:xfrm>
              <a:off x="9900059" y="4235807"/>
              <a:ext cx="484204" cy="98551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xmlns="" id="{57EB0BE8-53C4-EB42-8E20-9786C299F0FA}"/>
                </a:ext>
              </a:extLst>
            </p:cNvPr>
            <p:cNvSpPr/>
            <p:nvPr/>
          </p:nvSpPr>
          <p:spPr bwMode="gray">
            <a:xfrm>
              <a:off x="900189" y="1721339"/>
              <a:ext cx="1492349" cy="413868"/>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8595B">
                      <a:lumMod val="75000"/>
                    </a:srgbClr>
                  </a:solidFill>
                  <a:effectLst/>
                  <a:uLnTx/>
                  <a:uFillTx/>
                  <a:latin typeface="Calibri"/>
                  <a:ea typeface="+mn-ea"/>
                  <a:cs typeface="+mn-cs"/>
                </a:rPr>
                <a:t>Peer Nodes</a:t>
              </a:r>
            </a:p>
          </p:txBody>
        </p:sp>
        <p:sp>
          <p:nvSpPr>
            <p:cNvPr id="80" name="Freeform 26">
              <a:extLst>
                <a:ext uri="{FF2B5EF4-FFF2-40B4-BE49-F238E27FC236}">
                  <a16:creationId xmlns:a16="http://schemas.microsoft.com/office/drawing/2014/main" xmlns="" id="{27CB6FBA-74AC-A841-A666-5BC5BA14AC9F}"/>
                </a:ext>
              </a:extLst>
            </p:cNvPr>
            <p:cNvSpPr>
              <a:spLocks noChangeArrowheads="1"/>
            </p:cNvSpPr>
            <p:nvPr/>
          </p:nvSpPr>
          <p:spPr bwMode="auto">
            <a:xfrm>
              <a:off x="548466" y="1675259"/>
              <a:ext cx="213680" cy="359432"/>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2441 0 0"/>
                <a:gd name="G105" fmla="+- 2441 0 0"/>
                <a:gd name="G106" fmla="+- 2441 0 0"/>
                <a:gd name="G107" fmla="+- 288 0 0"/>
                <a:gd name="G108" fmla="+- 288 0 0"/>
                <a:gd name="G109" fmla="+- 288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G124" fmla="+- 1 0 0"/>
                <a:gd name="G125" fmla="+- 1 0 0"/>
                <a:gd name="G126" fmla="+- 1 0 0"/>
                <a:gd name="G127" fmla="+- 1 0 0"/>
                <a:gd name="G128" fmla="+- 1 0 0"/>
                <a:gd name="G129" fmla="+- 1 0 0"/>
                <a:gd name="G130" fmla="+- 1 0 0"/>
                <a:gd name="G131" fmla="+- 1 0 0"/>
                <a:gd name="G132" fmla="+- 1 0 0"/>
                <a:gd name="G133" fmla="+- 1 0 0"/>
                <a:gd name="G134" fmla="+- 1 0 0"/>
                <a:gd name="G135" fmla="+- 1 0 0"/>
                <a:gd name="G136" fmla="+- 1 0 0"/>
                <a:gd name="G137" fmla="+- 1 0 0"/>
                <a:gd name="G138" fmla="+- 1 0 0"/>
                <a:gd name="G139" fmla="+- 1 0 0"/>
                <a:gd name="G140" fmla="+- 1 0 0"/>
                <a:gd name="G141" fmla="+- 1 0 0"/>
                <a:gd name="G142" fmla="+- 1 0 0"/>
                <a:gd name="G143" fmla="+- 1 0 0"/>
                <a:gd name="G144" fmla="+- 1 0 0"/>
                <a:gd name="G145" fmla="+- 1 0 0"/>
                <a:gd name="G146" fmla="+- 1 0 0"/>
                <a:gd name="G147" fmla="+- 1 0 0"/>
                <a:gd name="G148" fmla="+- 1 0 0"/>
                <a:gd name="G149" fmla="+- 1 0 0"/>
                <a:gd name="G150" fmla="+- 1 0 0"/>
                <a:gd name="G151" fmla="+- 1 0 0"/>
                <a:gd name="G152" fmla="+- 1 0 0"/>
                <a:gd name="G153" fmla="+- 1 0 0"/>
                <a:gd name="G154" fmla="+- 1 0 0"/>
                <a:gd name="G155" fmla="+- 1 0 0"/>
                <a:gd name="G156" fmla="+- 1 0 0"/>
                <a:gd name="G157" fmla="+- 1 0 0"/>
                <a:gd name="G158" fmla="+- 1 0 0"/>
                <a:gd name="G159" fmla="+- 1 0 0"/>
                <a:gd name="G160" fmla="+- 1 0 0"/>
                <a:gd name="G161" fmla="+- 1 0 0"/>
                <a:gd name="G162" fmla="+- 1 0 0"/>
                <a:gd name="G163" fmla="+- 1 0 0"/>
                <a:gd name="G164" fmla="+- 1 0 0"/>
                <a:gd name="G165" fmla="+- 1 0 0"/>
                <a:gd name="G166" fmla="+- 1 0 0"/>
                <a:gd name="G167" fmla="+- 1 0 0"/>
                <a:gd name="G168" fmla="+- 1 0 0"/>
                <a:gd name="G169" fmla="+- 1 0 0"/>
                <a:gd name="G170" fmla="+- 1 0 0"/>
                <a:gd name="G171" fmla="+- 1 0 0"/>
                <a:gd name="G172" fmla="+- 1 0 0"/>
                <a:gd name="G173" fmla="+- 1 0 0"/>
                <a:gd name="G174" fmla="+- 1 0 0"/>
                <a:gd name="G175" fmla="+- 1 0 0"/>
                <a:gd name="G176" fmla="+- 1 0 0"/>
                <a:gd name="G177" fmla="+- 1 0 0"/>
                <a:gd name="G178" fmla="+- 1 0 0"/>
                <a:gd name="G179" fmla="+- 1 0 0"/>
                <a:gd name="G180" fmla="+- 1 0 0"/>
                <a:gd name="G181" fmla="+- 1 0 0"/>
                <a:gd name="G182" fmla="+- 1 0 0"/>
                <a:gd name="G183" fmla="+- 1 0 0"/>
                <a:gd name="G184" fmla="+- 1 0 0"/>
                <a:gd name="G185" fmla="+- 1 0 0"/>
                <a:gd name="G186" fmla="+- 1 0 0"/>
                <a:gd name="G187" fmla="+- 1 0 0"/>
                <a:gd name="G188" fmla="+- 1 0 0"/>
                <a:gd name="G189" fmla="+- 1 0 0"/>
                <a:gd name="G190" fmla="+- 1 0 0"/>
                <a:gd name="T0" fmla="*/ 235087 w 1246"/>
                <a:gd name="T1" fmla="*/ 128469 h 2541"/>
                <a:gd name="T2" fmla="*/ 45431 w 1246"/>
                <a:gd name="T3" fmla="*/ 171293 h 2541"/>
                <a:gd name="T4" fmla="*/ 235087 w 1246"/>
                <a:gd name="T5" fmla="*/ 128469 h 2541"/>
                <a:gd name="T6" fmla="*/ 235087 w 1246"/>
                <a:gd name="T7" fmla="*/ 260537 h 2541"/>
                <a:gd name="T8" fmla="*/ 45431 w 1246"/>
                <a:gd name="T9" fmla="*/ 324952 h 2541"/>
                <a:gd name="T10" fmla="*/ 235087 w 1246"/>
                <a:gd name="T11" fmla="*/ 260537 h 2541"/>
                <a:gd name="T12" fmla="*/ 91223 w 1246"/>
                <a:gd name="T13" fmla="*/ 224911 h 2541"/>
                <a:gd name="T14" fmla="*/ 45431 w 1246"/>
                <a:gd name="T15" fmla="*/ 256939 h 2541"/>
                <a:gd name="T16" fmla="*/ 91223 w 1246"/>
                <a:gd name="T17" fmla="*/ 224911 h 2541"/>
                <a:gd name="T18" fmla="*/ 182445 w 1246"/>
                <a:gd name="T19" fmla="*/ 217714 h 2541"/>
                <a:gd name="T20" fmla="*/ 235087 w 1246"/>
                <a:gd name="T21" fmla="*/ 185687 h 2541"/>
                <a:gd name="T22" fmla="*/ 182445 w 1246"/>
                <a:gd name="T23" fmla="*/ 217714 h 2541"/>
                <a:gd name="T24" fmla="*/ 161532 w 1246"/>
                <a:gd name="T25" fmla="*/ 253700 h 2541"/>
                <a:gd name="T26" fmla="*/ 108890 w 1246"/>
                <a:gd name="T27" fmla="*/ 192884 h 2541"/>
                <a:gd name="T28" fmla="*/ 161532 w 1246"/>
                <a:gd name="T29" fmla="*/ 253700 h 2541"/>
                <a:gd name="T30" fmla="*/ 235087 w 1246"/>
                <a:gd name="T31" fmla="*/ 335748 h 2541"/>
                <a:gd name="T32" fmla="*/ 45431 w 1246"/>
                <a:gd name="T33" fmla="*/ 460619 h 2541"/>
                <a:gd name="T34" fmla="*/ 235087 w 1246"/>
                <a:gd name="T35" fmla="*/ 335748 h 2541"/>
                <a:gd name="T36" fmla="*/ 45431 w 1246"/>
                <a:gd name="T37" fmla="*/ 528272 h 2541"/>
                <a:gd name="T38" fmla="*/ 235087 w 1246"/>
                <a:gd name="T39" fmla="*/ 489047 h 2541"/>
                <a:gd name="T40" fmla="*/ 45431 w 1246"/>
                <a:gd name="T41" fmla="*/ 528272 h 2541"/>
                <a:gd name="T42" fmla="*/ 45431 w 1246"/>
                <a:gd name="T43" fmla="*/ 596285 h 2541"/>
                <a:gd name="T44" fmla="*/ 235087 w 1246"/>
                <a:gd name="T45" fmla="*/ 564258 h 2541"/>
                <a:gd name="T46" fmla="*/ 45431 w 1246"/>
                <a:gd name="T47" fmla="*/ 596285 h 2541"/>
                <a:gd name="T48" fmla="*/ 448901 w 1246"/>
                <a:gd name="T49" fmla="*/ 103639 h 2541"/>
                <a:gd name="T50" fmla="*/ 266456 w 1246"/>
                <a:gd name="T51" fmla="*/ 914040 h 2541"/>
                <a:gd name="T52" fmla="*/ 0 w 1246"/>
                <a:gd name="T53" fmla="*/ 103639 h 2541"/>
                <a:gd name="T54" fmla="*/ 448901 w 1246"/>
                <a:gd name="T55" fmla="*/ 103639 h 2541"/>
                <a:gd name="T56" fmla="*/ 266456 w 1246"/>
                <a:gd name="T57" fmla="*/ 39225 h 2541"/>
                <a:gd name="T58" fmla="*/ 28124 w 1246"/>
                <a:gd name="T59" fmla="*/ 849985 h 2541"/>
                <a:gd name="T60" fmla="*/ 266456 w 1246"/>
                <a:gd name="T61" fmla="*/ 39225 h 2541"/>
                <a:gd name="T62" fmla="*/ 154321 w 1246"/>
                <a:gd name="T63" fmla="*/ 760381 h 2541"/>
                <a:gd name="T64" fmla="*/ 136654 w 1246"/>
                <a:gd name="T65" fmla="*/ 796366 h 2541"/>
                <a:gd name="T66" fmla="*/ 112135 w 1246"/>
                <a:gd name="T67" fmla="*/ 749945 h 2541"/>
                <a:gd name="T68" fmla="*/ 115741 w 1246"/>
                <a:gd name="T69" fmla="*/ 667537 h 2541"/>
                <a:gd name="T70" fmla="*/ 133408 w 1246"/>
                <a:gd name="T71" fmla="*/ 653503 h 2541"/>
                <a:gd name="T72" fmla="*/ 150716 w 1246"/>
                <a:gd name="T73" fmla="*/ 685530 h 2541"/>
                <a:gd name="T74" fmla="*/ 178839 w 1246"/>
                <a:gd name="T75" fmla="*/ 689129 h 2541"/>
                <a:gd name="T76" fmla="*/ 164777 w 1246"/>
                <a:gd name="T77" fmla="*/ 639108 h 2541"/>
                <a:gd name="T78" fmla="*/ 87617 w 1246"/>
                <a:gd name="T79" fmla="*/ 696326 h 2541"/>
                <a:gd name="T80" fmla="*/ 136654 w 1246"/>
                <a:gd name="T81" fmla="*/ 821197 h 2541"/>
                <a:gd name="T82" fmla="*/ 164777 w 1246"/>
                <a:gd name="T83" fmla="*/ 810401 h 2541"/>
                <a:gd name="T84" fmla="*/ 178839 w 1246"/>
                <a:gd name="T85" fmla="*/ 76038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6" h="2541">
                  <a:moveTo>
                    <a:pt x="652" y="357"/>
                  </a:moveTo>
                  <a:lnTo>
                    <a:pt x="652" y="357"/>
                  </a:lnTo>
                  <a:cubicBezTo>
                    <a:pt x="126" y="526"/>
                    <a:pt x="126" y="526"/>
                    <a:pt x="126" y="526"/>
                  </a:cubicBezTo>
                  <a:cubicBezTo>
                    <a:pt x="126" y="476"/>
                    <a:pt x="126" y="476"/>
                    <a:pt x="126" y="476"/>
                  </a:cubicBezTo>
                  <a:cubicBezTo>
                    <a:pt x="652" y="298"/>
                    <a:pt x="652" y="298"/>
                    <a:pt x="652" y="298"/>
                  </a:cubicBezTo>
                  <a:lnTo>
                    <a:pt x="652" y="357"/>
                  </a:lnTo>
                  <a:close/>
                  <a:moveTo>
                    <a:pt x="652" y="724"/>
                  </a:moveTo>
                  <a:lnTo>
                    <a:pt x="652" y="724"/>
                  </a:lnTo>
                  <a:cubicBezTo>
                    <a:pt x="126" y="853"/>
                    <a:pt x="126" y="853"/>
                    <a:pt x="126" y="853"/>
                  </a:cubicBezTo>
                  <a:cubicBezTo>
                    <a:pt x="126" y="903"/>
                    <a:pt x="126" y="903"/>
                    <a:pt x="126" y="903"/>
                  </a:cubicBezTo>
                  <a:cubicBezTo>
                    <a:pt x="652" y="784"/>
                    <a:pt x="652" y="784"/>
                    <a:pt x="652" y="784"/>
                  </a:cubicBezTo>
                  <a:lnTo>
                    <a:pt x="652" y="724"/>
                  </a:lnTo>
                  <a:close/>
                  <a:moveTo>
                    <a:pt x="253" y="625"/>
                  </a:moveTo>
                  <a:lnTo>
                    <a:pt x="253" y="625"/>
                  </a:lnTo>
                  <a:cubicBezTo>
                    <a:pt x="126" y="665"/>
                    <a:pt x="126" y="665"/>
                    <a:pt x="126" y="665"/>
                  </a:cubicBezTo>
                  <a:cubicBezTo>
                    <a:pt x="126" y="714"/>
                    <a:pt x="126" y="714"/>
                    <a:pt x="126" y="714"/>
                  </a:cubicBezTo>
                  <a:cubicBezTo>
                    <a:pt x="253" y="675"/>
                    <a:pt x="253" y="675"/>
                    <a:pt x="253" y="675"/>
                  </a:cubicBezTo>
                  <a:lnTo>
                    <a:pt x="253" y="625"/>
                  </a:lnTo>
                  <a:close/>
                  <a:moveTo>
                    <a:pt x="506" y="605"/>
                  </a:moveTo>
                  <a:lnTo>
                    <a:pt x="506" y="605"/>
                  </a:lnTo>
                  <a:cubicBezTo>
                    <a:pt x="652" y="565"/>
                    <a:pt x="652" y="565"/>
                    <a:pt x="652" y="565"/>
                  </a:cubicBezTo>
                  <a:cubicBezTo>
                    <a:pt x="652" y="516"/>
                    <a:pt x="652" y="516"/>
                    <a:pt x="652" y="516"/>
                  </a:cubicBezTo>
                  <a:cubicBezTo>
                    <a:pt x="506" y="556"/>
                    <a:pt x="506" y="556"/>
                    <a:pt x="506" y="556"/>
                  </a:cubicBezTo>
                  <a:lnTo>
                    <a:pt x="506" y="605"/>
                  </a:lnTo>
                  <a:close/>
                  <a:moveTo>
                    <a:pt x="448" y="705"/>
                  </a:moveTo>
                  <a:lnTo>
                    <a:pt x="448" y="705"/>
                  </a:lnTo>
                  <a:cubicBezTo>
                    <a:pt x="448" y="496"/>
                    <a:pt x="448" y="496"/>
                    <a:pt x="448" y="496"/>
                  </a:cubicBezTo>
                  <a:cubicBezTo>
                    <a:pt x="302" y="536"/>
                    <a:pt x="302" y="536"/>
                    <a:pt x="302" y="536"/>
                  </a:cubicBezTo>
                  <a:cubicBezTo>
                    <a:pt x="302" y="744"/>
                    <a:pt x="302" y="744"/>
                    <a:pt x="302" y="744"/>
                  </a:cubicBezTo>
                  <a:lnTo>
                    <a:pt x="448" y="705"/>
                  </a:lnTo>
                  <a:close/>
                  <a:moveTo>
                    <a:pt x="652" y="933"/>
                  </a:moveTo>
                  <a:lnTo>
                    <a:pt x="652" y="933"/>
                  </a:lnTo>
                  <a:cubicBezTo>
                    <a:pt x="126" y="1042"/>
                    <a:pt x="126" y="1042"/>
                    <a:pt x="126" y="1042"/>
                  </a:cubicBezTo>
                  <a:cubicBezTo>
                    <a:pt x="126" y="1280"/>
                    <a:pt x="126" y="1280"/>
                    <a:pt x="126" y="1280"/>
                  </a:cubicBezTo>
                  <a:cubicBezTo>
                    <a:pt x="652" y="1200"/>
                    <a:pt x="652" y="1200"/>
                    <a:pt x="652" y="1200"/>
                  </a:cubicBezTo>
                  <a:lnTo>
                    <a:pt x="652" y="933"/>
                  </a:lnTo>
                  <a:close/>
                  <a:moveTo>
                    <a:pt x="126" y="1468"/>
                  </a:moveTo>
                  <a:lnTo>
                    <a:pt x="126" y="1468"/>
                  </a:lnTo>
                  <a:cubicBezTo>
                    <a:pt x="652" y="1419"/>
                    <a:pt x="652" y="1419"/>
                    <a:pt x="652" y="1419"/>
                  </a:cubicBezTo>
                  <a:cubicBezTo>
                    <a:pt x="652" y="1359"/>
                    <a:pt x="652" y="1359"/>
                    <a:pt x="652" y="1359"/>
                  </a:cubicBezTo>
                  <a:cubicBezTo>
                    <a:pt x="126" y="1419"/>
                    <a:pt x="126" y="1419"/>
                    <a:pt x="126" y="1419"/>
                  </a:cubicBezTo>
                  <a:lnTo>
                    <a:pt x="126" y="1468"/>
                  </a:lnTo>
                  <a:close/>
                  <a:moveTo>
                    <a:pt x="126" y="1657"/>
                  </a:moveTo>
                  <a:lnTo>
                    <a:pt x="126" y="1657"/>
                  </a:lnTo>
                  <a:cubicBezTo>
                    <a:pt x="652" y="1627"/>
                    <a:pt x="652" y="1627"/>
                    <a:pt x="652" y="1627"/>
                  </a:cubicBezTo>
                  <a:cubicBezTo>
                    <a:pt x="652" y="1568"/>
                    <a:pt x="652" y="1568"/>
                    <a:pt x="652" y="1568"/>
                  </a:cubicBezTo>
                  <a:cubicBezTo>
                    <a:pt x="126" y="1608"/>
                    <a:pt x="126" y="1608"/>
                    <a:pt x="126" y="1608"/>
                  </a:cubicBezTo>
                  <a:lnTo>
                    <a:pt x="126" y="1657"/>
                  </a:lnTo>
                  <a:close/>
                  <a:moveTo>
                    <a:pt x="1245" y="288"/>
                  </a:moveTo>
                  <a:lnTo>
                    <a:pt x="1245" y="288"/>
                  </a:lnTo>
                  <a:cubicBezTo>
                    <a:pt x="1245" y="2441"/>
                    <a:pt x="1245" y="2441"/>
                    <a:pt x="1245" y="2441"/>
                  </a:cubicBezTo>
                  <a:cubicBezTo>
                    <a:pt x="739" y="2540"/>
                    <a:pt x="739" y="2540"/>
                    <a:pt x="739" y="2540"/>
                  </a:cubicBezTo>
                  <a:cubicBezTo>
                    <a:pt x="0" y="2441"/>
                    <a:pt x="0" y="2441"/>
                    <a:pt x="0" y="2441"/>
                  </a:cubicBezTo>
                  <a:cubicBezTo>
                    <a:pt x="0" y="288"/>
                    <a:pt x="0" y="288"/>
                    <a:pt x="0" y="288"/>
                  </a:cubicBezTo>
                  <a:cubicBezTo>
                    <a:pt x="739" y="0"/>
                    <a:pt x="739" y="0"/>
                    <a:pt x="739" y="0"/>
                  </a:cubicBezTo>
                  <a:lnTo>
                    <a:pt x="1245" y="288"/>
                  </a:lnTo>
                  <a:close/>
                  <a:moveTo>
                    <a:pt x="739" y="109"/>
                  </a:moveTo>
                  <a:lnTo>
                    <a:pt x="739" y="109"/>
                  </a:lnTo>
                  <a:cubicBezTo>
                    <a:pt x="78" y="347"/>
                    <a:pt x="78" y="347"/>
                    <a:pt x="78" y="347"/>
                  </a:cubicBezTo>
                  <a:cubicBezTo>
                    <a:pt x="78" y="2362"/>
                    <a:pt x="78" y="2362"/>
                    <a:pt x="78" y="2362"/>
                  </a:cubicBezTo>
                  <a:cubicBezTo>
                    <a:pt x="739" y="2431"/>
                    <a:pt x="739" y="2431"/>
                    <a:pt x="739" y="2431"/>
                  </a:cubicBezTo>
                  <a:lnTo>
                    <a:pt x="739" y="109"/>
                  </a:lnTo>
                  <a:close/>
                  <a:moveTo>
                    <a:pt x="428" y="2113"/>
                  </a:moveTo>
                  <a:lnTo>
                    <a:pt x="428" y="2113"/>
                  </a:lnTo>
                  <a:cubicBezTo>
                    <a:pt x="428" y="2203"/>
                    <a:pt x="399" y="2213"/>
                    <a:pt x="379" y="2213"/>
                  </a:cubicBezTo>
                  <a:cubicBezTo>
                    <a:pt x="370" y="2213"/>
                    <a:pt x="370" y="2213"/>
                    <a:pt x="370" y="2213"/>
                  </a:cubicBezTo>
                  <a:cubicBezTo>
                    <a:pt x="340" y="2213"/>
                    <a:pt x="311" y="2203"/>
                    <a:pt x="311" y="2084"/>
                  </a:cubicBezTo>
                  <a:cubicBezTo>
                    <a:pt x="311" y="1955"/>
                    <a:pt x="311" y="1955"/>
                    <a:pt x="311" y="1955"/>
                  </a:cubicBezTo>
                  <a:cubicBezTo>
                    <a:pt x="311" y="1875"/>
                    <a:pt x="321" y="1865"/>
                    <a:pt x="321" y="1855"/>
                  </a:cubicBezTo>
                  <a:cubicBezTo>
                    <a:pt x="321" y="1846"/>
                    <a:pt x="340" y="1816"/>
                    <a:pt x="370" y="1816"/>
                  </a:cubicBezTo>
                  <a:cubicBezTo>
                    <a:pt x="379" y="1816"/>
                    <a:pt x="399" y="1826"/>
                    <a:pt x="409" y="1835"/>
                  </a:cubicBezTo>
                  <a:cubicBezTo>
                    <a:pt x="418" y="1855"/>
                    <a:pt x="428" y="1885"/>
                    <a:pt x="418" y="1905"/>
                  </a:cubicBezTo>
                  <a:cubicBezTo>
                    <a:pt x="418" y="1915"/>
                    <a:pt x="418" y="1915"/>
                    <a:pt x="418" y="1915"/>
                  </a:cubicBezTo>
                  <a:cubicBezTo>
                    <a:pt x="496" y="1915"/>
                    <a:pt x="496" y="1915"/>
                    <a:pt x="496" y="1915"/>
                  </a:cubicBezTo>
                  <a:cubicBezTo>
                    <a:pt x="496" y="1905"/>
                    <a:pt x="496" y="1905"/>
                    <a:pt x="496" y="1905"/>
                  </a:cubicBezTo>
                  <a:cubicBezTo>
                    <a:pt x="496" y="1846"/>
                    <a:pt x="486" y="1806"/>
                    <a:pt x="457" y="1776"/>
                  </a:cubicBezTo>
                  <a:cubicBezTo>
                    <a:pt x="438" y="1756"/>
                    <a:pt x="418" y="1746"/>
                    <a:pt x="379" y="1746"/>
                  </a:cubicBezTo>
                  <a:cubicBezTo>
                    <a:pt x="282" y="1756"/>
                    <a:pt x="243" y="1816"/>
                    <a:pt x="243" y="1935"/>
                  </a:cubicBezTo>
                  <a:cubicBezTo>
                    <a:pt x="243" y="2074"/>
                    <a:pt x="243" y="2074"/>
                    <a:pt x="243" y="2074"/>
                  </a:cubicBezTo>
                  <a:cubicBezTo>
                    <a:pt x="243" y="2272"/>
                    <a:pt x="331" y="2272"/>
                    <a:pt x="379" y="2282"/>
                  </a:cubicBezTo>
                  <a:cubicBezTo>
                    <a:pt x="379" y="2282"/>
                    <a:pt x="379" y="2282"/>
                    <a:pt x="389" y="2282"/>
                  </a:cubicBezTo>
                  <a:cubicBezTo>
                    <a:pt x="418" y="2282"/>
                    <a:pt x="438" y="2272"/>
                    <a:pt x="457" y="2252"/>
                  </a:cubicBezTo>
                  <a:cubicBezTo>
                    <a:pt x="486" y="2223"/>
                    <a:pt x="496" y="2183"/>
                    <a:pt x="496" y="2123"/>
                  </a:cubicBezTo>
                  <a:cubicBezTo>
                    <a:pt x="496" y="2113"/>
                    <a:pt x="496" y="2113"/>
                    <a:pt x="496" y="2113"/>
                  </a:cubicBezTo>
                  <a:lnTo>
                    <a:pt x="428" y="2113"/>
                  </a:lnTo>
                  <a:close/>
                </a:path>
              </a:pathLst>
            </a:custGeom>
            <a:solidFill>
              <a:schemeClr val="tx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xmlns="" id="{3C129846-A215-2E48-9A9E-046381DF7DF0}"/>
              </a:ext>
            </a:extLst>
          </p:cNvPr>
          <p:cNvGrpSpPr/>
          <p:nvPr/>
        </p:nvGrpSpPr>
        <p:grpSpPr>
          <a:xfrm>
            <a:off x="565701" y="2208950"/>
            <a:ext cx="10179660" cy="2731314"/>
            <a:chOff x="565701" y="2208950"/>
            <a:chExt cx="10179660" cy="2731314"/>
          </a:xfrm>
        </p:grpSpPr>
        <p:sp>
          <p:nvSpPr>
            <p:cNvPr id="22" name="Freeform 12">
              <a:extLst>
                <a:ext uri="{FF2B5EF4-FFF2-40B4-BE49-F238E27FC236}">
                  <a16:creationId xmlns:a16="http://schemas.microsoft.com/office/drawing/2014/main" xmlns="" id="{34262C9C-DABE-7644-ABA7-113F53971A15}"/>
                </a:ext>
              </a:extLst>
            </p:cNvPr>
            <p:cNvSpPr>
              <a:spLocks noChangeAspect="1" noChangeArrowheads="1"/>
            </p:cNvSpPr>
            <p:nvPr/>
          </p:nvSpPr>
          <p:spPr bwMode="auto">
            <a:xfrm>
              <a:off x="8790728" y="2438313"/>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4">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5" name="Freeform 12">
              <a:extLst>
                <a:ext uri="{FF2B5EF4-FFF2-40B4-BE49-F238E27FC236}">
                  <a16:creationId xmlns:a16="http://schemas.microsoft.com/office/drawing/2014/main" xmlns="" id="{2555E3D7-053D-C44E-9B5F-370B70DAA9F8}"/>
                </a:ext>
              </a:extLst>
            </p:cNvPr>
            <p:cNvSpPr>
              <a:spLocks noChangeAspect="1" noChangeArrowheads="1"/>
            </p:cNvSpPr>
            <p:nvPr/>
          </p:nvSpPr>
          <p:spPr bwMode="auto">
            <a:xfrm>
              <a:off x="10501815" y="4601476"/>
              <a:ext cx="243546"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4">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5" name="Freeform 12">
              <a:extLst>
                <a:ext uri="{FF2B5EF4-FFF2-40B4-BE49-F238E27FC236}">
                  <a16:creationId xmlns:a16="http://schemas.microsoft.com/office/drawing/2014/main" xmlns="" id="{B177EEE7-FA3B-B44B-8F00-52DD33CAB137}"/>
                </a:ext>
              </a:extLst>
            </p:cNvPr>
            <p:cNvSpPr>
              <a:spLocks noChangeAspect="1" noChangeArrowheads="1"/>
            </p:cNvSpPr>
            <p:nvPr/>
          </p:nvSpPr>
          <p:spPr bwMode="auto">
            <a:xfrm>
              <a:off x="7013074" y="4628527"/>
              <a:ext cx="243545" cy="311737"/>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4">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xmlns="" id="{C00E3B2B-5235-BA48-9095-E89B673E41F3}"/>
                </a:ext>
              </a:extLst>
            </p:cNvPr>
            <p:cNvSpPr/>
            <p:nvPr/>
          </p:nvSpPr>
          <p:spPr bwMode="gray">
            <a:xfrm>
              <a:off x="900189" y="2208950"/>
              <a:ext cx="193583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395"/>
                  </a:solidFill>
                  <a:effectLst/>
                  <a:uLnTx/>
                  <a:uFillTx/>
                  <a:latin typeface="Calibri"/>
                  <a:ea typeface="+mn-ea"/>
                  <a:cs typeface="+mn-cs"/>
                </a:rPr>
                <a:t>Distributed Ledger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395"/>
                  </a:solidFill>
                  <a:effectLst/>
                  <a:uLnTx/>
                  <a:uFillTx/>
                  <a:latin typeface="Calibri"/>
                  <a:ea typeface="+mn-ea"/>
                  <a:cs typeface="+mn-cs"/>
                </a:rPr>
                <a:t>(Single Version of Truth)</a:t>
              </a:r>
              <a:endParaRPr kumimoji="0" lang="en-US" sz="1600" b="0" i="0" u="none" strike="noStrike" kern="1200" cap="none" spc="0" normalizeH="0" baseline="0" noProof="0" dirty="0">
                <a:ln>
                  <a:noFill/>
                </a:ln>
                <a:solidFill>
                  <a:srgbClr val="007395"/>
                </a:solidFill>
                <a:effectLst/>
                <a:uLnTx/>
                <a:uFillTx/>
                <a:latin typeface="Calibri"/>
                <a:ea typeface="+mn-ea"/>
                <a:cs typeface="+mn-cs"/>
              </a:endParaRPr>
            </a:p>
          </p:txBody>
        </p:sp>
        <p:sp>
          <p:nvSpPr>
            <p:cNvPr id="83" name="Freeform 12">
              <a:extLst>
                <a:ext uri="{FF2B5EF4-FFF2-40B4-BE49-F238E27FC236}">
                  <a16:creationId xmlns:a16="http://schemas.microsoft.com/office/drawing/2014/main" xmlns="" id="{6CF4192D-58F3-4048-99DB-D723BE4637D7}"/>
                </a:ext>
              </a:extLst>
            </p:cNvPr>
            <p:cNvSpPr>
              <a:spLocks noChangeAspect="1" noChangeArrowheads="1"/>
            </p:cNvSpPr>
            <p:nvPr/>
          </p:nvSpPr>
          <p:spPr bwMode="auto">
            <a:xfrm>
              <a:off x="565701" y="2313475"/>
              <a:ext cx="179912" cy="230286"/>
            </a:xfrm>
            <a:custGeom>
              <a:avLst/>
              <a:gdLst>
                <a:gd name="T0" fmla="*/ 1760 w 2316"/>
                <a:gd name="T1" fmla="*/ 1852 h 2964"/>
                <a:gd name="T2" fmla="*/ 1019 w 2316"/>
                <a:gd name="T3" fmla="*/ 1852 h 2964"/>
                <a:gd name="T4" fmla="*/ 1019 w 2316"/>
                <a:gd name="T5" fmla="*/ 2084 h 2964"/>
                <a:gd name="T6" fmla="*/ 1760 w 2316"/>
                <a:gd name="T7" fmla="*/ 2084 h 2964"/>
                <a:gd name="T8" fmla="*/ 1760 w 2316"/>
                <a:gd name="T9" fmla="*/ 1852 h 2964"/>
                <a:gd name="T10" fmla="*/ 1760 w 2316"/>
                <a:gd name="T11" fmla="*/ 1528 h 2964"/>
                <a:gd name="T12" fmla="*/ 1019 w 2316"/>
                <a:gd name="T13" fmla="*/ 1528 h 2964"/>
                <a:gd name="T14" fmla="*/ 1019 w 2316"/>
                <a:gd name="T15" fmla="*/ 1760 h 2964"/>
                <a:gd name="T16" fmla="*/ 1760 w 2316"/>
                <a:gd name="T17" fmla="*/ 1760 h 2964"/>
                <a:gd name="T18" fmla="*/ 1760 w 2316"/>
                <a:gd name="T19" fmla="*/ 1528 h 2964"/>
                <a:gd name="T20" fmla="*/ 1760 w 2316"/>
                <a:gd name="T21" fmla="*/ 1204 h 2964"/>
                <a:gd name="T22" fmla="*/ 1019 w 2316"/>
                <a:gd name="T23" fmla="*/ 1204 h 2964"/>
                <a:gd name="T24" fmla="*/ 1019 w 2316"/>
                <a:gd name="T25" fmla="*/ 1436 h 2964"/>
                <a:gd name="T26" fmla="*/ 1760 w 2316"/>
                <a:gd name="T27" fmla="*/ 1436 h 2964"/>
                <a:gd name="T28" fmla="*/ 1760 w 2316"/>
                <a:gd name="T29" fmla="*/ 1204 h 2964"/>
                <a:gd name="T30" fmla="*/ 1760 w 2316"/>
                <a:gd name="T31" fmla="*/ 880 h 2964"/>
                <a:gd name="T32" fmla="*/ 1019 w 2316"/>
                <a:gd name="T33" fmla="*/ 880 h 2964"/>
                <a:gd name="T34" fmla="*/ 1019 w 2316"/>
                <a:gd name="T35" fmla="*/ 1111 h 2964"/>
                <a:gd name="T36" fmla="*/ 1760 w 2316"/>
                <a:gd name="T37" fmla="*/ 1111 h 2964"/>
                <a:gd name="T38" fmla="*/ 1760 w 2316"/>
                <a:gd name="T39" fmla="*/ 880 h 2964"/>
                <a:gd name="T40" fmla="*/ 926 w 2316"/>
                <a:gd name="T41" fmla="*/ 880 h 2964"/>
                <a:gd name="T42" fmla="*/ 556 w 2316"/>
                <a:gd name="T43" fmla="*/ 880 h 2964"/>
                <a:gd name="T44" fmla="*/ 556 w 2316"/>
                <a:gd name="T45" fmla="*/ 1111 h 2964"/>
                <a:gd name="T46" fmla="*/ 926 w 2316"/>
                <a:gd name="T47" fmla="*/ 1111 h 2964"/>
                <a:gd name="T48" fmla="*/ 926 w 2316"/>
                <a:gd name="T49" fmla="*/ 880 h 2964"/>
                <a:gd name="T50" fmla="*/ 1760 w 2316"/>
                <a:gd name="T51" fmla="*/ 2176 h 2964"/>
                <a:gd name="T52" fmla="*/ 1019 w 2316"/>
                <a:gd name="T53" fmla="*/ 2176 h 2964"/>
                <a:gd name="T54" fmla="*/ 1019 w 2316"/>
                <a:gd name="T55" fmla="*/ 2407 h 2964"/>
                <a:gd name="T56" fmla="*/ 1760 w 2316"/>
                <a:gd name="T57" fmla="*/ 2407 h 2964"/>
                <a:gd name="T58" fmla="*/ 1760 w 2316"/>
                <a:gd name="T59" fmla="*/ 2176 h 2964"/>
                <a:gd name="T60" fmla="*/ 463 w 2316"/>
                <a:gd name="T61" fmla="*/ 0 h 2964"/>
                <a:gd name="T62" fmla="*/ 0 w 2316"/>
                <a:gd name="T63" fmla="*/ 463 h 2964"/>
                <a:gd name="T64" fmla="*/ 0 w 2316"/>
                <a:gd name="T65" fmla="*/ 2963 h 2964"/>
                <a:gd name="T66" fmla="*/ 2315 w 2316"/>
                <a:gd name="T67" fmla="*/ 2963 h 2964"/>
                <a:gd name="T68" fmla="*/ 2315 w 2316"/>
                <a:gd name="T69" fmla="*/ 0 h 2964"/>
                <a:gd name="T70" fmla="*/ 463 w 2316"/>
                <a:gd name="T71" fmla="*/ 0 h 2964"/>
                <a:gd name="T72" fmla="*/ 1852 w 2316"/>
                <a:gd name="T73" fmla="*/ 2500 h 2964"/>
                <a:gd name="T74" fmla="*/ 463 w 2316"/>
                <a:gd name="T75" fmla="*/ 2500 h 2964"/>
                <a:gd name="T76" fmla="*/ 463 w 2316"/>
                <a:gd name="T77" fmla="*/ 787 h 2964"/>
                <a:gd name="T78" fmla="*/ 1852 w 2316"/>
                <a:gd name="T79" fmla="*/ 787 h 2964"/>
                <a:gd name="T80" fmla="*/ 1852 w 2316"/>
                <a:gd name="T81" fmla="*/ 2500 h 2964"/>
                <a:gd name="T82" fmla="*/ 926 w 2316"/>
                <a:gd name="T83" fmla="*/ 1204 h 2964"/>
                <a:gd name="T84" fmla="*/ 556 w 2316"/>
                <a:gd name="T85" fmla="*/ 1204 h 2964"/>
                <a:gd name="T86" fmla="*/ 556 w 2316"/>
                <a:gd name="T87" fmla="*/ 1436 h 2964"/>
                <a:gd name="T88" fmla="*/ 926 w 2316"/>
                <a:gd name="T89" fmla="*/ 1436 h 2964"/>
                <a:gd name="T90" fmla="*/ 926 w 2316"/>
                <a:gd name="T91" fmla="*/ 1204 h 2964"/>
                <a:gd name="T92" fmla="*/ 926 w 2316"/>
                <a:gd name="T93" fmla="*/ 2176 h 2964"/>
                <a:gd name="T94" fmla="*/ 556 w 2316"/>
                <a:gd name="T95" fmla="*/ 2176 h 2964"/>
                <a:gd name="T96" fmla="*/ 556 w 2316"/>
                <a:gd name="T97" fmla="*/ 2407 h 2964"/>
                <a:gd name="T98" fmla="*/ 926 w 2316"/>
                <a:gd name="T99" fmla="*/ 2407 h 2964"/>
                <a:gd name="T100" fmla="*/ 926 w 2316"/>
                <a:gd name="T101" fmla="*/ 2176 h 2964"/>
                <a:gd name="T102" fmla="*/ 926 w 2316"/>
                <a:gd name="T103" fmla="*/ 1852 h 2964"/>
                <a:gd name="T104" fmla="*/ 556 w 2316"/>
                <a:gd name="T105" fmla="*/ 1852 h 2964"/>
                <a:gd name="T106" fmla="*/ 556 w 2316"/>
                <a:gd name="T107" fmla="*/ 2084 h 2964"/>
                <a:gd name="T108" fmla="*/ 926 w 2316"/>
                <a:gd name="T109" fmla="*/ 2084 h 2964"/>
                <a:gd name="T110" fmla="*/ 926 w 2316"/>
                <a:gd name="T111" fmla="*/ 1852 h 2964"/>
                <a:gd name="T112" fmla="*/ 926 w 2316"/>
                <a:gd name="T113" fmla="*/ 1528 h 2964"/>
                <a:gd name="T114" fmla="*/ 556 w 2316"/>
                <a:gd name="T115" fmla="*/ 1528 h 2964"/>
                <a:gd name="T116" fmla="*/ 556 w 2316"/>
                <a:gd name="T117" fmla="*/ 1760 h 2964"/>
                <a:gd name="T118" fmla="*/ 926 w 2316"/>
                <a:gd name="T119" fmla="*/ 1760 h 2964"/>
                <a:gd name="T120" fmla="*/ 926 w 2316"/>
                <a:gd name="T121" fmla="*/ 152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6" h="2964">
                  <a:moveTo>
                    <a:pt x="1760" y="1852"/>
                  </a:moveTo>
                  <a:lnTo>
                    <a:pt x="1019" y="1852"/>
                  </a:lnTo>
                  <a:lnTo>
                    <a:pt x="1019" y="2084"/>
                  </a:lnTo>
                  <a:lnTo>
                    <a:pt x="1760" y="2084"/>
                  </a:lnTo>
                  <a:lnTo>
                    <a:pt x="1760" y="1852"/>
                  </a:lnTo>
                  <a:close/>
                  <a:moveTo>
                    <a:pt x="1760" y="1528"/>
                  </a:moveTo>
                  <a:lnTo>
                    <a:pt x="1019" y="1528"/>
                  </a:lnTo>
                  <a:lnTo>
                    <a:pt x="1019" y="1760"/>
                  </a:lnTo>
                  <a:lnTo>
                    <a:pt x="1760" y="1760"/>
                  </a:lnTo>
                  <a:lnTo>
                    <a:pt x="1760" y="1528"/>
                  </a:lnTo>
                  <a:close/>
                  <a:moveTo>
                    <a:pt x="1760" y="1204"/>
                  </a:moveTo>
                  <a:lnTo>
                    <a:pt x="1019" y="1204"/>
                  </a:lnTo>
                  <a:lnTo>
                    <a:pt x="1019" y="1436"/>
                  </a:lnTo>
                  <a:lnTo>
                    <a:pt x="1760" y="1436"/>
                  </a:lnTo>
                  <a:lnTo>
                    <a:pt x="1760" y="1204"/>
                  </a:lnTo>
                  <a:close/>
                  <a:moveTo>
                    <a:pt x="1760" y="880"/>
                  </a:moveTo>
                  <a:lnTo>
                    <a:pt x="1019" y="880"/>
                  </a:lnTo>
                  <a:lnTo>
                    <a:pt x="1019" y="1111"/>
                  </a:lnTo>
                  <a:lnTo>
                    <a:pt x="1760" y="1111"/>
                  </a:lnTo>
                  <a:lnTo>
                    <a:pt x="1760" y="880"/>
                  </a:lnTo>
                  <a:close/>
                  <a:moveTo>
                    <a:pt x="926" y="880"/>
                  </a:moveTo>
                  <a:lnTo>
                    <a:pt x="556" y="880"/>
                  </a:lnTo>
                  <a:lnTo>
                    <a:pt x="556" y="1111"/>
                  </a:lnTo>
                  <a:lnTo>
                    <a:pt x="926" y="1111"/>
                  </a:lnTo>
                  <a:lnTo>
                    <a:pt x="926" y="880"/>
                  </a:lnTo>
                  <a:close/>
                  <a:moveTo>
                    <a:pt x="1760" y="2176"/>
                  </a:moveTo>
                  <a:lnTo>
                    <a:pt x="1019" y="2176"/>
                  </a:lnTo>
                  <a:lnTo>
                    <a:pt x="1019" y="2407"/>
                  </a:lnTo>
                  <a:lnTo>
                    <a:pt x="1760" y="2407"/>
                  </a:lnTo>
                  <a:lnTo>
                    <a:pt x="1760" y="2176"/>
                  </a:lnTo>
                  <a:close/>
                  <a:moveTo>
                    <a:pt x="463" y="0"/>
                  </a:moveTo>
                  <a:lnTo>
                    <a:pt x="0" y="463"/>
                  </a:lnTo>
                  <a:lnTo>
                    <a:pt x="0" y="2963"/>
                  </a:lnTo>
                  <a:lnTo>
                    <a:pt x="2315" y="2963"/>
                  </a:lnTo>
                  <a:lnTo>
                    <a:pt x="2315" y="0"/>
                  </a:lnTo>
                  <a:lnTo>
                    <a:pt x="463" y="0"/>
                  </a:lnTo>
                  <a:close/>
                  <a:moveTo>
                    <a:pt x="1852" y="2500"/>
                  </a:moveTo>
                  <a:lnTo>
                    <a:pt x="463" y="2500"/>
                  </a:lnTo>
                  <a:lnTo>
                    <a:pt x="463" y="787"/>
                  </a:lnTo>
                  <a:lnTo>
                    <a:pt x="1852" y="787"/>
                  </a:lnTo>
                  <a:lnTo>
                    <a:pt x="1852" y="2500"/>
                  </a:lnTo>
                  <a:close/>
                  <a:moveTo>
                    <a:pt x="926" y="1204"/>
                  </a:moveTo>
                  <a:lnTo>
                    <a:pt x="556" y="1204"/>
                  </a:lnTo>
                  <a:lnTo>
                    <a:pt x="556" y="1436"/>
                  </a:lnTo>
                  <a:lnTo>
                    <a:pt x="926" y="1436"/>
                  </a:lnTo>
                  <a:lnTo>
                    <a:pt x="926" y="1204"/>
                  </a:lnTo>
                  <a:close/>
                  <a:moveTo>
                    <a:pt x="926" y="2176"/>
                  </a:moveTo>
                  <a:lnTo>
                    <a:pt x="556" y="2176"/>
                  </a:lnTo>
                  <a:lnTo>
                    <a:pt x="556" y="2407"/>
                  </a:lnTo>
                  <a:lnTo>
                    <a:pt x="926" y="2407"/>
                  </a:lnTo>
                  <a:lnTo>
                    <a:pt x="926" y="2176"/>
                  </a:lnTo>
                  <a:close/>
                  <a:moveTo>
                    <a:pt x="926" y="1852"/>
                  </a:moveTo>
                  <a:lnTo>
                    <a:pt x="556" y="1852"/>
                  </a:lnTo>
                  <a:lnTo>
                    <a:pt x="556" y="2084"/>
                  </a:lnTo>
                  <a:lnTo>
                    <a:pt x="926" y="2084"/>
                  </a:lnTo>
                  <a:lnTo>
                    <a:pt x="926" y="1852"/>
                  </a:lnTo>
                  <a:close/>
                  <a:moveTo>
                    <a:pt x="926" y="1528"/>
                  </a:moveTo>
                  <a:lnTo>
                    <a:pt x="556" y="1528"/>
                  </a:lnTo>
                  <a:lnTo>
                    <a:pt x="556" y="1760"/>
                  </a:lnTo>
                  <a:lnTo>
                    <a:pt x="926" y="1760"/>
                  </a:lnTo>
                  <a:lnTo>
                    <a:pt x="926" y="1528"/>
                  </a:lnTo>
                  <a:close/>
                </a:path>
              </a:pathLst>
            </a:custGeom>
            <a:solidFill>
              <a:schemeClr val="accent4">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xmlns="" id="{517BE95A-B0B6-9A4A-ABF6-2B4D1B4C571F}"/>
              </a:ext>
            </a:extLst>
          </p:cNvPr>
          <p:cNvGrpSpPr/>
          <p:nvPr/>
        </p:nvGrpSpPr>
        <p:grpSpPr>
          <a:xfrm>
            <a:off x="573837" y="2474863"/>
            <a:ext cx="9203933" cy="2466387"/>
            <a:chOff x="573837" y="2474863"/>
            <a:chExt cx="9203933" cy="2466387"/>
          </a:xfrm>
        </p:grpSpPr>
        <p:sp>
          <p:nvSpPr>
            <p:cNvPr id="21" name="Freeform 7">
              <a:extLst>
                <a:ext uri="{FF2B5EF4-FFF2-40B4-BE49-F238E27FC236}">
                  <a16:creationId xmlns:a16="http://schemas.microsoft.com/office/drawing/2014/main" xmlns="" id="{D4A79558-ED2F-2348-82FA-03E754A2677C}"/>
                </a:ext>
              </a:extLst>
            </p:cNvPr>
            <p:cNvSpPr>
              <a:spLocks noChangeAspect="1" noChangeArrowheads="1"/>
            </p:cNvSpPr>
            <p:nvPr/>
          </p:nvSpPr>
          <p:spPr bwMode="auto">
            <a:xfrm>
              <a:off x="7796174" y="2474863"/>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7">
              <a:extLst>
                <a:ext uri="{FF2B5EF4-FFF2-40B4-BE49-F238E27FC236}">
                  <a16:creationId xmlns:a16="http://schemas.microsoft.com/office/drawing/2014/main" xmlns="" id="{3002EB6F-6AEB-C349-8EAC-2B02A99CD6EA}"/>
                </a:ext>
              </a:extLst>
            </p:cNvPr>
            <p:cNvSpPr>
              <a:spLocks noChangeAspect="1" noChangeArrowheads="1"/>
            </p:cNvSpPr>
            <p:nvPr/>
          </p:nvSpPr>
          <p:spPr bwMode="auto">
            <a:xfrm>
              <a:off x="9477723" y="461498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7">
              <a:extLst>
                <a:ext uri="{FF2B5EF4-FFF2-40B4-BE49-F238E27FC236}">
                  <a16:creationId xmlns:a16="http://schemas.microsoft.com/office/drawing/2014/main" xmlns="" id="{21FBD7F1-17C3-4846-A8B1-9035E37DC6E0}"/>
                </a:ext>
              </a:extLst>
            </p:cNvPr>
            <p:cNvSpPr>
              <a:spLocks noChangeAspect="1" noChangeArrowheads="1"/>
            </p:cNvSpPr>
            <p:nvPr/>
          </p:nvSpPr>
          <p:spPr bwMode="auto">
            <a:xfrm>
              <a:off x="5939622" y="4643419"/>
              <a:ext cx="300047" cy="297831"/>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xmlns="" id="{2593494F-C248-2046-81B8-EF38D60D19AC}"/>
                </a:ext>
              </a:extLst>
            </p:cNvPr>
            <p:cNvSpPr/>
            <p:nvPr/>
          </p:nvSpPr>
          <p:spPr bwMode="gray">
            <a:xfrm>
              <a:off x="900189" y="2755176"/>
              <a:ext cx="1567520"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395">
                      <a:lumMod val="50000"/>
                    </a:srgbClr>
                  </a:solidFill>
                  <a:effectLst/>
                  <a:uLnTx/>
                  <a:uFillTx/>
                  <a:latin typeface="Calibri"/>
                  <a:ea typeface="+mn-ea"/>
                  <a:cs typeface="+mn-cs"/>
                </a:rPr>
                <a:t>Smart Contract </a:t>
              </a:r>
              <a:br>
                <a:rPr kumimoji="0" lang="en-US" sz="1800" b="0" i="0" u="none" strike="noStrike" kern="1200" cap="none" spc="0" normalizeH="0" baseline="0" noProof="0" dirty="0">
                  <a:ln>
                    <a:noFill/>
                  </a:ln>
                  <a:solidFill>
                    <a:srgbClr val="007395">
                      <a:lumMod val="50000"/>
                    </a:srgbClr>
                  </a:solidFill>
                  <a:effectLst/>
                  <a:uLnTx/>
                  <a:uFillTx/>
                  <a:latin typeface="Calibri"/>
                  <a:ea typeface="+mn-ea"/>
                  <a:cs typeface="+mn-cs"/>
                </a:rPr>
              </a:br>
              <a:r>
                <a:rPr kumimoji="0" lang="en-US" sz="1200" b="0" i="0" u="none" strike="noStrike" kern="1200" cap="none" spc="0" normalizeH="0" baseline="0" noProof="0" dirty="0">
                  <a:ln>
                    <a:noFill/>
                  </a:ln>
                  <a:solidFill>
                    <a:srgbClr val="007395">
                      <a:lumMod val="50000"/>
                    </a:srgbClr>
                  </a:solidFill>
                  <a:effectLst/>
                  <a:uLnTx/>
                  <a:uFillTx/>
                  <a:latin typeface="Calibri"/>
                  <a:ea typeface="+mn-ea"/>
                  <a:cs typeface="+mn-cs"/>
                </a:rPr>
                <a:t>(aka </a:t>
              </a:r>
              <a:r>
                <a:rPr kumimoji="0" lang="en-US" sz="1200" b="0" i="0" u="none" strike="noStrike" kern="1200" cap="none" spc="0" normalizeH="0" baseline="0" noProof="0" dirty="0" err="1">
                  <a:ln>
                    <a:noFill/>
                  </a:ln>
                  <a:solidFill>
                    <a:srgbClr val="007395">
                      <a:lumMod val="50000"/>
                    </a:srgbClr>
                  </a:solidFill>
                  <a:effectLst/>
                  <a:uLnTx/>
                  <a:uFillTx/>
                  <a:latin typeface="Calibri"/>
                  <a:ea typeface="+mn-ea"/>
                  <a:cs typeface="+mn-cs"/>
                </a:rPr>
                <a:t>Chaincode</a:t>
              </a:r>
              <a:r>
                <a:rPr kumimoji="0" lang="en-US" sz="1200" b="0" i="0" u="none" strike="noStrike" kern="1200" cap="none" spc="0" normalizeH="0" baseline="0" noProof="0" dirty="0">
                  <a:ln>
                    <a:noFill/>
                  </a:ln>
                  <a:solidFill>
                    <a:srgbClr val="007395">
                      <a:lumMod val="50000"/>
                    </a:srgbClr>
                  </a:solidFill>
                  <a:effectLst/>
                  <a:uLnTx/>
                  <a:uFillTx/>
                  <a:latin typeface="Calibri"/>
                  <a:ea typeface="+mn-ea"/>
                  <a:cs typeface="+mn-cs"/>
                </a:rPr>
                <a:t>)</a:t>
              </a:r>
            </a:p>
          </p:txBody>
        </p:sp>
        <p:sp>
          <p:nvSpPr>
            <p:cNvPr id="84" name="Freeform 7">
              <a:extLst>
                <a:ext uri="{FF2B5EF4-FFF2-40B4-BE49-F238E27FC236}">
                  <a16:creationId xmlns:a16="http://schemas.microsoft.com/office/drawing/2014/main" xmlns="" id="{2B1A5E18-1965-0F48-93CC-AEC4E6A8D75D}"/>
                </a:ext>
              </a:extLst>
            </p:cNvPr>
            <p:cNvSpPr>
              <a:spLocks noChangeAspect="1" noChangeArrowheads="1"/>
            </p:cNvSpPr>
            <p:nvPr/>
          </p:nvSpPr>
          <p:spPr bwMode="auto">
            <a:xfrm>
              <a:off x="573837" y="2879044"/>
              <a:ext cx="221651" cy="220014"/>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chemeClr val="accent4">
                <a:lumMod val="50000"/>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1" name="Group 180">
            <a:extLst>
              <a:ext uri="{FF2B5EF4-FFF2-40B4-BE49-F238E27FC236}">
                <a16:creationId xmlns:a16="http://schemas.microsoft.com/office/drawing/2014/main" xmlns="" id="{D5B51AE1-893B-5B42-A4B6-F47D765A51DC}"/>
              </a:ext>
            </a:extLst>
          </p:cNvPr>
          <p:cNvGrpSpPr/>
          <p:nvPr/>
        </p:nvGrpSpPr>
        <p:grpSpPr>
          <a:xfrm>
            <a:off x="6702075" y="2429541"/>
            <a:ext cx="3527878" cy="3422125"/>
            <a:chOff x="6702075" y="2429541"/>
            <a:chExt cx="3527878" cy="3422125"/>
          </a:xfrm>
        </p:grpSpPr>
        <p:sp>
          <p:nvSpPr>
            <p:cNvPr id="46" name="Arc 45">
              <a:extLst>
                <a:ext uri="{FF2B5EF4-FFF2-40B4-BE49-F238E27FC236}">
                  <a16:creationId xmlns:a16="http://schemas.microsoft.com/office/drawing/2014/main" xmlns="" id="{0BEE619D-12EF-7F48-9F54-FC634352BB09}"/>
                </a:ext>
              </a:extLst>
            </p:cNvPr>
            <p:cNvSpPr/>
            <p:nvPr/>
          </p:nvSpPr>
          <p:spPr>
            <a:xfrm>
              <a:off x="6713500" y="2456838"/>
              <a:ext cx="3394828" cy="3394828"/>
            </a:xfrm>
            <a:prstGeom prst="arc">
              <a:avLst>
                <a:gd name="adj1" fmla="val 17759993"/>
                <a:gd name="adj2" fmla="val 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1" name="Arc 90">
              <a:extLst>
                <a:ext uri="{FF2B5EF4-FFF2-40B4-BE49-F238E27FC236}">
                  <a16:creationId xmlns:a16="http://schemas.microsoft.com/office/drawing/2014/main" xmlns="" id="{4EE0AFDD-3ECD-F04F-80D2-4AF48B897345}"/>
                </a:ext>
              </a:extLst>
            </p:cNvPr>
            <p:cNvSpPr/>
            <p:nvPr/>
          </p:nvSpPr>
          <p:spPr>
            <a:xfrm>
              <a:off x="6713371" y="2429541"/>
              <a:ext cx="3363949" cy="3363949"/>
            </a:xfrm>
            <a:prstGeom prst="arc">
              <a:avLst>
                <a:gd name="adj1" fmla="val 2283953"/>
                <a:gd name="adj2" fmla="val 8476555"/>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92" name="Arc 91">
              <a:extLst>
                <a:ext uri="{FF2B5EF4-FFF2-40B4-BE49-F238E27FC236}">
                  <a16:creationId xmlns:a16="http://schemas.microsoft.com/office/drawing/2014/main" xmlns="" id="{FAA160F4-5DA2-4546-971F-5AC41A0649CD}"/>
                </a:ext>
              </a:extLst>
            </p:cNvPr>
            <p:cNvSpPr/>
            <p:nvPr/>
          </p:nvSpPr>
          <p:spPr>
            <a:xfrm>
              <a:off x="6702075" y="2439605"/>
              <a:ext cx="3527878" cy="3264567"/>
            </a:xfrm>
            <a:prstGeom prst="arc">
              <a:avLst>
                <a:gd name="adj1" fmla="val 10681598"/>
                <a:gd name="adj2" fmla="val 14500590"/>
              </a:avLst>
            </a:prstGeom>
            <a:ln w="63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cxnSp>
        <p:nvCxnSpPr>
          <p:cNvPr id="93" name="Straight Connector 92">
            <a:extLst>
              <a:ext uri="{FF2B5EF4-FFF2-40B4-BE49-F238E27FC236}">
                <a16:creationId xmlns:a16="http://schemas.microsoft.com/office/drawing/2014/main" xmlns="" id="{146D489E-CFDA-E949-B7E1-976B071862FF}"/>
              </a:ext>
            </a:extLst>
          </p:cNvPr>
          <p:cNvCxnSpPr>
            <a:cxnSpLocks/>
          </p:cNvCxnSpPr>
          <p:nvPr/>
        </p:nvCxnSpPr>
        <p:spPr>
          <a:xfrm>
            <a:off x="8778550" y="2200143"/>
            <a:ext cx="1298770" cy="193468"/>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899CAE44-18C8-6940-BE4E-041E201818A0}"/>
              </a:ext>
            </a:extLst>
          </p:cNvPr>
          <p:cNvCxnSpPr>
            <a:cxnSpLocks/>
          </p:cNvCxnSpPr>
          <p:nvPr/>
        </p:nvCxnSpPr>
        <p:spPr>
          <a:xfrm flipV="1">
            <a:off x="10238691" y="3422487"/>
            <a:ext cx="304227" cy="783635"/>
          </a:xfrm>
          <a:prstGeom prst="line">
            <a:avLst/>
          </a:prstGeom>
          <a:ln w="6350">
            <a:solidFill>
              <a:schemeClr val="accent3"/>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xmlns="" id="{16A62ED2-2DB9-4D4A-BA3F-4FE8294C81B4}"/>
              </a:ext>
            </a:extLst>
          </p:cNvPr>
          <p:cNvGrpSpPr/>
          <p:nvPr/>
        </p:nvGrpSpPr>
        <p:grpSpPr>
          <a:xfrm>
            <a:off x="900189" y="4718020"/>
            <a:ext cx="7967234" cy="698831"/>
            <a:chOff x="900189" y="4718020"/>
            <a:chExt cx="7967234" cy="698831"/>
          </a:xfrm>
        </p:grpSpPr>
        <p:sp>
          <p:nvSpPr>
            <p:cNvPr id="41" name="TextBox 40">
              <a:extLst>
                <a:ext uri="{FF2B5EF4-FFF2-40B4-BE49-F238E27FC236}">
                  <a16:creationId xmlns:a16="http://schemas.microsoft.com/office/drawing/2014/main" xmlns="" id="{1ED8B9E3-6B5A-DC43-B8E3-B55D517EAAE1}"/>
                </a:ext>
              </a:extLst>
            </p:cNvPr>
            <p:cNvSpPr txBox="1"/>
            <p:nvPr/>
          </p:nvSpPr>
          <p:spPr>
            <a:xfrm>
              <a:off x="7960505" y="5237701"/>
              <a:ext cx="906918" cy="176651"/>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Calibri" charset="0"/>
                  <a:cs typeface="Calibri" charset="0"/>
                </a:rPr>
                <a:t>Admin UI</a:t>
              </a:r>
            </a:p>
          </p:txBody>
        </p:sp>
        <p:sp>
          <p:nvSpPr>
            <p:cNvPr id="102" name="Rectangle 101">
              <a:extLst>
                <a:ext uri="{FF2B5EF4-FFF2-40B4-BE49-F238E27FC236}">
                  <a16:creationId xmlns:a16="http://schemas.microsoft.com/office/drawing/2014/main" xmlns="" id="{1BF70EF5-6230-C747-BB37-E5A6C85A3186}"/>
                </a:ext>
              </a:extLst>
            </p:cNvPr>
            <p:cNvSpPr/>
            <p:nvPr/>
          </p:nvSpPr>
          <p:spPr bwMode="gray">
            <a:xfrm>
              <a:off x="900189" y="4944365"/>
              <a:ext cx="1491320" cy="472486"/>
            </a:xfrm>
            <a:prstGeom prst="rect">
              <a:avLst/>
            </a:prstGeom>
            <a:noFill/>
            <a:ln>
              <a:noFill/>
            </a:ln>
            <a:effectLst/>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8D9DE">
                      <a:lumMod val="50000"/>
                    </a:srgbClr>
                  </a:solidFill>
                  <a:effectLst/>
                  <a:uLnTx/>
                  <a:uFillTx/>
                  <a:latin typeface="Calibri"/>
                  <a:ea typeface="+mn-ea"/>
                  <a:cs typeface="+mn-cs"/>
                </a:rPr>
                <a:t>Admin UI</a:t>
              </a:r>
            </a:p>
          </p:txBody>
        </p:sp>
        <p:sp>
          <p:nvSpPr>
            <p:cNvPr id="104" name="Freeform 2">
              <a:extLst>
                <a:ext uri="{FF2B5EF4-FFF2-40B4-BE49-F238E27FC236}">
                  <a16:creationId xmlns:a16="http://schemas.microsoft.com/office/drawing/2014/main" xmlns="" id="{3379AF5F-1467-1E47-9852-350CA27E472E}"/>
                </a:ext>
              </a:extLst>
            </p:cNvPr>
            <p:cNvSpPr>
              <a:spLocks noChangeAspect="1" noChangeArrowheads="1"/>
            </p:cNvSpPr>
            <p:nvPr/>
          </p:nvSpPr>
          <p:spPr bwMode="auto">
            <a:xfrm>
              <a:off x="8279607" y="4718020"/>
              <a:ext cx="350296" cy="45269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85" name="Group 184">
            <a:extLst>
              <a:ext uri="{FF2B5EF4-FFF2-40B4-BE49-F238E27FC236}">
                <a16:creationId xmlns:a16="http://schemas.microsoft.com/office/drawing/2014/main" xmlns="" id="{D4807741-66B2-944E-B280-3BF2CDCACFBF}"/>
              </a:ext>
            </a:extLst>
          </p:cNvPr>
          <p:cNvGrpSpPr/>
          <p:nvPr/>
        </p:nvGrpSpPr>
        <p:grpSpPr>
          <a:xfrm>
            <a:off x="900188" y="2443296"/>
            <a:ext cx="5811548" cy="2496968"/>
            <a:chOff x="7034" y="3230117"/>
            <a:chExt cx="5811548" cy="2496968"/>
          </a:xfrm>
          <a:solidFill>
            <a:schemeClr val="tx2">
              <a:lumMod val="75000"/>
            </a:schemeClr>
          </a:solidFill>
        </p:grpSpPr>
        <p:sp>
          <p:nvSpPr>
            <p:cNvPr id="100" name="Rectangle 99">
              <a:extLst>
                <a:ext uri="{FF2B5EF4-FFF2-40B4-BE49-F238E27FC236}">
                  <a16:creationId xmlns:a16="http://schemas.microsoft.com/office/drawing/2014/main" xmlns="" id="{CB33F91E-101C-994B-B059-0486163651FA}"/>
                </a:ext>
              </a:extLst>
            </p:cNvPr>
            <p:cNvSpPr/>
            <p:nvPr/>
          </p:nvSpPr>
          <p:spPr bwMode="gray">
            <a:xfrm>
              <a:off x="7034" y="5254599"/>
              <a:ext cx="1447283" cy="472486"/>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74A58">
                      <a:lumMod val="75000"/>
                    </a:srgbClr>
                  </a:solidFill>
                  <a:effectLst/>
                  <a:uLnTx/>
                  <a:uFillTx/>
                  <a:latin typeface="Calibri"/>
                  <a:ea typeface="+mn-ea"/>
                  <a:cs typeface="+mn-cs"/>
                </a:rPr>
                <a:t>REST Proxy</a:t>
              </a:r>
            </a:p>
          </p:txBody>
        </p:sp>
        <p:grpSp>
          <p:nvGrpSpPr>
            <p:cNvPr id="114" name="Group 113">
              <a:extLst>
                <a:ext uri="{FF2B5EF4-FFF2-40B4-BE49-F238E27FC236}">
                  <a16:creationId xmlns:a16="http://schemas.microsoft.com/office/drawing/2014/main" xmlns="" id="{92A616DC-BBF1-0442-B2EB-37AB0E78B93F}"/>
                </a:ext>
              </a:extLst>
            </p:cNvPr>
            <p:cNvGrpSpPr/>
            <p:nvPr/>
          </p:nvGrpSpPr>
          <p:grpSpPr>
            <a:xfrm>
              <a:off x="5298729" y="3230117"/>
              <a:ext cx="519853" cy="407639"/>
              <a:chOff x="3944938" y="4110038"/>
              <a:chExt cx="360362" cy="282575"/>
            </a:xfrm>
            <a:grpFill/>
          </p:grpSpPr>
          <p:sp>
            <p:nvSpPr>
              <p:cNvPr id="115" name="Freeform 8">
                <a:extLst>
                  <a:ext uri="{FF2B5EF4-FFF2-40B4-BE49-F238E27FC236}">
                    <a16:creationId xmlns:a16="http://schemas.microsoft.com/office/drawing/2014/main" xmlns="" id="{A250D710-D37C-FD49-BBC5-32ACB7285DDF}"/>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7" name="Freeform 9">
                <a:extLst>
                  <a:ext uri="{FF2B5EF4-FFF2-40B4-BE49-F238E27FC236}">
                    <a16:creationId xmlns:a16="http://schemas.microsoft.com/office/drawing/2014/main" xmlns="" id="{C90241C2-15C8-A84A-95E2-22CFF32A893D}"/>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19" name="Freeform 10">
                <a:extLst>
                  <a:ext uri="{FF2B5EF4-FFF2-40B4-BE49-F238E27FC236}">
                    <a16:creationId xmlns:a16="http://schemas.microsoft.com/office/drawing/2014/main" xmlns="" id="{F88D8957-4A4F-EA47-82B5-12C726750965}"/>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0" name="Freeform 11">
                <a:extLst>
                  <a:ext uri="{FF2B5EF4-FFF2-40B4-BE49-F238E27FC236}">
                    <a16:creationId xmlns:a16="http://schemas.microsoft.com/office/drawing/2014/main" xmlns="" id="{7233734A-74CA-6244-AA8E-8F236675BD1B}"/>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1" name="Freeform 12">
                <a:extLst>
                  <a:ext uri="{FF2B5EF4-FFF2-40B4-BE49-F238E27FC236}">
                    <a16:creationId xmlns:a16="http://schemas.microsoft.com/office/drawing/2014/main" xmlns="" id="{B490C56A-3627-CA4F-A2FB-337CD110B197}"/>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2" name="Freeform 13">
                <a:extLst>
                  <a:ext uri="{FF2B5EF4-FFF2-40B4-BE49-F238E27FC236}">
                    <a16:creationId xmlns:a16="http://schemas.microsoft.com/office/drawing/2014/main" xmlns="" id="{DE1F2EDA-4A2C-A54A-9F9E-9459EA0A6848}"/>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3" name="Freeform 14">
                <a:extLst>
                  <a:ext uri="{FF2B5EF4-FFF2-40B4-BE49-F238E27FC236}">
                    <a16:creationId xmlns:a16="http://schemas.microsoft.com/office/drawing/2014/main" xmlns="" id="{2BF85643-E9EA-DA4D-9448-BFA0F2D0D4FF}"/>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4" name="Freeform 15">
                <a:extLst>
                  <a:ext uri="{FF2B5EF4-FFF2-40B4-BE49-F238E27FC236}">
                    <a16:creationId xmlns:a16="http://schemas.microsoft.com/office/drawing/2014/main" xmlns="" id="{0EECE7B4-C094-C74B-9137-67C1DD215F41}"/>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5" name="Freeform 16">
                <a:extLst>
                  <a:ext uri="{FF2B5EF4-FFF2-40B4-BE49-F238E27FC236}">
                    <a16:creationId xmlns:a16="http://schemas.microsoft.com/office/drawing/2014/main" xmlns="" id="{65AD3E06-7793-8342-A2C7-369752052279}"/>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6" name="Freeform 17">
                <a:extLst>
                  <a:ext uri="{FF2B5EF4-FFF2-40B4-BE49-F238E27FC236}">
                    <a16:creationId xmlns:a16="http://schemas.microsoft.com/office/drawing/2014/main" xmlns="" id="{68FF8588-B71A-E34E-9B93-0FDCC578A772}"/>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7" name="Freeform 18">
                <a:extLst>
                  <a:ext uri="{FF2B5EF4-FFF2-40B4-BE49-F238E27FC236}">
                    <a16:creationId xmlns:a16="http://schemas.microsoft.com/office/drawing/2014/main" xmlns="" id="{2B6B9F9B-77A5-944C-B1E7-5C3A79A856D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8" name="Freeform 19">
                <a:extLst>
                  <a:ext uri="{FF2B5EF4-FFF2-40B4-BE49-F238E27FC236}">
                    <a16:creationId xmlns:a16="http://schemas.microsoft.com/office/drawing/2014/main" xmlns="" id="{D6A57CCD-287B-F541-A973-1E98E844761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29" name="Freeform 20">
                <a:extLst>
                  <a:ext uri="{FF2B5EF4-FFF2-40B4-BE49-F238E27FC236}">
                    <a16:creationId xmlns:a16="http://schemas.microsoft.com/office/drawing/2014/main" xmlns="" id="{D2F87623-34B4-FA44-9A96-B295A3250276}"/>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0" name="Freeform 21">
                <a:extLst>
                  <a:ext uri="{FF2B5EF4-FFF2-40B4-BE49-F238E27FC236}">
                    <a16:creationId xmlns:a16="http://schemas.microsoft.com/office/drawing/2014/main" xmlns="" id="{6DE1DE6C-5D44-BE49-8EBE-5131BD786570}"/>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1" name="Freeform 22">
                <a:extLst>
                  <a:ext uri="{FF2B5EF4-FFF2-40B4-BE49-F238E27FC236}">
                    <a16:creationId xmlns:a16="http://schemas.microsoft.com/office/drawing/2014/main" xmlns="" id="{9339D783-EF33-1846-B38B-637E04960EE0}"/>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2" name="Freeform 23">
                <a:extLst>
                  <a:ext uri="{FF2B5EF4-FFF2-40B4-BE49-F238E27FC236}">
                    <a16:creationId xmlns:a16="http://schemas.microsoft.com/office/drawing/2014/main" xmlns="" id="{11952B1B-5D43-414B-A13D-CAF1A26C32DC}"/>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3" name="Freeform 24">
                <a:extLst>
                  <a:ext uri="{FF2B5EF4-FFF2-40B4-BE49-F238E27FC236}">
                    <a16:creationId xmlns:a16="http://schemas.microsoft.com/office/drawing/2014/main" xmlns="" id="{9CB48B5A-3FE5-6241-BF64-000D7051ACE1}"/>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4" name="Freeform 25">
                <a:extLst>
                  <a:ext uri="{FF2B5EF4-FFF2-40B4-BE49-F238E27FC236}">
                    <a16:creationId xmlns:a16="http://schemas.microsoft.com/office/drawing/2014/main" xmlns="" id="{7D15D69B-4862-5E4D-BD69-87575429B707}"/>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5" name="Freeform 26">
                <a:extLst>
                  <a:ext uri="{FF2B5EF4-FFF2-40B4-BE49-F238E27FC236}">
                    <a16:creationId xmlns:a16="http://schemas.microsoft.com/office/drawing/2014/main" xmlns="" id="{8ADC4BDB-53FE-9A40-BA21-4B8D86329049}"/>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36" name="Freeform 27">
                <a:extLst>
                  <a:ext uri="{FF2B5EF4-FFF2-40B4-BE49-F238E27FC236}">
                    <a16:creationId xmlns:a16="http://schemas.microsoft.com/office/drawing/2014/main" xmlns="" id="{D6D11BBB-1248-E647-8AF7-65DAA1D4D120}"/>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grpSp>
      <p:cxnSp>
        <p:nvCxnSpPr>
          <p:cNvPr id="146" name="Straight Connector 145">
            <a:extLst>
              <a:ext uri="{FF2B5EF4-FFF2-40B4-BE49-F238E27FC236}">
                <a16:creationId xmlns:a16="http://schemas.microsoft.com/office/drawing/2014/main" xmlns="" id="{AF5951C0-D845-B847-BF69-E622F8A7E5EE}"/>
              </a:ext>
            </a:extLst>
          </p:cNvPr>
          <p:cNvCxnSpPr>
            <a:cxnSpLocks/>
          </p:cNvCxnSpPr>
          <p:nvPr/>
        </p:nvCxnSpPr>
        <p:spPr>
          <a:xfrm>
            <a:off x="4695614" y="4470888"/>
            <a:ext cx="1635965" cy="0"/>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35EBF141-680B-F046-9375-144389D36EA1}"/>
              </a:ext>
            </a:extLst>
          </p:cNvPr>
          <p:cNvCxnSpPr>
            <a:cxnSpLocks/>
          </p:cNvCxnSpPr>
          <p:nvPr/>
        </p:nvCxnSpPr>
        <p:spPr>
          <a:xfrm flipH="1">
            <a:off x="6427994" y="3215581"/>
            <a:ext cx="0" cy="1028074"/>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A62D42F2-30E5-CA47-944B-D3E27E1EBC54}"/>
              </a:ext>
            </a:extLst>
          </p:cNvPr>
          <p:cNvCxnSpPr>
            <a:cxnSpLocks/>
          </p:cNvCxnSpPr>
          <p:nvPr/>
        </p:nvCxnSpPr>
        <p:spPr>
          <a:xfrm flipH="1" flipV="1">
            <a:off x="4695614" y="2663978"/>
            <a:ext cx="1436562" cy="0"/>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xmlns="" id="{A35D6BB6-452F-7A44-91EE-1C925112FE44}"/>
              </a:ext>
            </a:extLst>
          </p:cNvPr>
          <p:cNvGrpSpPr/>
          <p:nvPr/>
        </p:nvGrpSpPr>
        <p:grpSpPr>
          <a:xfrm>
            <a:off x="900189" y="3301402"/>
            <a:ext cx="8442509" cy="1368416"/>
            <a:chOff x="900189" y="3301402"/>
            <a:chExt cx="8442509" cy="1368416"/>
          </a:xfrm>
        </p:grpSpPr>
        <p:sp>
          <p:nvSpPr>
            <p:cNvPr id="45" name="TextBox 44">
              <a:extLst>
                <a:ext uri="{FF2B5EF4-FFF2-40B4-BE49-F238E27FC236}">
                  <a16:creationId xmlns:a16="http://schemas.microsoft.com/office/drawing/2014/main" xmlns="" id="{4AF2F4B7-9D4C-384D-8069-F7C531B4F2A2}"/>
                </a:ext>
              </a:extLst>
            </p:cNvPr>
            <p:cNvSpPr txBox="1"/>
            <p:nvPr/>
          </p:nvSpPr>
          <p:spPr>
            <a:xfrm>
              <a:off x="7608305" y="4338044"/>
              <a:ext cx="1734393" cy="331774"/>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solidFill>
                  <a:effectLst/>
                  <a:uLnTx/>
                  <a:uFillTx/>
                  <a:latin typeface="Calibri"/>
                  <a:ea typeface="+mn-ea"/>
                  <a:cs typeface="+mn-cs"/>
                </a:rPr>
                <a:t>Ordering Service</a:t>
              </a:r>
            </a:p>
          </p:txBody>
        </p:sp>
        <p:sp>
          <p:nvSpPr>
            <p:cNvPr id="96" name="Rectangle 95">
              <a:extLst>
                <a:ext uri="{FF2B5EF4-FFF2-40B4-BE49-F238E27FC236}">
                  <a16:creationId xmlns:a16="http://schemas.microsoft.com/office/drawing/2014/main" xmlns="" id="{6F3BFDAE-9CBD-BD43-9B4D-B2927A9CD093}"/>
                </a:ext>
              </a:extLst>
            </p:cNvPr>
            <p:cNvSpPr/>
            <p:nvPr/>
          </p:nvSpPr>
          <p:spPr bwMode="gray">
            <a:xfrm>
              <a:off x="900189" y="3301402"/>
              <a:ext cx="1491320" cy="476771"/>
            </a:xfrm>
            <a:prstGeom prst="rect">
              <a:avLst/>
            </a:prstGeom>
            <a:noFill/>
            <a:ln w="1587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80000">
                      <a:lumMod val="75000"/>
                    </a:srgbClr>
                  </a:solidFill>
                  <a:effectLst/>
                  <a:uLnTx/>
                  <a:uFillTx/>
                  <a:latin typeface="Calibri"/>
                  <a:ea typeface="+mn-ea"/>
                  <a:cs typeface="+mn-cs"/>
                </a:rPr>
                <a:t>Ordering Service</a:t>
              </a:r>
            </a:p>
          </p:txBody>
        </p:sp>
        <p:sp>
          <p:nvSpPr>
            <p:cNvPr id="36" name="Oval 35">
              <a:extLst>
                <a:ext uri="{FF2B5EF4-FFF2-40B4-BE49-F238E27FC236}">
                  <a16:creationId xmlns:a16="http://schemas.microsoft.com/office/drawing/2014/main" xmlns="" id="{6550F3DC-54C3-BE4F-B361-55C275699372}"/>
                </a:ext>
              </a:extLst>
            </p:cNvPr>
            <p:cNvSpPr/>
            <p:nvPr/>
          </p:nvSpPr>
          <p:spPr bwMode="gray">
            <a:xfrm>
              <a:off x="8021768" y="3456725"/>
              <a:ext cx="818092" cy="818092"/>
            </a:xfrm>
            <a:prstGeom prst="ellipse">
              <a:avLst/>
            </a:prstGeom>
            <a:solidFill>
              <a:schemeClr val="accent1">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xmlns="" id="{3FB3EB06-A568-E947-AA10-C475FD4D24DF}"/>
                </a:ext>
              </a:extLst>
            </p:cNvPr>
            <p:cNvSpPr>
              <a:spLocks noChangeAspect="1" noChangeArrowheads="1"/>
            </p:cNvSpPr>
            <p:nvPr/>
          </p:nvSpPr>
          <p:spPr bwMode="auto">
            <a:xfrm>
              <a:off x="8183139" y="3583834"/>
              <a:ext cx="498828" cy="498829"/>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bg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8595B"/>
                </a:solidFill>
                <a:effectLst/>
                <a:uLnTx/>
                <a:uFillTx/>
                <a:latin typeface="Calibri"/>
                <a:ea typeface="+mn-ea"/>
                <a:cs typeface="+mn-cs"/>
              </a:endParaRPr>
            </a:p>
          </p:txBody>
        </p:sp>
        <p:cxnSp>
          <p:nvCxnSpPr>
            <p:cNvPr id="158" name="Straight Connector 157">
              <a:extLst>
                <a:ext uri="{FF2B5EF4-FFF2-40B4-BE49-F238E27FC236}">
                  <a16:creationId xmlns:a16="http://schemas.microsoft.com/office/drawing/2014/main" xmlns="" id="{AE769048-CB9C-2848-8C92-C37341F544EA}"/>
                </a:ext>
              </a:extLst>
            </p:cNvPr>
            <p:cNvCxnSpPr>
              <a:cxnSpLocks/>
            </p:cNvCxnSpPr>
            <p:nvPr/>
          </p:nvCxnSpPr>
          <p:spPr>
            <a:xfrm>
              <a:off x="7557505" y="4592831"/>
              <a:ext cx="1754132" cy="0"/>
            </a:xfrm>
            <a:prstGeom prst="line">
              <a:avLst/>
            </a:prstGeom>
            <a:ln w="19050">
              <a:solidFill>
                <a:schemeClr val="bg1">
                  <a:lumMod val="8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xmlns="" id="{82FD931A-B1E0-3A40-826C-571166B0BBDC}"/>
              </a:ext>
            </a:extLst>
          </p:cNvPr>
          <p:cNvCxnSpPr>
            <a:cxnSpLocks/>
          </p:cNvCxnSpPr>
          <p:nvPr/>
        </p:nvCxnSpPr>
        <p:spPr>
          <a:xfrm flipV="1">
            <a:off x="6795734" y="2208952"/>
            <a:ext cx="1265780" cy="265911"/>
          </a:xfrm>
          <a:prstGeom prst="line">
            <a:avLst/>
          </a:prstGeom>
          <a:ln w="6350">
            <a:solidFill>
              <a:schemeClr val="bg1">
                <a:lumMod val="5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4" name="Freeform 93">
            <a:extLst>
              <a:ext uri="{FF2B5EF4-FFF2-40B4-BE49-F238E27FC236}">
                <a16:creationId xmlns:a16="http://schemas.microsoft.com/office/drawing/2014/main" xmlns="" id="{39F9104C-D043-B245-80C6-A9FEB5437CCA}"/>
              </a:ext>
            </a:extLst>
          </p:cNvPr>
          <p:cNvSpPr>
            <a:spLocks noChangeAspect="1" noChangeArrowheads="1"/>
          </p:cNvSpPr>
          <p:nvPr/>
        </p:nvSpPr>
        <p:spPr bwMode="auto">
          <a:xfrm>
            <a:off x="538953" y="3408524"/>
            <a:ext cx="232706" cy="232706"/>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accent1">
              <a:lumMod val="75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58595B"/>
              </a:solidFill>
              <a:effectLst/>
              <a:uLnTx/>
              <a:uFillTx/>
              <a:latin typeface="Calibri"/>
              <a:ea typeface="+mn-ea"/>
              <a:cs typeface="+mn-cs"/>
            </a:endParaRPr>
          </a:p>
        </p:txBody>
      </p:sp>
      <p:sp>
        <p:nvSpPr>
          <p:cNvPr id="113" name="Freeform 20">
            <a:extLst>
              <a:ext uri="{FF2B5EF4-FFF2-40B4-BE49-F238E27FC236}">
                <a16:creationId xmlns:a16="http://schemas.microsoft.com/office/drawing/2014/main" xmlns="" id="{96A43887-1F8E-E84D-A582-A6209359EFEE}"/>
              </a:ext>
            </a:extLst>
          </p:cNvPr>
          <p:cNvSpPr>
            <a:spLocks noChangeAspect="1" noChangeArrowheads="1"/>
          </p:cNvSpPr>
          <p:nvPr/>
        </p:nvSpPr>
        <p:spPr bwMode="auto">
          <a:xfrm>
            <a:off x="494689" y="3954647"/>
            <a:ext cx="318850" cy="199605"/>
          </a:xfrm>
          <a:custGeom>
            <a:avLst/>
            <a:gdLst>
              <a:gd name="T0" fmla="*/ 1272 w 3256"/>
              <a:gd name="T1" fmla="*/ 2036 h 2037"/>
              <a:gd name="T2" fmla="*/ 1399 w 3256"/>
              <a:gd name="T3" fmla="*/ 1909 h 2037"/>
              <a:gd name="T4" fmla="*/ 1552 w 3256"/>
              <a:gd name="T5" fmla="*/ 1909 h 2037"/>
              <a:gd name="T6" fmla="*/ 1627 w 3256"/>
              <a:gd name="T7" fmla="*/ 1832 h 2037"/>
              <a:gd name="T8" fmla="*/ 1754 w 3256"/>
              <a:gd name="T9" fmla="*/ 1909 h 2037"/>
              <a:gd name="T10" fmla="*/ 1627 w 3256"/>
              <a:gd name="T11" fmla="*/ 1780 h 2037"/>
              <a:gd name="T12" fmla="*/ 1985 w 3256"/>
              <a:gd name="T13" fmla="*/ 1832 h 2037"/>
              <a:gd name="T14" fmla="*/ 2060 w 3256"/>
              <a:gd name="T15" fmla="*/ 1909 h 2037"/>
              <a:gd name="T16" fmla="*/ 1985 w 3256"/>
              <a:gd name="T17" fmla="*/ 1780 h 2037"/>
              <a:gd name="T18" fmla="*/ 1856 w 3256"/>
              <a:gd name="T19" fmla="*/ 1909 h 2037"/>
              <a:gd name="T20" fmla="*/ 3180 w 3256"/>
              <a:gd name="T21" fmla="*/ 763 h 2037"/>
              <a:gd name="T22" fmla="*/ 2976 w 3256"/>
              <a:gd name="T23" fmla="*/ 612 h 2037"/>
              <a:gd name="T24" fmla="*/ 3103 w 3256"/>
              <a:gd name="T25" fmla="*/ 840 h 2037"/>
              <a:gd name="T26" fmla="*/ 2976 w 3256"/>
              <a:gd name="T27" fmla="*/ 1069 h 2037"/>
              <a:gd name="T28" fmla="*/ 3255 w 3256"/>
              <a:gd name="T29" fmla="*/ 840 h 2037"/>
              <a:gd name="T30" fmla="*/ 63 w 3256"/>
              <a:gd name="T31" fmla="*/ 915 h 2037"/>
              <a:gd name="T32" fmla="*/ 294 w 3256"/>
              <a:gd name="T33" fmla="*/ 1044 h 2037"/>
              <a:gd name="T34" fmla="*/ 294 w 3256"/>
              <a:gd name="T35" fmla="*/ 687 h 2037"/>
              <a:gd name="T36" fmla="*/ 228 w 3256"/>
              <a:gd name="T37" fmla="*/ 612 h 2037"/>
              <a:gd name="T38" fmla="*/ 63 w 3256"/>
              <a:gd name="T39" fmla="*/ 915 h 2037"/>
              <a:gd name="T40" fmla="*/ 966 w 3256"/>
              <a:gd name="T41" fmla="*/ 687 h 2037"/>
              <a:gd name="T42" fmla="*/ 955 w 3256"/>
              <a:gd name="T43" fmla="*/ 587 h 2037"/>
              <a:gd name="T44" fmla="*/ 1132 w 3256"/>
              <a:gd name="T45" fmla="*/ 587 h 2037"/>
              <a:gd name="T46" fmla="*/ 1120 w 3256"/>
              <a:gd name="T47" fmla="*/ 777 h 2037"/>
              <a:gd name="T48" fmla="*/ 1260 w 3256"/>
              <a:gd name="T49" fmla="*/ 598 h 2037"/>
              <a:gd name="T50" fmla="*/ 1093 w 3256"/>
              <a:gd name="T51" fmla="*/ 394 h 2037"/>
              <a:gd name="T52" fmla="*/ 991 w 3256"/>
              <a:gd name="T53" fmla="*/ 750 h 2037"/>
              <a:gd name="T54" fmla="*/ 471 w 3256"/>
              <a:gd name="T55" fmla="*/ 0 h 2037"/>
              <a:gd name="T56" fmla="*/ 471 w 3256"/>
              <a:gd name="T57" fmla="*/ 1678 h 2037"/>
              <a:gd name="T58" fmla="*/ 2850 w 3256"/>
              <a:gd name="T59" fmla="*/ 64 h 2037"/>
              <a:gd name="T60" fmla="*/ 713 w 3256"/>
              <a:gd name="T61" fmla="*/ 306 h 2037"/>
              <a:gd name="T62" fmla="*/ 1374 w 3256"/>
              <a:gd name="T63" fmla="*/ 1017 h 2037"/>
              <a:gd name="T64" fmla="*/ 1158 w 3256"/>
              <a:gd name="T65" fmla="*/ 827 h 2037"/>
              <a:gd name="T66" fmla="*/ 853 w 3256"/>
              <a:gd name="T67" fmla="*/ 879 h 2037"/>
              <a:gd name="T68" fmla="*/ 713 w 3256"/>
              <a:gd name="T69" fmla="*/ 1017 h 2037"/>
              <a:gd name="T70" fmla="*/ 2544 w 3256"/>
              <a:gd name="T71" fmla="*/ 1323 h 2037"/>
              <a:gd name="T72" fmla="*/ 2544 w 3256"/>
              <a:gd name="T73" fmla="*/ 1221 h 2037"/>
              <a:gd name="T74" fmla="*/ 2544 w 3256"/>
              <a:gd name="T75" fmla="*/ 1017 h 2037"/>
              <a:gd name="T76" fmla="*/ 2544 w 3256"/>
              <a:gd name="T77" fmla="*/ 915 h 2037"/>
              <a:gd name="T78" fmla="*/ 2544 w 3256"/>
              <a:gd name="T79" fmla="*/ 713 h 2037"/>
              <a:gd name="T80" fmla="*/ 2544 w 3256"/>
              <a:gd name="T81" fmla="*/ 612 h 2037"/>
              <a:gd name="T82" fmla="*/ 2544 w 3256"/>
              <a:gd name="T83" fmla="*/ 408 h 2037"/>
              <a:gd name="T84" fmla="*/ 2544 w 3256"/>
              <a:gd name="T85" fmla="*/ 30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56" h="2037">
                <a:moveTo>
                  <a:pt x="1399" y="1909"/>
                </a:moveTo>
                <a:lnTo>
                  <a:pt x="1399" y="1909"/>
                </a:lnTo>
                <a:cubicBezTo>
                  <a:pt x="1399" y="1984"/>
                  <a:pt x="1335" y="2036"/>
                  <a:pt x="1272" y="2036"/>
                </a:cubicBezTo>
                <a:cubicBezTo>
                  <a:pt x="1195" y="2036"/>
                  <a:pt x="1145" y="1984"/>
                  <a:pt x="1145" y="1909"/>
                </a:cubicBezTo>
                <a:cubicBezTo>
                  <a:pt x="1145" y="1832"/>
                  <a:pt x="1195" y="1780"/>
                  <a:pt x="1272" y="1780"/>
                </a:cubicBezTo>
                <a:cubicBezTo>
                  <a:pt x="1335" y="1780"/>
                  <a:pt x="1399" y="1832"/>
                  <a:pt x="1399" y="1909"/>
                </a:cubicBezTo>
                <a:close/>
                <a:moveTo>
                  <a:pt x="1627" y="1832"/>
                </a:moveTo>
                <a:lnTo>
                  <a:pt x="1627" y="1832"/>
                </a:lnTo>
                <a:cubicBezTo>
                  <a:pt x="1577" y="1832"/>
                  <a:pt x="1552" y="1870"/>
                  <a:pt x="1552" y="1909"/>
                </a:cubicBezTo>
                <a:cubicBezTo>
                  <a:pt x="1552" y="1945"/>
                  <a:pt x="1577" y="1984"/>
                  <a:pt x="1627" y="1984"/>
                </a:cubicBezTo>
                <a:cubicBezTo>
                  <a:pt x="1666" y="1984"/>
                  <a:pt x="1704" y="1945"/>
                  <a:pt x="1704" y="1909"/>
                </a:cubicBezTo>
                <a:cubicBezTo>
                  <a:pt x="1704" y="1870"/>
                  <a:pt x="1666" y="1832"/>
                  <a:pt x="1627" y="1832"/>
                </a:cubicBezTo>
                <a:lnTo>
                  <a:pt x="1627" y="1780"/>
                </a:lnTo>
                <a:lnTo>
                  <a:pt x="1627" y="1780"/>
                </a:lnTo>
                <a:cubicBezTo>
                  <a:pt x="1691" y="1780"/>
                  <a:pt x="1754" y="1832"/>
                  <a:pt x="1754" y="1909"/>
                </a:cubicBezTo>
                <a:cubicBezTo>
                  <a:pt x="1754" y="1984"/>
                  <a:pt x="1691" y="2036"/>
                  <a:pt x="1627" y="2036"/>
                </a:cubicBezTo>
                <a:cubicBezTo>
                  <a:pt x="1552" y="2036"/>
                  <a:pt x="1501" y="1984"/>
                  <a:pt x="1501" y="1909"/>
                </a:cubicBezTo>
                <a:cubicBezTo>
                  <a:pt x="1501" y="1832"/>
                  <a:pt x="1552" y="1780"/>
                  <a:pt x="1627" y="1780"/>
                </a:cubicBezTo>
                <a:lnTo>
                  <a:pt x="1627" y="1832"/>
                </a:lnTo>
                <a:close/>
                <a:moveTo>
                  <a:pt x="1985" y="1832"/>
                </a:moveTo>
                <a:lnTo>
                  <a:pt x="1985" y="1832"/>
                </a:lnTo>
                <a:cubicBezTo>
                  <a:pt x="1933" y="1832"/>
                  <a:pt x="1908" y="1870"/>
                  <a:pt x="1908" y="1909"/>
                </a:cubicBezTo>
                <a:cubicBezTo>
                  <a:pt x="1908" y="1945"/>
                  <a:pt x="1933" y="1984"/>
                  <a:pt x="1985" y="1984"/>
                </a:cubicBezTo>
                <a:cubicBezTo>
                  <a:pt x="2023" y="1984"/>
                  <a:pt x="2060" y="1945"/>
                  <a:pt x="2060" y="1909"/>
                </a:cubicBezTo>
                <a:cubicBezTo>
                  <a:pt x="2060" y="1870"/>
                  <a:pt x="2023" y="1832"/>
                  <a:pt x="1985" y="1832"/>
                </a:cubicBezTo>
                <a:lnTo>
                  <a:pt x="1985" y="1780"/>
                </a:lnTo>
                <a:lnTo>
                  <a:pt x="1985" y="1780"/>
                </a:lnTo>
                <a:cubicBezTo>
                  <a:pt x="2048" y="1780"/>
                  <a:pt x="2112" y="1832"/>
                  <a:pt x="2112" y="1909"/>
                </a:cubicBezTo>
                <a:cubicBezTo>
                  <a:pt x="2112" y="1984"/>
                  <a:pt x="2048" y="2036"/>
                  <a:pt x="1985" y="2036"/>
                </a:cubicBezTo>
                <a:cubicBezTo>
                  <a:pt x="1908" y="2036"/>
                  <a:pt x="1856" y="1984"/>
                  <a:pt x="1856" y="1909"/>
                </a:cubicBezTo>
                <a:cubicBezTo>
                  <a:pt x="1856" y="1832"/>
                  <a:pt x="1908" y="1780"/>
                  <a:pt x="1985" y="1780"/>
                </a:cubicBezTo>
                <a:lnTo>
                  <a:pt x="1985" y="1832"/>
                </a:lnTo>
                <a:close/>
                <a:moveTo>
                  <a:pt x="3180" y="763"/>
                </a:moveTo>
                <a:lnTo>
                  <a:pt x="3180" y="763"/>
                </a:lnTo>
                <a:cubicBezTo>
                  <a:pt x="3026" y="612"/>
                  <a:pt x="3026" y="612"/>
                  <a:pt x="3026" y="612"/>
                </a:cubicBezTo>
                <a:cubicBezTo>
                  <a:pt x="3015" y="598"/>
                  <a:pt x="2988" y="598"/>
                  <a:pt x="2976" y="612"/>
                </a:cubicBezTo>
                <a:cubicBezTo>
                  <a:pt x="2951" y="637"/>
                  <a:pt x="2951" y="637"/>
                  <a:pt x="2951" y="637"/>
                </a:cubicBezTo>
                <a:cubicBezTo>
                  <a:pt x="2938" y="650"/>
                  <a:pt x="2938" y="675"/>
                  <a:pt x="2951" y="687"/>
                </a:cubicBezTo>
                <a:cubicBezTo>
                  <a:pt x="3103" y="840"/>
                  <a:pt x="3103" y="840"/>
                  <a:pt x="3103" y="840"/>
                </a:cubicBezTo>
                <a:cubicBezTo>
                  <a:pt x="2951" y="992"/>
                  <a:pt x="2951" y="992"/>
                  <a:pt x="2951" y="992"/>
                </a:cubicBezTo>
                <a:cubicBezTo>
                  <a:pt x="2938" y="1006"/>
                  <a:pt x="2938" y="1030"/>
                  <a:pt x="2951" y="1044"/>
                </a:cubicBezTo>
                <a:cubicBezTo>
                  <a:pt x="2976" y="1069"/>
                  <a:pt x="2976" y="1069"/>
                  <a:pt x="2976" y="1069"/>
                </a:cubicBezTo>
                <a:cubicBezTo>
                  <a:pt x="2988" y="1080"/>
                  <a:pt x="3015" y="1080"/>
                  <a:pt x="3026" y="1069"/>
                </a:cubicBezTo>
                <a:cubicBezTo>
                  <a:pt x="3180" y="915"/>
                  <a:pt x="3180" y="915"/>
                  <a:pt x="3180" y="915"/>
                </a:cubicBezTo>
                <a:cubicBezTo>
                  <a:pt x="3255" y="840"/>
                  <a:pt x="3255" y="840"/>
                  <a:pt x="3255" y="840"/>
                </a:cubicBezTo>
                <a:lnTo>
                  <a:pt x="3180" y="763"/>
                </a:lnTo>
                <a:close/>
                <a:moveTo>
                  <a:pt x="63" y="915"/>
                </a:moveTo>
                <a:lnTo>
                  <a:pt x="63" y="915"/>
                </a:lnTo>
                <a:cubicBezTo>
                  <a:pt x="228" y="1069"/>
                  <a:pt x="228" y="1069"/>
                  <a:pt x="228" y="1069"/>
                </a:cubicBezTo>
                <a:cubicBezTo>
                  <a:pt x="242" y="1080"/>
                  <a:pt x="255" y="1080"/>
                  <a:pt x="267" y="1069"/>
                </a:cubicBezTo>
                <a:cubicBezTo>
                  <a:pt x="294" y="1044"/>
                  <a:pt x="294" y="1044"/>
                  <a:pt x="294" y="1044"/>
                </a:cubicBezTo>
                <a:cubicBezTo>
                  <a:pt x="305" y="1030"/>
                  <a:pt x="305" y="1006"/>
                  <a:pt x="294" y="992"/>
                </a:cubicBezTo>
                <a:cubicBezTo>
                  <a:pt x="140" y="840"/>
                  <a:pt x="140" y="840"/>
                  <a:pt x="140" y="840"/>
                </a:cubicBezTo>
                <a:cubicBezTo>
                  <a:pt x="294" y="687"/>
                  <a:pt x="294" y="687"/>
                  <a:pt x="294" y="687"/>
                </a:cubicBezTo>
                <a:cubicBezTo>
                  <a:pt x="305" y="675"/>
                  <a:pt x="305" y="650"/>
                  <a:pt x="294" y="637"/>
                </a:cubicBezTo>
                <a:cubicBezTo>
                  <a:pt x="267" y="612"/>
                  <a:pt x="267" y="612"/>
                  <a:pt x="267" y="612"/>
                </a:cubicBezTo>
                <a:cubicBezTo>
                  <a:pt x="255" y="598"/>
                  <a:pt x="242" y="598"/>
                  <a:pt x="228" y="612"/>
                </a:cubicBezTo>
                <a:cubicBezTo>
                  <a:pt x="63" y="763"/>
                  <a:pt x="63" y="763"/>
                  <a:pt x="63" y="763"/>
                </a:cubicBezTo>
                <a:cubicBezTo>
                  <a:pt x="0" y="840"/>
                  <a:pt x="0" y="840"/>
                  <a:pt x="0" y="840"/>
                </a:cubicBezTo>
                <a:lnTo>
                  <a:pt x="63" y="915"/>
                </a:lnTo>
                <a:close/>
                <a:moveTo>
                  <a:pt x="991" y="750"/>
                </a:moveTo>
                <a:lnTo>
                  <a:pt x="991" y="750"/>
                </a:lnTo>
                <a:cubicBezTo>
                  <a:pt x="980" y="738"/>
                  <a:pt x="980" y="713"/>
                  <a:pt x="966" y="687"/>
                </a:cubicBezTo>
                <a:cubicBezTo>
                  <a:pt x="955" y="687"/>
                  <a:pt x="941" y="675"/>
                  <a:pt x="928" y="662"/>
                </a:cubicBezTo>
                <a:cubicBezTo>
                  <a:pt x="928" y="623"/>
                  <a:pt x="928" y="623"/>
                  <a:pt x="928" y="623"/>
                </a:cubicBezTo>
                <a:cubicBezTo>
                  <a:pt x="928" y="612"/>
                  <a:pt x="941" y="598"/>
                  <a:pt x="955" y="587"/>
                </a:cubicBezTo>
                <a:cubicBezTo>
                  <a:pt x="955" y="573"/>
                  <a:pt x="955" y="560"/>
                  <a:pt x="955" y="560"/>
                </a:cubicBezTo>
                <a:cubicBezTo>
                  <a:pt x="955" y="548"/>
                  <a:pt x="955" y="496"/>
                  <a:pt x="1005" y="471"/>
                </a:cubicBezTo>
                <a:cubicBezTo>
                  <a:pt x="1005" y="535"/>
                  <a:pt x="1068" y="587"/>
                  <a:pt x="1132" y="587"/>
                </a:cubicBezTo>
                <a:cubicBezTo>
                  <a:pt x="1158" y="587"/>
                  <a:pt x="1158" y="587"/>
                  <a:pt x="1158" y="587"/>
                </a:cubicBezTo>
                <a:cubicBezTo>
                  <a:pt x="1170" y="587"/>
                  <a:pt x="1183" y="598"/>
                  <a:pt x="1183" y="612"/>
                </a:cubicBezTo>
                <a:cubicBezTo>
                  <a:pt x="1183" y="662"/>
                  <a:pt x="1170" y="750"/>
                  <a:pt x="1120" y="777"/>
                </a:cubicBezTo>
                <a:cubicBezTo>
                  <a:pt x="1208" y="777"/>
                  <a:pt x="1208" y="777"/>
                  <a:pt x="1208" y="777"/>
                </a:cubicBezTo>
                <a:cubicBezTo>
                  <a:pt x="1247" y="738"/>
                  <a:pt x="1260" y="650"/>
                  <a:pt x="1260" y="598"/>
                </a:cubicBezTo>
                <a:lnTo>
                  <a:pt x="1260" y="598"/>
                </a:lnTo>
                <a:lnTo>
                  <a:pt x="1260" y="598"/>
                </a:lnTo>
                <a:lnTo>
                  <a:pt x="1260" y="587"/>
                </a:lnTo>
                <a:cubicBezTo>
                  <a:pt x="1260" y="458"/>
                  <a:pt x="1195" y="394"/>
                  <a:pt x="1093" y="394"/>
                </a:cubicBezTo>
                <a:cubicBezTo>
                  <a:pt x="1068" y="369"/>
                  <a:pt x="1068" y="369"/>
                  <a:pt x="1068" y="369"/>
                </a:cubicBezTo>
                <a:cubicBezTo>
                  <a:pt x="980" y="369"/>
                  <a:pt x="878" y="433"/>
                  <a:pt x="878" y="573"/>
                </a:cubicBezTo>
                <a:cubicBezTo>
                  <a:pt x="878" y="637"/>
                  <a:pt x="903" y="725"/>
                  <a:pt x="991" y="750"/>
                </a:cubicBezTo>
                <a:close/>
                <a:moveTo>
                  <a:pt x="2773" y="0"/>
                </a:moveTo>
                <a:lnTo>
                  <a:pt x="2773" y="0"/>
                </a:lnTo>
                <a:cubicBezTo>
                  <a:pt x="471" y="0"/>
                  <a:pt x="471" y="0"/>
                  <a:pt x="471" y="0"/>
                </a:cubicBezTo>
                <a:cubicBezTo>
                  <a:pt x="432" y="0"/>
                  <a:pt x="407" y="25"/>
                  <a:pt x="407" y="64"/>
                </a:cubicBezTo>
                <a:cubicBezTo>
                  <a:pt x="407" y="1615"/>
                  <a:pt x="407" y="1615"/>
                  <a:pt x="407" y="1615"/>
                </a:cubicBezTo>
                <a:cubicBezTo>
                  <a:pt x="407" y="1653"/>
                  <a:pt x="432" y="1678"/>
                  <a:pt x="471" y="1678"/>
                </a:cubicBezTo>
                <a:cubicBezTo>
                  <a:pt x="2773" y="1678"/>
                  <a:pt x="2773" y="1678"/>
                  <a:pt x="2773" y="1678"/>
                </a:cubicBezTo>
                <a:cubicBezTo>
                  <a:pt x="2811" y="1678"/>
                  <a:pt x="2850" y="1653"/>
                  <a:pt x="2850" y="1615"/>
                </a:cubicBezTo>
                <a:cubicBezTo>
                  <a:pt x="2850" y="64"/>
                  <a:pt x="2850" y="64"/>
                  <a:pt x="2850" y="64"/>
                </a:cubicBezTo>
                <a:cubicBezTo>
                  <a:pt x="2850" y="25"/>
                  <a:pt x="2811" y="0"/>
                  <a:pt x="2773" y="0"/>
                </a:cubicBezTo>
                <a:close/>
                <a:moveTo>
                  <a:pt x="713" y="306"/>
                </a:moveTo>
                <a:lnTo>
                  <a:pt x="713" y="306"/>
                </a:lnTo>
                <a:cubicBezTo>
                  <a:pt x="1426" y="306"/>
                  <a:pt x="1426" y="306"/>
                  <a:pt x="1426" y="306"/>
                </a:cubicBezTo>
                <a:cubicBezTo>
                  <a:pt x="1426" y="1017"/>
                  <a:pt x="1426" y="1017"/>
                  <a:pt x="1426" y="1017"/>
                </a:cubicBezTo>
                <a:cubicBezTo>
                  <a:pt x="1374" y="1017"/>
                  <a:pt x="1374" y="1017"/>
                  <a:pt x="1374" y="1017"/>
                </a:cubicBezTo>
                <a:cubicBezTo>
                  <a:pt x="1374" y="992"/>
                  <a:pt x="1374" y="992"/>
                  <a:pt x="1374" y="992"/>
                </a:cubicBezTo>
                <a:cubicBezTo>
                  <a:pt x="1360" y="942"/>
                  <a:pt x="1324" y="890"/>
                  <a:pt x="1285" y="879"/>
                </a:cubicBezTo>
                <a:cubicBezTo>
                  <a:pt x="1158" y="827"/>
                  <a:pt x="1158" y="827"/>
                  <a:pt x="1158" y="827"/>
                </a:cubicBezTo>
                <a:cubicBezTo>
                  <a:pt x="1158" y="827"/>
                  <a:pt x="1145" y="915"/>
                  <a:pt x="1068" y="967"/>
                </a:cubicBezTo>
                <a:cubicBezTo>
                  <a:pt x="980" y="915"/>
                  <a:pt x="966" y="827"/>
                  <a:pt x="966" y="827"/>
                </a:cubicBezTo>
                <a:cubicBezTo>
                  <a:pt x="853" y="879"/>
                  <a:pt x="853" y="879"/>
                  <a:pt x="853" y="879"/>
                </a:cubicBezTo>
                <a:cubicBezTo>
                  <a:pt x="801" y="890"/>
                  <a:pt x="763" y="942"/>
                  <a:pt x="751" y="992"/>
                </a:cubicBezTo>
                <a:cubicBezTo>
                  <a:pt x="751" y="1017"/>
                  <a:pt x="751" y="1017"/>
                  <a:pt x="751" y="1017"/>
                </a:cubicBezTo>
                <a:cubicBezTo>
                  <a:pt x="713" y="1017"/>
                  <a:pt x="713" y="1017"/>
                  <a:pt x="713" y="1017"/>
                </a:cubicBezTo>
                <a:lnTo>
                  <a:pt x="713" y="306"/>
                </a:lnTo>
                <a:close/>
                <a:moveTo>
                  <a:pt x="2544" y="1323"/>
                </a:moveTo>
                <a:lnTo>
                  <a:pt x="2544" y="1323"/>
                </a:lnTo>
                <a:cubicBezTo>
                  <a:pt x="713" y="1323"/>
                  <a:pt x="713" y="1323"/>
                  <a:pt x="713" y="1323"/>
                </a:cubicBezTo>
                <a:cubicBezTo>
                  <a:pt x="713" y="1221"/>
                  <a:pt x="713" y="1221"/>
                  <a:pt x="713" y="1221"/>
                </a:cubicBezTo>
                <a:cubicBezTo>
                  <a:pt x="2544" y="1221"/>
                  <a:pt x="2544" y="1221"/>
                  <a:pt x="2544" y="1221"/>
                </a:cubicBezTo>
                <a:lnTo>
                  <a:pt x="2544" y="1323"/>
                </a:lnTo>
                <a:close/>
                <a:moveTo>
                  <a:pt x="2544" y="1017"/>
                </a:moveTo>
                <a:lnTo>
                  <a:pt x="2544" y="1017"/>
                </a:lnTo>
                <a:cubicBezTo>
                  <a:pt x="1679" y="1017"/>
                  <a:pt x="1679" y="1017"/>
                  <a:pt x="1679" y="1017"/>
                </a:cubicBezTo>
                <a:cubicBezTo>
                  <a:pt x="1679" y="915"/>
                  <a:pt x="1679" y="915"/>
                  <a:pt x="1679" y="915"/>
                </a:cubicBezTo>
                <a:cubicBezTo>
                  <a:pt x="2544" y="915"/>
                  <a:pt x="2544" y="915"/>
                  <a:pt x="2544" y="915"/>
                </a:cubicBezTo>
                <a:lnTo>
                  <a:pt x="2544" y="1017"/>
                </a:lnTo>
                <a:close/>
                <a:moveTo>
                  <a:pt x="2544" y="713"/>
                </a:moveTo>
                <a:lnTo>
                  <a:pt x="2544" y="713"/>
                </a:lnTo>
                <a:cubicBezTo>
                  <a:pt x="1679" y="713"/>
                  <a:pt x="1679" y="713"/>
                  <a:pt x="1679" y="713"/>
                </a:cubicBezTo>
                <a:cubicBezTo>
                  <a:pt x="1679" y="612"/>
                  <a:pt x="1679" y="612"/>
                  <a:pt x="1679" y="612"/>
                </a:cubicBezTo>
                <a:cubicBezTo>
                  <a:pt x="2544" y="612"/>
                  <a:pt x="2544" y="612"/>
                  <a:pt x="2544" y="612"/>
                </a:cubicBezTo>
                <a:lnTo>
                  <a:pt x="2544" y="713"/>
                </a:lnTo>
                <a:close/>
                <a:moveTo>
                  <a:pt x="2544" y="408"/>
                </a:moveTo>
                <a:lnTo>
                  <a:pt x="2544" y="408"/>
                </a:lnTo>
                <a:cubicBezTo>
                  <a:pt x="1679" y="408"/>
                  <a:pt x="1679" y="408"/>
                  <a:pt x="1679" y="408"/>
                </a:cubicBezTo>
                <a:cubicBezTo>
                  <a:pt x="1679" y="306"/>
                  <a:pt x="1679" y="306"/>
                  <a:pt x="1679" y="306"/>
                </a:cubicBezTo>
                <a:cubicBezTo>
                  <a:pt x="2544" y="306"/>
                  <a:pt x="2544" y="306"/>
                  <a:pt x="2544" y="306"/>
                </a:cubicBezTo>
                <a:lnTo>
                  <a:pt x="2544" y="408"/>
                </a:lnTo>
                <a:close/>
              </a:path>
            </a:pathLst>
          </a:custGeom>
          <a:solidFill>
            <a:schemeClr val="accent3">
              <a:alpha val="91000"/>
            </a:schemeClr>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xmlns="" id="{A0A8E5CF-B2F7-1E47-B8C4-53C777A60F59}"/>
              </a:ext>
            </a:extLst>
          </p:cNvPr>
          <p:cNvGrpSpPr/>
          <p:nvPr/>
        </p:nvGrpSpPr>
        <p:grpSpPr>
          <a:xfrm>
            <a:off x="507894" y="4604356"/>
            <a:ext cx="237720" cy="186406"/>
            <a:chOff x="3944938" y="4110038"/>
            <a:chExt cx="360362" cy="282575"/>
          </a:xfrm>
          <a:solidFill>
            <a:schemeClr val="tx2">
              <a:lumMod val="75000"/>
            </a:schemeClr>
          </a:solidFill>
        </p:grpSpPr>
        <p:sp>
          <p:nvSpPr>
            <p:cNvPr id="139" name="Freeform 8">
              <a:extLst>
                <a:ext uri="{FF2B5EF4-FFF2-40B4-BE49-F238E27FC236}">
                  <a16:creationId xmlns:a16="http://schemas.microsoft.com/office/drawing/2014/main" xmlns="" id="{D41B43AC-F77B-1141-AFC7-3125E6818789}"/>
                </a:ext>
              </a:extLst>
            </p:cNvPr>
            <p:cNvSpPr>
              <a:spLocks noChangeArrowheads="1"/>
            </p:cNvSpPr>
            <p:nvPr/>
          </p:nvSpPr>
          <p:spPr bwMode="auto">
            <a:xfrm>
              <a:off x="3981450" y="4176713"/>
              <a:ext cx="17463" cy="12700"/>
            </a:xfrm>
            <a:custGeom>
              <a:avLst/>
              <a:gdLst>
                <a:gd name="T0" fmla="*/ 24 w 49"/>
                <a:gd name="T1" fmla="*/ 36 h 37"/>
                <a:gd name="T2" fmla="*/ 0 w 49"/>
                <a:gd name="T3" fmla="*/ 36 h 37"/>
                <a:gd name="T4" fmla="*/ 0 w 49"/>
                <a:gd name="T5" fmla="*/ 0 h 37"/>
                <a:gd name="T6" fmla="*/ 48 w 49"/>
                <a:gd name="T7" fmla="*/ 0 h 37"/>
                <a:gd name="T8" fmla="*/ 48 w 49"/>
                <a:gd name="T9" fmla="*/ 36 h 37"/>
                <a:gd name="T10" fmla="*/ 24 w 49"/>
                <a:gd name="T11" fmla="*/ 36 h 37"/>
              </a:gdLst>
              <a:ahLst/>
              <a:cxnLst>
                <a:cxn ang="0">
                  <a:pos x="T0" y="T1"/>
                </a:cxn>
                <a:cxn ang="0">
                  <a:pos x="T2" y="T3"/>
                </a:cxn>
                <a:cxn ang="0">
                  <a:pos x="T4" y="T5"/>
                </a:cxn>
                <a:cxn ang="0">
                  <a:pos x="T6" y="T7"/>
                </a:cxn>
                <a:cxn ang="0">
                  <a:pos x="T8" y="T9"/>
                </a:cxn>
                <a:cxn ang="0">
                  <a:pos x="T10" y="T11"/>
                </a:cxn>
              </a:cxnLst>
              <a:rect l="0" t="0" r="r" b="b"/>
              <a:pathLst>
                <a:path w="49" h="37">
                  <a:moveTo>
                    <a:pt x="24" y="36"/>
                  </a:moveTo>
                  <a:lnTo>
                    <a:pt x="0" y="36"/>
                  </a:lnTo>
                  <a:lnTo>
                    <a:pt x="0" y="0"/>
                  </a:lnTo>
                  <a:lnTo>
                    <a:pt x="48" y="0"/>
                  </a:lnTo>
                  <a:lnTo>
                    <a:pt x="48" y="36"/>
                  </a:lnTo>
                  <a:lnTo>
                    <a:pt x="24"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0" name="Freeform 9">
              <a:extLst>
                <a:ext uri="{FF2B5EF4-FFF2-40B4-BE49-F238E27FC236}">
                  <a16:creationId xmlns:a16="http://schemas.microsoft.com/office/drawing/2014/main" xmlns="" id="{60D586D2-D87E-EF47-84C8-92C4F7731A35}"/>
                </a:ext>
              </a:extLst>
            </p:cNvPr>
            <p:cNvSpPr>
              <a:spLocks noChangeArrowheads="1"/>
            </p:cNvSpPr>
            <p:nvPr/>
          </p:nvSpPr>
          <p:spPr bwMode="auto">
            <a:xfrm>
              <a:off x="4114800" y="4176713"/>
              <a:ext cx="134938" cy="12700"/>
            </a:xfrm>
            <a:custGeom>
              <a:avLst/>
              <a:gdLst>
                <a:gd name="T0" fmla="*/ 188 w 377"/>
                <a:gd name="T1" fmla="*/ 36 h 37"/>
                <a:gd name="T2" fmla="*/ 0 w 377"/>
                <a:gd name="T3" fmla="*/ 36 h 37"/>
                <a:gd name="T4" fmla="*/ 0 w 377"/>
                <a:gd name="T5" fmla="*/ 0 h 37"/>
                <a:gd name="T6" fmla="*/ 376 w 377"/>
                <a:gd name="T7" fmla="*/ 0 h 37"/>
                <a:gd name="T8" fmla="*/ 376 w 377"/>
                <a:gd name="T9" fmla="*/ 36 h 37"/>
                <a:gd name="T10" fmla="*/ 188 w 377"/>
                <a:gd name="T11" fmla="*/ 36 h 37"/>
              </a:gdLst>
              <a:ahLst/>
              <a:cxnLst>
                <a:cxn ang="0">
                  <a:pos x="T0" y="T1"/>
                </a:cxn>
                <a:cxn ang="0">
                  <a:pos x="T2" y="T3"/>
                </a:cxn>
                <a:cxn ang="0">
                  <a:pos x="T4" y="T5"/>
                </a:cxn>
                <a:cxn ang="0">
                  <a:pos x="T6" y="T7"/>
                </a:cxn>
                <a:cxn ang="0">
                  <a:pos x="T8" y="T9"/>
                </a:cxn>
                <a:cxn ang="0">
                  <a:pos x="T10" y="T11"/>
                </a:cxn>
              </a:cxnLst>
              <a:rect l="0" t="0" r="r" b="b"/>
              <a:pathLst>
                <a:path w="377" h="37">
                  <a:moveTo>
                    <a:pt x="188" y="36"/>
                  </a:moveTo>
                  <a:lnTo>
                    <a:pt x="0" y="36"/>
                  </a:lnTo>
                  <a:lnTo>
                    <a:pt x="0" y="0"/>
                  </a:lnTo>
                  <a:lnTo>
                    <a:pt x="376" y="0"/>
                  </a:lnTo>
                  <a:lnTo>
                    <a:pt x="376" y="36"/>
                  </a:lnTo>
                  <a:lnTo>
                    <a:pt x="188"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1" name="Freeform 10">
              <a:extLst>
                <a:ext uri="{FF2B5EF4-FFF2-40B4-BE49-F238E27FC236}">
                  <a16:creationId xmlns:a16="http://schemas.microsoft.com/office/drawing/2014/main" xmlns="" id="{68201C24-E025-8A4E-86AB-5FB2A511B1F7}"/>
                </a:ext>
              </a:extLst>
            </p:cNvPr>
            <p:cNvSpPr>
              <a:spLocks noChangeArrowheads="1"/>
            </p:cNvSpPr>
            <p:nvPr/>
          </p:nvSpPr>
          <p:spPr bwMode="auto">
            <a:xfrm>
              <a:off x="4016375" y="4176713"/>
              <a:ext cx="80963" cy="12700"/>
            </a:xfrm>
            <a:custGeom>
              <a:avLst/>
              <a:gdLst>
                <a:gd name="T0" fmla="*/ 113 w 227"/>
                <a:gd name="T1" fmla="*/ 36 h 37"/>
                <a:gd name="T2" fmla="*/ 0 w 227"/>
                <a:gd name="T3" fmla="*/ 36 h 37"/>
                <a:gd name="T4" fmla="*/ 0 w 227"/>
                <a:gd name="T5" fmla="*/ 0 h 37"/>
                <a:gd name="T6" fmla="*/ 226 w 227"/>
                <a:gd name="T7" fmla="*/ 0 h 37"/>
                <a:gd name="T8" fmla="*/ 226 w 227"/>
                <a:gd name="T9" fmla="*/ 36 h 37"/>
                <a:gd name="T10" fmla="*/ 113 w 227"/>
                <a:gd name="T11" fmla="*/ 36 h 37"/>
              </a:gdLst>
              <a:ahLst/>
              <a:cxnLst>
                <a:cxn ang="0">
                  <a:pos x="T0" y="T1"/>
                </a:cxn>
                <a:cxn ang="0">
                  <a:pos x="T2" y="T3"/>
                </a:cxn>
                <a:cxn ang="0">
                  <a:pos x="T4" y="T5"/>
                </a:cxn>
                <a:cxn ang="0">
                  <a:pos x="T6" y="T7"/>
                </a:cxn>
                <a:cxn ang="0">
                  <a:pos x="T8" y="T9"/>
                </a:cxn>
                <a:cxn ang="0">
                  <a:pos x="T10" y="T11"/>
                </a:cxn>
              </a:cxnLst>
              <a:rect l="0" t="0" r="r" b="b"/>
              <a:pathLst>
                <a:path w="227" h="37">
                  <a:moveTo>
                    <a:pt x="113" y="36"/>
                  </a:moveTo>
                  <a:lnTo>
                    <a:pt x="0" y="36"/>
                  </a:lnTo>
                  <a:lnTo>
                    <a:pt x="0" y="0"/>
                  </a:lnTo>
                  <a:lnTo>
                    <a:pt x="226" y="0"/>
                  </a:lnTo>
                  <a:lnTo>
                    <a:pt x="226" y="36"/>
                  </a:lnTo>
                  <a:lnTo>
                    <a:pt x="113"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2" name="Freeform 11">
              <a:extLst>
                <a:ext uri="{FF2B5EF4-FFF2-40B4-BE49-F238E27FC236}">
                  <a16:creationId xmlns:a16="http://schemas.microsoft.com/office/drawing/2014/main" xmlns="" id="{35D8B34D-7E12-0049-B048-C57C660D7FD7}"/>
                </a:ext>
              </a:extLst>
            </p:cNvPr>
            <p:cNvSpPr>
              <a:spLocks noChangeArrowheads="1"/>
            </p:cNvSpPr>
            <p:nvPr/>
          </p:nvSpPr>
          <p:spPr bwMode="auto">
            <a:xfrm>
              <a:off x="3944938" y="4110038"/>
              <a:ext cx="360362" cy="282575"/>
            </a:xfrm>
            <a:custGeom>
              <a:avLst/>
              <a:gdLst>
                <a:gd name="T0" fmla="*/ 985 w 1003"/>
                <a:gd name="T1" fmla="*/ 0 h 783"/>
                <a:gd name="T2" fmla="*/ 1002 w 1003"/>
                <a:gd name="T3" fmla="*/ 20 h 783"/>
                <a:gd name="T4" fmla="*/ 1002 w 1003"/>
                <a:gd name="T5" fmla="*/ 559 h 783"/>
                <a:gd name="T6" fmla="*/ 965 w 1003"/>
                <a:gd name="T7" fmla="*/ 559 h 783"/>
                <a:gd name="T8" fmla="*/ 965 w 1003"/>
                <a:gd name="T9" fmla="*/ 133 h 783"/>
                <a:gd name="T10" fmla="*/ 37 w 1003"/>
                <a:gd name="T11" fmla="*/ 133 h 783"/>
                <a:gd name="T12" fmla="*/ 37 w 1003"/>
                <a:gd name="T13" fmla="*/ 782 h 783"/>
                <a:gd name="T14" fmla="*/ 0 w 1003"/>
                <a:gd name="T15" fmla="*/ 782 h 783"/>
                <a:gd name="T16" fmla="*/ 0 w 1003"/>
                <a:gd name="T17" fmla="*/ 20 h 783"/>
                <a:gd name="T18" fmla="*/ 20 w 1003"/>
                <a:gd name="T19" fmla="*/ 0 h 783"/>
                <a:gd name="T20" fmla="*/ 985 w 1003"/>
                <a:gd name="T21" fmla="*/ 0 h 783"/>
                <a:gd name="T22" fmla="*/ 93 w 1003"/>
                <a:gd name="T23" fmla="*/ 93 h 783"/>
                <a:gd name="T24" fmla="*/ 93 w 1003"/>
                <a:gd name="T25" fmla="*/ 37 h 783"/>
                <a:gd name="T26" fmla="*/ 37 w 1003"/>
                <a:gd name="T27" fmla="*/ 37 h 783"/>
                <a:gd name="T28" fmla="*/ 37 w 1003"/>
                <a:gd name="T29" fmla="*/ 93 h 783"/>
                <a:gd name="T30" fmla="*/ 93 w 1003"/>
                <a:gd name="T31" fmla="*/ 9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3" h="783">
                  <a:moveTo>
                    <a:pt x="985" y="0"/>
                  </a:moveTo>
                  <a:cubicBezTo>
                    <a:pt x="994" y="0"/>
                    <a:pt x="1002" y="9"/>
                    <a:pt x="1002" y="20"/>
                  </a:cubicBezTo>
                  <a:lnTo>
                    <a:pt x="1002" y="559"/>
                  </a:lnTo>
                  <a:lnTo>
                    <a:pt x="965" y="559"/>
                  </a:lnTo>
                  <a:lnTo>
                    <a:pt x="965" y="133"/>
                  </a:lnTo>
                  <a:lnTo>
                    <a:pt x="37" y="133"/>
                  </a:lnTo>
                  <a:lnTo>
                    <a:pt x="37" y="782"/>
                  </a:lnTo>
                  <a:lnTo>
                    <a:pt x="0" y="782"/>
                  </a:lnTo>
                  <a:lnTo>
                    <a:pt x="0" y="20"/>
                  </a:lnTo>
                  <a:cubicBezTo>
                    <a:pt x="0" y="9"/>
                    <a:pt x="9" y="0"/>
                    <a:pt x="20" y="0"/>
                  </a:cubicBezTo>
                  <a:lnTo>
                    <a:pt x="985" y="0"/>
                  </a:lnTo>
                  <a:close/>
                  <a:moveTo>
                    <a:pt x="93" y="93"/>
                  </a:moveTo>
                  <a:lnTo>
                    <a:pt x="93" y="37"/>
                  </a:lnTo>
                  <a:lnTo>
                    <a:pt x="37" y="37"/>
                  </a:lnTo>
                  <a:lnTo>
                    <a:pt x="37" y="93"/>
                  </a:lnTo>
                  <a:lnTo>
                    <a:pt x="93" y="93"/>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3" name="Freeform 12">
              <a:extLst>
                <a:ext uri="{FF2B5EF4-FFF2-40B4-BE49-F238E27FC236}">
                  <a16:creationId xmlns:a16="http://schemas.microsoft.com/office/drawing/2014/main" xmlns="" id="{158FD23F-8D6A-F54E-9DF5-119F9B98A99A}"/>
                </a:ext>
              </a:extLst>
            </p:cNvPr>
            <p:cNvSpPr>
              <a:spLocks noChangeArrowheads="1"/>
            </p:cNvSpPr>
            <p:nvPr/>
          </p:nvSpPr>
          <p:spPr bwMode="auto">
            <a:xfrm>
              <a:off x="3981450" y="4276725"/>
              <a:ext cx="14288" cy="14288"/>
            </a:xfrm>
            <a:custGeom>
              <a:avLst/>
              <a:gdLst>
                <a:gd name="T0" fmla="*/ 20 w 40"/>
                <a:gd name="T1" fmla="*/ 37 h 38"/>
                <a:gd name="T2" fmla="*/ 0 w 40"/>
                <a:gd name="T3" fmla="*/ 37 h 38"/>
                <a:gd name="T4" fmla="*/ 0 w 40"/>
                <a:gd name="T5" fmla="*/ 0 h 38"/>
                <a:gd name="T6" fmla="*/ 39 w 40"/>
                <a:gd name="T7" fmla="*/ 0 h 38"/>
                <a:gd name="T8" fmla="*/ 39 w 40"/>
                <a:gd name="T9" fmla="*/ 37 h 38"/>
                <a:gd name="T10" fmla="*/ 20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20" y="37"/>
                  </a:moveTo>
                  <a:lnTo>
                    <a:pt x="0" y="37"/>
                  </a:lnTo>
                  <a:lnTo>
                    <a:pt x="0" y="0"/>
                  </a:lnTo>
                  <a:lnTo>
                    <a:pt x="39" y="0"/>
                  </a:lnTo>
                  <a:lnTo>
                    <a:pt x="39"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4" name="Freeform 13">
              <a:extLst>
                <a:ext uri="{FF2B5EF4-FFF2-40B4-BE49-F238E27FC236}">
                  <a16:creationId xmlns:a16="http://schemas.microsoft.com/office/drawing/2014/main" xmlns="" id="{D2AAA51F-7B0F-7047-9EE3-6DB177ABFC8A}"/>
                </a:ext>
              </a:extLst>
            </p:cNvPr>
            <p:cNvSpPr>
              <a:spLocks noChangeArrowheads="1"/>
            </p:cNvSpPr>
            <p:nvPr/>
          </p:nvSpPr>
          <p:spPr bwMode="auto">
            <a:xfrm>
              <a:off x="4011613" y="4276725"/>
              <a:ext cx="14287" cy="14288"/>
            </a:xfrm>
            <a:custGeom>
              <a:avLst/>
              <a:gdLst>
                <a:gd name="T0" fmla="*/ 19 w 40"/>
                <a:gd name="T1" fmla="*/ 37 h 38"/>
                <a:gd name="T2" fmla="*/ 0 w 40"/>
                <a:gd name="T3" fmla="*/ 37 h 38"/>
                <a:gd name="T4" fmla="*/ 0 w 40"/>
                <a:gd name="T5" fmla="*/ 0 h 38"/>
                <a:gd name="T6" fmla="*/ 39 w 40"/>
                <a:gd name="T7" fmla="*/ 0 h 38"/>
                <a:gd name="T8" fmla="*/ 39 w 40"/>
                <a:gd name="T9" fmla="*/ 37 h 38"/>
                <a:gd name="T10" fmla="*/ 19 w 40"/>
                <a:gd name="T11" fmla="*/ 37 h 38"/>
              </a:gdLst>
              <a:ahLst/>
              <a:cxnLst>
                <a:cxn ang="0">
                  <a:pos x="T0" y="T1"/>
                </a:cxn>
                <a:cxn ang="0">
                  <a:pos x="T2" y="T3"/>
                </a:cxn>
                <a:cxn ang="0">
                  <a:pos x="T4" y="T5"/>
                </a:cxn>
                <a:cxn ang="0">
                  <a:pos x="T6" y="T7"/>
                </a:cxn>
                <a:cxn ang="0">
                  <a:pos x="T8" y="T9"/>
                </a:cxn>
                <a:cxn ang="0">
                  <a:pos x="T10" y="T11"/>
                </a:cxn>
              </a:cxnLst>
              <a:rect l="0" t="0" r="r" b="b"/>
              <a:pathLst>
                <a:path w="40" h="38">
                  <a:moveTo>
                    <a:pt x="19" y="37"/>
                  </a:moveTo>
                  <a:lnTo>
                    <a:pt x="0" y="37"/>
                  </a:lnTo>
                  <a:lnTo>
                    <a:pt x="0" y="0"/>
                  </a:lnTo>
                  <a:lnTo>
                    <a:pt x="39" y="0"/>
                  </a:lnTo>
                  <a:lnTo>
                    <a:pt x="39" y="37"/>
                  </a:lnTo>
                  <a:lnTo>
                    <a:pt x="19"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7" name="Freeform 14">
              <a:extLst>
                <a:ext uri="{FF2B5EF4-FFF2-40B4-BE49-F238E27FC236}">
                  <a16:creationId xmlns:a16="http://schemas.microsoft.com/office/drawing/2014/main" xmlns="" id="{A616E011-907A-2243-AC6B-2C5B150299D6}"/>
                </a:ext>
              </a:extLst>
            </p:cNvPr>
            <p:cNvSpPr>
              <a:spLocks noChangeArrowheads="1"/>
            </p:cNvSpPr>
            <p:nvPr/>
          </p:nvSpPr>
          <p:spPr bwMode="auto">
            <a:xfrm>
              <a:off x="4041775" y="4276725"/>
              <a:ext cx="14288" cy="14288"/>
            </a:xfrm>
            <a:custGeom>
              <a:avLst/>
              <a:gdLst>
                <a:gd name="T0" fmla="*/ 20 w 41"/>
                <a:gd name="T1" fmla="*/ 37 h 38"/>
                <a:gd name="T2" fmla="*/ 0 w 41"/>
                <a:gd name="T3" fmla="*/ 37 h 38"/>
                <a:gd name="T4" fmla="*/ 0 w 41"/>
                <a:gd name="T5" fmla="*/ 0 h 38"/>
                <a:gd name="T6" fmla="*/ 40 w 41"/>
                <a:gd name="T7" fmla="*/ 0 h 38"/>
                <a:gd name="T8" fmla="*/ 40 w 41"/>
                <a:gd name="T9" fmla="*/ 37 h 38"/>
                <a:gd name="T10" fmla="*/ 20 w 41"/>
                <a:gd name="T11" fmla="*/ 37 h 38"/>
              </a:gdLst>
              <a:ahLst/>
              <a:cxnLst>
                <a:cxn ang="0">
                  <a:pos x="T0" y="T1"/>
                </a:cxn>
                <a:cxn ang="0">
                  <a:pos x="T2" y="T3"/>
                </a:cxn>
                <a:cxn ang="0">
                  <a:pos x="T4" y="T5"/>
                </a:cxn>
                <a:cxn ang="0">
                  <a:pos x="T6" y="T7"/>
                </a:cxn>
                <a:cxn ang="0">
                  <a:pos x="T8" y="T9"/>
                </a:cxn>
                <a:cxn ang="0">
                  <a:pos x="T10" y="T11"/>
                </a:cxn>
              </a:cxnLst>
              <a:rect l="0" t="0" r="r" b="b"/>
              <a:pathLst>
                <a:path w="41" h="38">
                  <a:moveTo>
                    <a:pt x="20" y="37"/>
                  </a:moveTo>
                  <a:lnTo>
                    <a:pt x="0" y="37"/>
                  </a:lnTo>
                  <a:lnTo>
                    <a:pt x="0" y="0"/>
                  </a:lnTo>
                  <a:lnTo>
                    <a:pt x="40" y="0"/>
                  </a:lnTo>
                  <a:lnTo>
                    <a:pt x="40" y="37"/>
                  </a:lnTo>
                  <a:lnTo>
                    <a:pt x="20"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48" name="Freeform 15">
              <a:extLst>
                <a:ext uri="{FF2B5EF4-FFF2-40B4-BE49-F238E27FC236}">
                  <a16:creationId xmlns:a16="http://schemas.microsoft.com/office/drawing/2014/main" xmlns="" id="{9A1F7051-5B84-564F-ADED-2E7755011107}"/>
                </a:ext>
              </a:extLst>
            </p:cNvPr>
            <p:cNvSpPr>
              <a:spLocks noChangeArrowheads="1"/>
            </p:cNvSpPr>
            <p:nvPr/>
          </p:nvSpPr>
          <p:spPr bwMode="auto">
            <a:xfrm>
              <a:off x="4070350" y="4276725"/>
              <a:ext cx="125413" cy="14288"/>
            </a:xfrm>
            <a:custGeom>
              <a:avLst/>
              <a:gdLst>
                <a:gd name="T0" fmla="*/ 174 w 348"/>
                <a:gd name="T1" fmla="*/ 37 h 38"/>
                <a:gd name="T2" fmla="*/ 0 w 348"/>
                <a:gd name="T3" fmla="*/ 37 h 38"/>
                <a:gd name="T4" fmla="*/ 0 w 348"/>
                <a:gd name="T5" fmla="*/ 0 h 38"/>
                <a:gd name="T6" fmla="*/ 347 w 348"/>
                <a:gd name="T7" fmla="*/ 0 h 38"/>
                <a:gd name="T8" fmla="*/ 347 w 348"/>
                <a:gd name="T9" fmla="*/ 37 h 38"/>
                <a:gd name="T10" fmla="*/ 174 w 348"/>
                <a:gd name="T11" fmla="*/ 37 h 38"/>
              </a:gdLst>
              <a:ahLst/>
              <a:cxnLst>
                <a:cxn ang="0">
                  <a:pos x="T0" y="T1"/>
                </a:cxn>
                <a:cxn ang="0">
                  <a:pos x="T2" y="T3"/>
                </a:cxn>
                <a:cxn ang="0">
                  <a:pos x="T4" y="T5"/>
                </a:cxn>
                <a:cxn ang="0">
                  <a:pos x="T6" y="T7"/>
                </a:cxn>
                <a:cxn ang="0">
                  <a:pos x="T8" y="T9"/>
                </a:cxn>
                <a:cxn ang="0">
                  <a:pos x="T10" y="T11"/>
                </a:cxn>
              </a:cxnLst>
              <a:rect l="0" t="0" r="r" b="b"/>
              <a:pathLst>
                <a:path w="348" h="38">
                  <a:moveTo>
                    <a:pt x="174" y="37"/>
                  </a:moveTo>
                  <a:lnTo>
                    <a:pt x="0" y="37"/>
                  </a:lnTo>
                  <a:lnTo>
                    <a:pt x="0" y="0"/>
                  </a:lnTo>
                  <a:lnTo>
                    <a:pt x="347" y="0"/>
                  </a:lnTo>
                  <a:lnTo>
                    <a:pt x="347" y="37"/>
                  </a:lnTo>
                  <a:lnTo>
                    <a:pt x="17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0" name="Freeform 16">
              <a:extLst>
                <a:ext uri="{FF2B5EF4-FFF2-40B4-BE49-F238E27FC236}">
                  <a16:creationId xmlns:a16="http://schemas.microsoft.com/office/drawing/2014/main" xmlns="" id="{1B6DE275-8522-6E45-8DF6-3EF417CFDDD2}"/>
                </a:ext>
              </a:extLst>
            </p:cNvPr>
            <p:cNvSpPr>
              <a:spLocks noChangeArrowheads="1"/>
            </p:cNvSpPr>
            <p:nvPr/>
          </p:nvSpPr>
          <p:spPr bwMode="auto">
            <a:xfrm>
              <a:off x="3981450" y="4310063"/>
              <a:ext cx="104775" cy="14287"/>
            </a:xfrm>
            <a:custGeom>
              <a:avLst/>
              <a:gdLst>
                <a:gd name="T0" fmla="*/ 144 w 289"/>
                <a:gd name="T1" fmla="*/ 37 h 38"/>
                <a:gd name="T2" fmla="*/ 0 w 289"/>
                <a:gd name="T3" fmla="*/ 37 h 38"/>
                <a:gd name="T4" fmla="*/ 0 w 289"/>
                <a:gd name="T5" fmla="*/ 0 h 38"/>
                <a:gd name="T6" fmla="*/ 288 w 289"/>
                <a:gd name="T7" fmla="*/ 0 h 38"/>
                <a:gd name="T8" fmla="*/ 288 w 289"/>
                <a:gd name="T9" fmla="*/ 37 h 38"/>
                <a:gd name="T10" fmla="*/ 144 w 289"/>
                <a:gd name="T11" fmla="*/ 37 h 38"/>
              </a:gdLst>
              <a:ahLst/>
              <a:cxnLst>
                <a:cxn ang="0">
                  <a:pos x="T0" y="T1"/>
                </a:cxn>
                <a:cxn ang="0">
                  <a:pos x="T2" y="T3"/>
                </a:cxn>
                <a:cxn ang="0">
                  <a:pos x="T4" y="T5"/>
                </a:cxn>
                <a:cxn ang="0">
                  <a:pos x="T6" y="T7"/>
                </a:cxn>
                <a:cxn ang="0">
                  <a:pos x="T8" y="T9"/>
                </a:cxn>
                <a:cxn ang="0">
                  <a:pos x="T10" y="T11"/>
                </a:cxn>
              </a:cxnLst>
              <a:rect l="0" t="0" r="r" b="b"/>
              <a:pathLst>
                <a:path w="289" h="38">
                  <a:moveTo>
                    <a:pt x="144" y="37"/>
                  </a:moveTo>
                  <a:lnTo>
                    <a:pt x="0" y="37"/>
                  </a:lnTo>
                  <a:lnTo>
                    <a:pt x="0" y="0"/>
                  </a:lnTo>
                  <a:lnTo>
                    <a:pt x="288" y="0"/>
                  </a:lnTo>
                  <a:lnTo>
                    <a:pt x="288" y="37"/>
                  </a:lnTo>
                  <a:lnTo>
                    <a:pt x="144"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1" name="Freeform 17">
              <a:extLst>
                <a:ext uri="{FF2B5EF4-FFF2-40B4-BE49-F238E27FC236}">
                  <a16:creationId xmlns:a16="http://schemas.microsoft.com/office/drawing/2014/main" xmlns="" id="{EA15A751-DBA9-4643-A1BC-7D9E2A695C31}"/>
                </a:ext>
              </a:extLst>
            </p:cNvPr>
            <p:cNvSpPr>
              <a:spLocks noChangeArrowheads="1"/>
            </p:cNvSpPr>
            <p:nvPr/>
          </p:nvSpPr>
          <p:spPr bwMode="auto">
            <a:xfrm>
              <a:off x="4098925" y="4310063"/>
              <a:ext cx="17463" cy="14287"/>
            </a:xfrm>
            <a:custGeom>
              <a:avLst/>
              <a:gdLst>
                <a:gd name="T0" fmla="*/ 23 w 47"/>
                <a:gd name="T1" fmla="*/ 37 h 38"/>
                <a:gd name="T2" fmla="*/ 0 w 47"/>
                <a:gd name="T3" fmla="*/ 37 h 38"/>
                <a:gd name="T4" fmla="*/ 0 w 47"/>
                <a:gd name="T5" fmla="*/ 0 h 38"/>
                <a:gd name="T6" fmla="*/ 46 w 47"/>
                <a:gd name="T7" fmla="*/ 0 h 38"/>
                <a:gd name="T8" fmla="*/ 46 w 47"/>
                <a:gd name="T9" fmla="*/ 37 h 38"/>
                <a:gd name="T10" fmla="*/ 23 w 47"/>
                <a:gd name="T11" fmla="*/ 37 h 38"/>
              </a:gdLst>
              <a:ahLst/>
              <a:cxnLst>
                <a:cxn ang="0">
                  <a:pos x="T0" y="T1"/>
                </a:cxn>
                <a:cxn ang="0">
                  <a:pos x="T2" y="T3"/>
                </a:cxn>
                <a:cxn ang="0">
                  <a:pos x="T4" y="T5"/>
                </a:cxn>
                <a:cxn ang="0">
                  <a:pos x="T6" y="T7"/>
                </a:cxn>
                <a:cxn ang="0">
                  <a:pos x="T8" y="T9"/>
                </a:cxn>
                <a:cxn ang="0">
                  <a:pos x="T10" y="T11"/>
                </a:cxn>
              </a:cxnLst>
              <a:rect l="0" t="0" r="r" b="b"/>
              <a:pathLst>
                <a:path w="47" h="38">
                  <a:moveTo>
                    <a:pt x="23" y="37"/>
                  </a:moveTo>
                  <a:lnTo>
                    <a:pt x="0" y="37"/>
                  </a:lnTo>
                  <a:lnTo>
                    <a:pt x="0" y="0"/>
                  </a:lnTo>
                  <a:lnTo>
                    <a:pt x="46" y="0"/>
                  </a:lnTo>
                  <a:lnTo>
                    <a:pt x="46" y="37"/>
                  </a:lnTo>
                  <a:lnTo>
                    <a:pt x="2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2" name="Freeform 18">
              <a:extLst>
                <a:ext uri="{FF2B5EF4-FFF2-40B4-BE49-F238E27FC236}">
                  <a16:creationId xmlns:a16="http://schemas.microsoft.com/office/drawing/2014/main" xmlns="" id="{0349FA12-C400-ED43-A229-B0D89EB45CC1}"/>
                </a:ext>
              </a:extLst>
            </p:cNvPr>
            <p:cNvSpPr>
              <a:spLocks noChangeArrowheads="1"/>
            </p:cNvSpPr>
            <p:nvPr/>
          </p:nvSpPr>
          <p:spPr bwMode="auto">
            <a:xfrm>
              <a:off x="3981450"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4" name="Freeform 19">
              <a:extLst>
                <a:ext uri="{FF2B5EF4-FFF2-40B4-BE49-F238E27FC236}">
                  <a16:creationId xmlns:a16="http://schemas.microsoft.com/office/drawing/2014/main" xmlns="" id="{DE79FBA8-E99A-3345-B284-26CEA0F97F2D}"/>
                </a:ext>
              </a:extLst>
            </p:cNvPr>
            <p:cNvSpPr>
              <a:spLocks noChangeArrowheads="1"/>
            </p:cNvSpPr>
            <p:nvPr/>
          </p:nvSpPr>
          <p:spPr bwMode="auto">
            <a:xfrm>
              <a:off x="4062413" y="4343400"/>
              <a:ext cx="69850" cy="14288"/>
            </a:xfrm>
            <a:custGeom>
              <a:avLst/>
              <a:gdLst>
                <a:gd name="T0" fmla="*/ 96 w 193"/>
                <a:gd name="T1" fmla="*/ 37 h 38"/>
                <a:gd name="T2" fmla="*/ 0 w 193"/>
                <a:gd name="T3" fmla="*/ 37 h 38"/>
                <a:gd name="T4" fmla="*/ 0 w 193"/>
                <a:gd name="T5" fmla="*/ 0 h 38"/>
                <a:gd name="T6" fmla="*/ 192 w 193"/>
                <a:gd name="T7" fmla="*/ 0 h 38"/>
                <a:gd name="T8" fmla="*/ 192 w 193"/>
                <a:gd name="T9" fmla="*/ 37 h 38"/>
                <a:gd name="T10" fmla="*/ 96 w 193"/>
                <a:gd name="T11" fmla="*/ 37 h 38"/>
              </a:gdLst>
              <a:ahLst/>
              <a:cxnLst>
                <a:cxn ang="0">
                  <a:pos x="T0" y="T1"/>
                </a:cxn>
                <a:cxn ang="0">
                  <a:pos x="T2" y="T3"/>
                </a:cxn>
                <a:cxn ang="0">
                  <a:pos x="T4" y="T5"/>
                </a:cxn>
                <a:cxn ang="0">
                  <a:pos x="T6" y="T7"/>
                </a:cxn>
                <a:cxn ang="0">
                  <a:pos x="T8" y="T9"/>
                </a:cxn>
                <a:cxn ang="0">
                  <a:pos x="T10" y="T11"/>
                </a:cxn>
              </a:cxnLst>
              <a:rect l="0" t="0" r="r" b="b"/>
              <a:pathLst>
                <a:path w="193" h="38">
                  <a:moveTo>
                    <a:pt x="96" y="37"/>
                  </a:moveTo>
                  <a:lnTo>
                    <a:pt x="0" y="37"/>
                  </a:lnTo>
                  <a:lnTo>
                    <a:pt x="0" y="0"/>
                  </a:lnTo>
                  <a:lnTo>
                    <a:pt x="192" y="0"/>
                  </a:lnTo>
                  <a:lnTo>
                    <a:pt x="192" y="37"/>
                  </a:lnTo>
                  <a:lnTo>
                    <a:pt x="96"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5" name="Freeform 20">
              <a:extLst>
                <a:ext uri="{FF2B5EF4-FFF2-40B4-BE49-F238E27FC236}">
                  <a16:creationId xmlns:a16="http://schemas.microsoft.com/office/drawing/2014/main" xmlns="" id="{09EE1A92-7D60-AD46-8B39-1C0E082996A3}"/>
                </a:ext>
              </a:extLst>
            </p:cNvPr>
            <p:cNvSpPr>
              <a:spLocks noChangeArrowheads="1"/>
            </p:cNvSpPr>
            <p:nvPr/>
          </p:nvSpPr>
          <p:spPr bwMode="auto">
            <a:xfrm>
              <a:off x="4141788" y="4343400"/>
              <a:ext cx="15875" cy="14288"/>
            </a:xfrm>
            <a:custGeom>
              <a:avLst/>
              <a:gdLst>
                <a:gd name="T0" fmla="*/ 22 w 46"/>
                <a:gd name="T1" fmla="*/ 37 h 38"/>
                <a:gd name="T2" fmla="*/ 0 w 46"/>
                <a:gd name="T3" fmla="*/ 37 h 38"/>
                <a:gd name="T4" fmla="*/ 0 w 46"/>
                <a:gd name="T5" fmla="*/ 0 h 38"/>
                <a:gd name="T6" fmla="*/ 45 w 46"/>
                <a:gd name="T7" fmla="*/ 0 h 38"/>
                <a:gd name="T8" fmla="*/ 45 w 46"/>
                <a:gd name="T9" fmla="*/ 37 h 38"/>
                <a:gd name="T10" fmla="*/ 22 w 46"/>
                <a:gd name="T11" fmla="*/ 37 h 38"/>
              </a:gdLst>
              <a:ahLst/>
              <a:cxnLst>
                <a:cxn ang="0">
                  <a:pos x="T0" y="T1"/>
                </a:cxn>
                <a:cxn ang="0">
                  <a:pos x="T2" y="T3"/>
                </a:cxn>
                <a:cxn ang="0">
                  <a:pos x="T4" y="T5"/>
                </a:cxn>
                <a:cxn ang="0">
                  <a:pos x="T6" y="T7"/>
                </a:cxn>
                <a:cxn ang="0">
                  <a:pos x="T8" y="T9"/>
                </a:cxn>
                <a:cxn ang="0">
                  <a:pos x="T10" y="T11"/>
                </a:cxn>
              </a:cxnLst>
              <a:rect l="0" t="0" r="r" b="b"/>
              <a:pathLst>
                <a:path w="46" h="38">
                  <a:moveTo>
                    <a:pt x="22" y="37"/>
                  </a:moveTo>
                  <a:lnTo>
                    <a:pt x="0" y="37"/>
                  </a:lnTo>
                  <a:lnTo>
                    <a:pt x="0" y="0"/>
                  </a:lnTo>
                  <a:lnTo>
                    <a:pt x="45" y="0"/>
                  </a:lnTo>
                  <a:lnTo>
                    <a:pt x="45" y="37"/>
                  </a:lnTo>
                  <a:lnTo>
                    <a:pt x="22"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6" name="Freeform 21">
              <a:extLst>
                <a:ext uri="{FF2B5EF4-FFF2-40B4-BE49-F238E27FC236}">
                  <a16:creationId xmlns:a16="http://schemas.microsoft.com/office/drawing/2014/main" xmlns="" id="{B389662B-960C-ED46-B507-084633914579}"/>
                </a:ext>
              </a:extLst>
            </p:cNvPr>
            <p:cNvSpPr>
              <a:spLocks noChangeArrowheads="1"/>
            </p:cNvSpPr>
            <p:nvPr/>
          </p:nvSpPr>
          <p:spPr bwMode="auto">
            <a:xfrm>
              <a:off x="39814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7" name="Freeform 22">
              <a:extLst>
                <a:ext uri="{FF2B5EF4-FFF2-40B4-BE49-F238E27FC236}">
                  <a16:creationId xmlns:a16="http://schemas.microsoft.com/office/drawing/2014/main" xmlns="" id="{B7329ACB-158C-2946-B33F-7994AC80DC5A}"/>
                </a:ext>
              </a:extLst>
            </p:cNvPr>
            <p:cNvSpPr>
              <a:spLocks noChangeArrowheads="1"/>
            </p:cNvSpPr>
            <p:nvPr/>
          </p:nvSpPr>
          <p:spPr bwMode="auto">
            <a:xfrm>
              <a:off x="4070350" y="4243388"/>
              <a:ext cx="74613"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59" name="Freeform 23">
              <a:extLst>
                <a:ext uri="{FF2B5EF4-FFF2-40B4-BE49-F238E27FC236}">
                  <a16:creationId xmlns:a16="http://schemas.microsoft.com/office/drawing/2014/main" xmlns="" id="{48A0D245-F0BA-AC49-98D7-57364AFEE4A7}"/>
                </a:ext>
              </a:extLst>
            </p:cNvPr>
            <p:cNvSpPr>
              <a:spLocks noChangeArrowheads="1"/>
            </p:cNvSpPr>
            <p:nvPr/>
          </p:nvSpPr>
          <p:spPr bwMode="auto">
            <a:xfrm>
              <a:off x="4157663" y="4243388"/>
              <a:ext cx="74612" cy="14287"/>
            </a:xfrm>
            <a:custGeom>
              <a:avLst/>
              <a:gdLst>
                <a:gd name="T0" fmla="*/ 103 w 207"/>
                <a:gd name="T1" fmla="*/ 37 h 38"/>
                <a:gd name="T2" fmla="*/ 0 w 207"/>
                <a:gd name="T3" fmla="*/ 37 h 38"/>
                <a:gd name="T4" fmla="*/ 0 w 207"/>
                <a:gd name="T5" fmla="*/ 0 h 38"/>
                <a:gd name="T6" fmla="*/ 206 w 207"/>
                <a:gd name="T7" fmla="*/ 0 h 38"/>
                <a:gd name="T8" fmla="*/ 206 w 207"/>
                <a:gd name="T9" fmla="*/ 37 h 38"/>
                <a:gd name="T10" fmla="*/ 103 w 207"/>
                <a:gd name="T11" fmla="*/ 37 h 38"/>
              </a:gdLst>
              <a:ahLst/>
              <a:cxnLst>
                <a:cxn ang="0">
                  <a:pos x="T0" y="T1"/>
                </a:cxn>
                <a:cxn ang="0">
                  <a:pos x="T2" y="T3"/>
                </a:cxn>
                <a:cxn ang="0">
                  <a:pos x="T4" y="T5"/>
                </a:cxn>
                <a:cxn ang="0">
                  <a:pos x="T6" y="T7"/>
                </a:cxn>
                <a:cxn ang="0">
                  <a:pos x="T8" y="T9"/>
                </a:cxn>
                <a:cxn ang="0">
                  <a:pos x="T10" y="T11"/>
                </a:cxn>
              </a:cxnLst>
              <a:rect l="0" t="0" r="r" b="b"/>
              <a:pathLst>
                <a:path w="207" h="38">
                  <a:moveTo>
                    <a:pt x="103" y="37"/>
                  </a:moveTo>
                  <a:lnTo>
                    <a:pt x="0" y="37"/>
                  </a:lnTo>
                  <a:lnTo>
                    <a:pt x="0" y="0"/>
                  </a:lnTo>
                  <a:lnTo>
                    <a:pt x="206" y="0"/>
                  </a:lnTo>
                  <a:lnTo>
                    <a:pt x="206" y="37"/>
                  </a:lnTo>
                  <a:lnTo>
                    <a:pt x="103" y="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0" name="Freeform 24">
              <a:extLst>
                <a:ext uri="{FF2B5EF4-FFF2-40B4-BE49-F238E27FC236}">
                  <a16:creationId xmlns:a16="http://schemas.microsoft.com/office/drawing/2014/main" xmlns="" id="{F449B5E9-6DD6-BF43-AF17-47A80869C5EF}"/>
                </a:ext>
              </a:extLst>
            </p:cNvPr>
            <p:cNvSpPr>
              <a:spLocks noChangeArrowheads="1"/>
            </p:cNvSpPr>
            <p:nvPr/>
          </p:nvSpPr>
          <p:spPr bwMode="auto">
            <a:xfrm>
              <a:off x="3981450" y="4210050"/>
              <a:ext cx="84138" cy="12700"/>
            </a:xfrm>
            <a:custGeom>
              <a:avLst/>
              <a:gdLst>
                <a:gd name="T0" fmla="*/ 116 w 232"/>
                <a:gd name="T1" fmla="*/ 36 h 37"/>
                <a:gd name="T2" fmla="*/ 0 w 232"/>
                <a:gd name="T3" fmla="*/ 36 h 37"/>
                <a:gd name="T4" fmla="*/ 0 w 232"/>
                <a:gd name="T5" fmla="*/ 0 h 37"/>
                <a:gd name="T6" fmla="*/ 231 w 232"/>
                <a:gd name="T7" fmla="*/ 0 h 37"/>
                <a:gd name="T8" fmla="*/ 231 w 232"/>
                <a:gd name="T9" fmla="*/ 36 h 37"/>
                <a:gd name="T10" fmla="*/ 116 w 232"/>
                <a:gd name="T11" fmla="*/ 36 h 37"/>
              </a:gdLst>
              <a:ahLst/>
              <a:cxnLst>
                <a:cxn ang="0">
                  <a:pos x="T0" y="T1"/>
                </a:cxn>
                <a:cxn ang="0">
                  <a:pos x="T2" y="T3"/>
                </a:cxn>
                <a:cxn ang="0">
                  <a:pos x="T4" y="T5"/>
                </a:cxn>
                <a:cxn ang="0">
                  <a:pos x="T6" y="T7"/>
                </a:cxn>
                <a:cxn ang="0">
                  <a:pos x="T8" y="T9"/>
                </a:cxn>
                <a:cxn ang="0">
                  <a:pos x="T10" y="T11"/>
                </a:cxn>
              </a:cxnLst>
              <a:rect l="0" t="0" r="r" b="b"/>
              <a:pathLst>
                <a:path w="232" h="37">
                  <a:moveTo>
                    <a:pt x="116" y="36"/>
                  </a:moveTo>
                  <a:lnTo>
                    <a:pt x="0" y="36"/>
                  </a:lnTo>
                  <a:lnTo>
                    <a:pt x="0" y="0"/>
                  </a:lnTo>
                  <a:lnTo>
                    <a:pt x="231" y="0"/>
                  </a:lnTo>
                  <a:lnTo>
                    <a:pt x="231" y="36"/>
                  </a:lnTo>
                  <a:lnTo>
                    <a:pt x="116"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1" name="Freeform 25">
              <a:extLst>
                <a:ext uri="{FF2B5EF4-FFF2-40B4-BE49-F238E27FC236}">
                  <a16:creationId xmlns:a16="http://schemas.microsoft.com/office/drawing/2014/main" xmlns="" id="{8B917CC8-62AD-F241-B996-3CE41E8EF6BD}"/>
                </a:ext>
              </a:extLst>
            </p:cNvPr>
            <p:cNvSpPr>
              <a:spLocks noChangeArrowheads="1"/>
            </p:cNvSpPr>
            <p:nvPr/>
          </p:nvSpPr>
          <p:spPr bwMode="auto">
            <a:xfrm>
              <a:off x="4079875" y="4210050"/>
              <a:ext cx="19050" cy="12700"/>
            </a:xfrm>
            <a:custGeom>
              <a:avLst/>
              <a:gdLst>
                <a:gd name="T0" fmla="*/ 25 w 51"/>
                <a:gd name="T1" fmla="*/ 36 h 37"/>
                <a:gd name="T2" fmla="*/ 0 w 51"/>
                <a:gd name="T3" fmla="*/ 36 h 37"/>
                <a:gd name="T4" fmla="*/ 0 w 51"/>
                <a:gd name="T5" fmla="*/ 0 h 37"/>
                <a:gd name="T6" fmla="*/ 50 w 51"/>
                <a:gd name="T7" fmla="*/ 0 h 37"/>
                <a:gd name="T8" fmla="*/ 50 w 51"/>
                <a:gd name="T9" fmla="*/ 36 h 37"/>
                <a:gd name="T10" fmla="*/ 25 w 51"/>
                <a:gd name="T11" fmla="*/ 36 h 37"/>
              </a:gdLst>
              <a:ahLst/>
              <a:cxnLst>
                <a:cxn ang="0">
                  <a:pos x="T0" y="T1"/>
                </a:cxn>
                <a:cxn ang="0">
                  <a:pos x="T2" y="T3"/>
                </a:cxn>
                <a:cxn ang="0">
                  <a:pos x="T4" y="T5"/>
                </a:cxn>
                <a:cxn ang="0">
                  <a:pos x="T6" y="T7"/>
                </a:cxn>
                <a:cxn ang="0">
                  <a:pos x="T8" y="T9"/>
                </a:cxn>
                <a:cxn ang="0">
                  <a:pos x="T10" y="T11"/>
                </a:cxn>
              </a:cxnLst>
              <a:rect l="0" t="0" r="r" b="b"/>
              <a:pathLst>
                <a:path w="51" h="37">
                  <a:moveTo>
                    <a:pt x="25" y="36"/>
                  </a:moveTo>
                  <a:lnTo>
                    <a:pt x="0" y="36"/>
                  </a:lnTo>
                  <a:lnTo>
                    <a:pt x="0" y="0"/>
                  </a:lnTo>
                  <a:lnTo>
                    <a:pt x="50" y="0"/>
                  </a:lnTo>
                  <a:lnTo>
                    <a:pt x="50"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2" name="Freeform 26">
              <a:extLst>
                <a:ext uri="{FF2B5EF4-FFF2-40B4-BE49-F238E27FC236}">
                  <a16:creationId xmlns:a16="http://schemas.microsoft.com/office/drawing/2014/main" xmlns="" id="{6E284672-A6F4-D944-83EB-41E677517651}"/>
                </a:ext>
              </a:extLst>
            </p:cNvPr>
            <p:cNvSpPr>
              <a:spLocks noChangeArrowheads="1"/>
            </p:cNvSpPr>
            <p:nvPr/>
          </p:nvSpPr>
          <p:spPr bwMode="auto">
            <a:xfrm>
              <a:off x="4113213"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sp>
          <p:nvSpPr>
            <p:cNvPr id="163" name="Freeform 27">
              <a:extLst>
                <a:ext uri="{FF2B5EF4-FFF2-40B4-BE49-F238E27FC236}">
                  <a16:creationId xmlns:a16="http://schemas.microsoft.com/office/drawing/2014/main" xmlns="" id="{5C0DF19A-14F1-ED4B-95D4-9FDE3B1B03B9}"/>
                </a:ext>
              </a:extLst>
            </p:cNvPr>
            <p:cNvSpPr>
              <a:spLocks noChangeArrowheads="1"/>
            </p:cNvSpPr>
            <p:nvPr/>
          </p:nvSpPr>
          <p:spPr bwMode="auto">
            <a:xfrm>
              <a:off x="4146550" y="4210050"/>
              <a:ext cx="19050" cy="12700"/>
            </a:xfrm>
            <a:custGeom>
              <a:avLst/>
              <a:gdLst>
                <a:gd name="T0" fmla="*/ 25 w 52"/>
                <a:gd name="T1" fmla="*/ 36 h 37"/>
                <a:gd name="T2" fmla="*/ 0 w 52"/>
                <a:gd name="T3" fmla="*/ 36 h 37"/>
                <a:gd name="T4" fmla="*/ 0 w 52"/>
                <a:gd name="T5" fmla="*/ 0 h 37"/>
                <a:gd name="T6" fmla="*/ 51 w 52"/>
                <a:gd name="T7" fmla="*/ 0 h 37"/>
                <a:gd name="T8" fmla="*/ 51 w 52"/>
                <a:gd name="T9" fmla="*/ 36 h 37"/>
                <a:gd name="T10" fmla="*/ 25 w 52"/>
                <a:gd name="T11" fmla="*/ 36 h 37"/>
              </a:gdLst>
              <a:ahLst/>
              <a:cxnLst>
                <a:cxn ang="0">
                  <a:pos x="T0" y="T1"/>
                </a:cxn>
                <a:cxn ang="0">
                  <a:pos x="T2" y="T3"/>
                </a:cxn>
                <a:cxn ang="0">
                  <a:pos x="T4" y="T5"/>
                </a:cxn>
                <a:cxn ang="0">
                  <a:pos x="T6" y="T7"/>
                </a:cxn>
                <a:cxn ang="0">
                  <a:pos x="T8" y="T9"/>
                </a:cxn>
                <a:cxn ang="0">
                  <a:pos x="T10" y="T11"/>
                </a:cxn>
              </a:cxnLst>
              <a:rect l="0" t="0" r="r" b="b"/>
              <a:pathLst>
                <a:path w="52" h="37">
                  <a:moveTo>
                    <a:pt x="25" y="36"/>
                  </a:moveTo>
                  <a:lnTo>
                    <a:pt x="0" y="36"/>
                  </a:lnTo>
                  <a:lnTo>
                    <a:pt x="0" y="0"/>
                  </a:lnTo>
                  <a:lnTo>
                    <a:pt x="51" y="0"/>
                  </a:lnTo>
                  <a:lnTo>
                    <a:pt x="51" y="36"/>
                  </a:lnTo>
                  <a:lnTo>
                    <a:pt x="25" y="3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mn-ea"/>
                <a:cs typeface="+mn-cs"/>
              </a:endParaRPr>
            </a:p>
          </p:txBody>
        </p:sp>
      </p:grpSp>
      <p:sp>
        <p:nvSpPr>
          <p:cNvPr id="164" name="Freeform 2">
            <a:extLst>
              <a:ext uri="{FF2B5EF4-FFF2-40B4-BE49-F238E27FC236}">
                <a16:creationId xmlns:a16="http://schemas.microsoft.com/office/drawing/2014/main" xmlns="" id="{F8E2D8B3-EA6B-CA46-A65E-1DF04FE0B903}"/>
              </a:ext>
            </a:extLst>
          </p:cNvPr>
          <p:cNvSpPr>
            <a:spLocks noChangeAspect="1" noChangeArrowheads="1"/>
          </p:cNvSpPr>
          <p:nvPr/>
        </p:nvSpPr>
        <p:spPr bwMode="auto">
          <a:xfrm>
            <a:off x="542974" y="5039799"/>
            <a:ext cx="202639" cy="261872"/>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chemeClr val="bg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5" name="Freeform 2">
            <a:extLst>
              <a:ext uri="{FF2B5EF4-FFF2-40B4-BE49-F238E27FC236}">
                <a16:creationId xmlns:a16="http://schemas.microsoft.com/office/drawing/2014/main" xmlns="" id="{B300AF32-2B9C-8D42-8E89-4D109CA6F634}"/>
              </a:ext>
            </a:extLst>
          </p:cNvPr>
          <p:cNvSpPr>
            <a:spLocks noChangeAspect="1" noChangeArrowheads="1"/>
          </p:cNvSpPr>
          <p:nvPr/>
        </p:nvSpPr>
        <p:spPr bwMode="auto">
          <a:xfrm>
            <a:off x="525065" y="5580509"/>
            <a:ext cx="244978" cy="261310"/>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89012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par>
                                <p:cTn id="8" presetID="10" presetClass="entr" presetSubtype="0" fill="hold" nodeType="withEffect">
                                  <p:stCondLst>
                                    <p:cond delay="50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500"/>
                                        <p:tgtEl>
                                          <p:spTgt spid="1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fade">
                                      <p:cBhvr>
                                        <p:cTn id="25" dur="500"/>
                                        <p:tgtEl>
                                          <p:spTgt spid="1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1000"/>
                                  </p:stCondLst>
                                  <p:childTnLst>
                                    <p:set>
                                      <p:cBhvr>
                                        <p:cTn id="32" dur="1" fill="hold">
                                          <p:stCondLst>
                                            <p:cond delay="0"/>
                                          </p:stCondLst>
                                        </p:cTn>
                                        <p:tgtEl>
                                          <p:spTgt spid="184"/>
                                        </p:tgtEl>
                                        <p:attrNameLst>
                                          <p:attrName>style.visibility</p:attrName>
                                        </p:attrNameLst>
                                      </p:cBhvr>
                                      <p:to>
                                        <p:strVal val="visible"/>
                                      </p:to>
                                    </p:set>
                                    <p:animEffect transition="in" filter="fade">
                                      <p:cBhvr>
                                        <p:cTn id="33" dur="500"/>
                                        <p:tgtEl>
                                          <p:spTgt spid="184"/>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22" presetClass="entr" presetSubtype="2" fill="hold" nodeType="withEffect">
                                  <p:stCondLst>
                                    <p:cond delay="1000"/>
                                  </p:stCondLst>
                                  <p:childTnLst>
                                    <p:set>
                                      <p:cBhvr>
                                        <p:cTn id="41" dur="1" fill="hold">
                                          <p:stCondLst>
                                            <p:cond delay="0"/>
                                          </p:stCondLst>
                                        </p:cTn>
                                        <p:tgtEl>
                                          <p:spTgt spid="93"/>
                                        </p:tgtEl>
                                        <p:attrNameLst>
                                          <p:attrName>style.visibility</p:attrName>
                                        </p:attrNameLst>
                                      </p:cBhvr>
                                      <p:to>
                                        <p:strVal val="visible"/>
                                      </p:to>
                                    </p:set>
                                    <p:animEffect transition="in" filter="wipe(right)">
                                      <p:cBhvr>
                                        <p:cTn id="42" dur="500"/>
                                        <p:tgtEl>
                                          <p:spTgt spid="93"/>
                                        </p:tgtEl>
                                      </p:cBhvr>
                                    </p:animEffect>
                                  </p:childTnLst>
                                </p:cTn>
                              </p:par>
                              <p:par>
                                <p:cTn id="43" presetID="22" presetClass="entr" presetSubtype="1" fill="hold" nodeType="withEffect">
                                  <p:stCondLst>
                                    <p:cond delay="1000"/>
                                  </p:stCondLst>
                                  <p:childTnLst>
                                    <p:set>
                                      <p:cBhvr>
                                        <p:cTn id="44" dur="1" fill="hold">
                                          <p:stCondLst>
                                            <p:cond delay="0"/>
                                          </p:stCondLst>
                                        </p:cTn>
                                        <p:tgtEl>
                                          <p:spTgt spid="103"/>
                                        </p:tgtEl>
                                        <p:attrNameLst>
                                          <p:attrName>style.visibility</p:attrName>
                                        </p:attrNameLst>
                                      </p:cBhvr>
                                      <p:to>
                                        <p:strVal val="visible"/>
                                      </p:to>
                                    </p:set>
                                    <p:animEffect transition="in" filter="wipe(up)">
                                      <p:cBhvr>
                                        <p:cTn id="45" dur="500"/>
                                        <p:tgtEl>
                                          <p:spTgt spid="10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500"/>
                                        <p:tgtEl>
                                          <p:spTgt spid="18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6"/>
                                        </p:tgtEl>
                                        <p:attrNameLst>
                                          <p:attrName>style.visibility</p:attrName>
                                        </p:attrNameLst>
                                      </p:cBhvr>
                                      <p:to>
                                        <p:strVal val="visible"/>
                                      </p:to>
                                    </p:set>
                                    <p:animEffect transition="in" filter="fade">
                                      <p:cBhvr>
                                        <p:cTn id="61" dur="500"/>
                                        <p:tgtEl>
                                          <p:spTgt spid="18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4"/>
                                        </p:tgtEl>
                                        <p:attrNameLst>
                                          <p:attrName>style.visibility</p:attrName>
                                        </p:attrNameLst>
                                      </p:cBhvr>
                                      <p:to>
                                        <p:strVal val="visible"/>
                                      </p:to>
                                    </p:set>
                                    <p:animEffect transition="in" filter="fade">
                                      <p:cBhvr>
                                        <p:cTn id="64" dur="500"/>
                                        <p:tgtEl>
                                          <p:spTgt spid="16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5"/>
                                        </p:tgtEl>
                                        <p:attrNameLst>
                                          <p:attrName>style.visibility</p:attrName>
                                        </p:attrNameLst>
                                      </p:cBhvr>
                                      <p:to>
                                        <p:strVal val="visible"/>
                                      </p:to>
                                    </p:set>
                                    <p:animEffect transition="in" filter="fade">
                                      <p:cBhvr>
                                        <p:cTn id="72" dur="500"/>
                                        <p:tgtEl>
                                          <p:spTgt spid="165"/>
                                        </p:tgtEl>
                                      </p:cBhvr>
                                    </p:animEffect>
                                  </p:childTnLst>
                                </p:cTn>
                              </p:par>
                              <p:par>
                                <p:cTn id="73" presetID="10" presetClass="entr" presetSubtype="0" fill="hold"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par>
                                <p:cTn id="76" presetID="10" presetClass="entr" presetSubtype="0" fill="hold" nodeType="withEffect">
                                  <p:stCondLst>
                                    <p:cond delay="0"/>
                                  </p:stCondLst>
                                  <p:childTnLst>
                                    <p:set>
                                      <p:cBhvr>
                                        <p:cTn id="77" dur="1" fill="hold">
                                          <p:stCondLst>
                                            <p:cond delay="0"/>
                                          </p:stCondLst>
                                        </p:cTn>
                                        <p:tgtEl>
                                          <p:spTgt spid="112"/>
                                        </p:tgtEl>
                                        <p:attrNameLst>
                                          <p:attrName>style.visibility</p:attrName>
                                        </p:attrNameLst>
                                      </p:cBhvr>
                                      <p:to>
                                        <p:strVal val="visible"/>
                                      </p:to>
                                    </p:set>
                                    <p:animEffect transition="in" filter="fade">
                                      <p:cBhvr>
                                        <p:cTn id="78" dur="500"/>
                                        <p:tgtEl>
                                          <p:spTgt spid="112"/>
                                        </p:tgtEl>
                                      </p:cBhvr>
                                    </p:animEffect>
                                  </p:childTnLst>
                                </p:cTn>
                              </p:par>
                              <p:par>
                                <p:cTn id="79" presetID="10" presetClass="entr" presetSubtype="0"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animEffect transition="in" filter="fade">
                                      <p:cBhvr>
                                        <p:cTn id="81" dur="500"/>
                                        <p:tgtEl>
                                          <p:spTgt spid="149"/>
                                        </p:tgtEl>
                                      </p:cBhvr>
                                    </p:animEffect>
                                  </p:childTnLst>
                                </p:cTn>
                              </p:par>
                              <p:par>
                                <p:cTn id="82" presetID="10" presetClass="entr" presetSubtype="0" fill="hold" nodeType="withEffect">
                                  <p:stCondLst>
                                    <p:cond delay="0"/>
                                  </p:stCondLst>
                                  <p:childTnLst>
                                    <p:set>
                                      <p:cBhvr>
                                        <p:cTn id="83" dur="1" fill="hold">
                                          <p:stCondLst>
                                            <p:cond delay="0"/>
                                          </p:stCondLst>
                                        </p:cTn>
                                        <p:tgtEl>
                                          <p:spTgt spid="146"/>
                                        </p:tgtEl>
                                        <p:attrNameLst>
                                          <p:attrName>style.visibility</p:attrName>
                                        </p:attrNameLst>
                                      </p:cBhvr>
                                      <p:to>
                                        <p:strVal val="visible"/>
                                      </p:to>
                                    </p:set>
                                    <p:animEffect transition="in" filter="fade">
                                      <p:cBhvr>
                                        <p:cTn id="84" dur="500"/>
                                        <p:tgtEl>
                                          <p:spTgt spid="146"/>
                                        </p:tgtEl>
                                      </p:cBhvr>
                                    </p:animEffect>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500"/>
                                        <p:tgtEl>
                                          <p:spTgt spid="15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7"/>
                                        </p:tgtEl>
                                        <p:attrNameLst>
                                          <p:attrName>style.visibility</p:attrName>
                                        </p:attrNameLst>
                                      </p:cBhvr>
                                      <p:to>
                                        <p:strVal val="visible"/>
                                      </p:to>
                                    </p:set>
                                    <p:animEffect transition="in" filter="fade">
                                      <p:cBhvr>
                                        <p:cTn id="92" dur="500"/>
                                        <p:tgtEl>
                                          <p:spTgt spid="187"/>
                                        </p:tgtEl>
                                      </p:cBhvr>
                                    </p:animEffect>
                                  </p:childTnLst>
                                </p:cTn>
                              </p:par>
                              <p:par>
                                <p:cTn id="93" presetID="10"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fade">
                                      <p:cBhvr>
                                        <p:cTn id="9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99" grpId="0"/>
      <p:bldP spid="94" grpId="0" animBg="1"/>
      <p:bldP spid="113" grpId="0" animBg="1"/>
      <p:bldP spid="164" grpId="0" animBg="1"/>
      <p:bldP spid="16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gray">
          <a:xfrm>
            <a:off x="2599209" y="2140856"/>
            <a:ext cx="5031067" cy="406418"/>
          </a:xfrm>
          <a:prstGeom prst="rect">
            <a:avLst/>
          </a:prstGeom>
          <a:gradFill flip="none" rotWithShape="1">
            <a:gsLst>
              <a:gs pos="3000">
                <a:schemeClr val="accent2">
                  <a:lumMod val="60000"/>
                  <a:lumOff val="40000"/>
                </a:schemeClr>
              </a:gs>
              <a:gs pos="100000">
                <a:srgbClr val="FFFFFF">
                  <a:alpha val="0"/>
                </a:srgbClr>
              </a:gs>
              <a:gs pos="78000">
                <a:srgbClr val="FFFFFF">
                  <a:alpha val="0"/>
                </a:srgb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12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7395"/>
                </a:solidFill>
                <a:effectLst/>
                <a:uLnTx/>
                <a:uFillTx/>
                <a:latin typeface="Calibri"/>
                <a:ea typeface="+mn-ea"/>
                <a:cs typeface="Calibri"/>
              </a:rPr>
              <a:t>Pre-Assembled</a:t>
            </a:r>
          </a:p>
        </p:txBody>
      </p:sp>
      <p:sp>
        <p:nvSpPr>
          <p:cNvPr id="15" name="Rectangle 14"/>
          <p:cNvSpPr/>
          <p:nvPr/>
        </p:nvSpPr>
        <p:spPr bwMode="gray">
          <a:xfrm>
            <a:off x="3450551" y="4148735"/>
            <a:ext cx="6148354" cy="383012"/>
          </a:xfrm>
          <a:prstGeom prst="rect">
            <a:avLst/>
          </a:prstGeom>
          <a:gradFill flip="none" rotWithShape="1">
            <a:gsLst>
              <a:gs pos="3000">
                <a:schemeClr val="accent2">
                  <a:lumMod val="60000"/>
                  <a:lumOff val="40000"/>
                </a:schemeClr>
              </a:gs>
              <a:gs pos="100000">
                <a:srgbClr val="FFFFFF">
                  <a:alpha val="0"/>
                </a:srgbClr>
              </a:gs>
              <a:gs pos="78000">
                <a:srgbClr val="FFFFFF">
                  <a:alpha val="0"/>
                </a:srgb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accent6"/>
                </a:solidFill>
                <a:effectLst/>
                <a:uLnTx/>
                <a:uFillTx/>
                <a:latin typeface="Calibri"/>
                <a:ea typeface="+mn-ea"/>
                <a:cs typeface="Calibri"/>
              </a:rPr>
              <a:t>  Enterprise-Grade</a:t>
            </a:r>
          </a:p>
        </p:txBody>
      </p:sp>
      <p:sp>
        <p:nvSpPr>
          <p:cNvPr id="16" name="Rectangle 15"/>
          <p:cNvSpPr/>
          <p:nvPr/>
        </p:nvSpPr>
        <p:spPr bwMode="gray">
          <a:xfrm>
            <a:off x="3330813" y="4726694"/>
            <a:ext cx="5882887" cy="382916"/>
          </a:xfrm>
          <a:prstGeom prst="rect">
            <a:avLst/>
          </a:prstGeom>
          <a:gradFill flip="none" rotWithShape="1">
            <a:gsLst>
              <a:gs pos="3000">
                <a:schemeClr val="accent2">
                  <a:lumMod val="60000"/>
                  <a:lumOff val="40000"/>
                </a:schemeClr>
              </a:gs>
              <a:gs pos="100000">
                <a:srgbClr val="FFFFFF">
                  <a:alpha val="0"/>
                </a:srgbClr>
              </a:gs>
              <a:gs pos="78000">
                <a:srgbClr val="FFFFFF">
                  <a:alpha val="0"/>
                </a:srgb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accent3"/>
                </a:solidFill>
                <a:effectLst/>
                <a:uLnTx/>
                <a:uFillTx/>
                <a:latin typeface="Calibri"/>
                <a:ea typeface="+mn-ea"/>
                <a:cs typeface="Calibri"/>
              </a:rPr>
              <a:t> Autonomous</a:t>
            </a:r>
          </a:p>
        </p:txBody>
      </p:sp>
      <p:sp>
        <p:nvSpPr>
          <p:cNvPr id="14" name="Rectangle 13"/>
          <p:cNvSpPr/>
          <p:nvPr/>
        </p:nvSpPr>
        <p:spPr bwMode="gray">
          <a:xfrm>
            <a:off x="3450550" y="3483401"/>
            <a:ext cx="5640322" cy="373199"/>
          </a:xfrm>
          <a:prstGeom prst="rect">
            <a:avLst/>
          </a:prstGeom>
          <a:gradFill flip="none" rotWithShape="1">
            <a:gsLst>
              <a:gs pos="3000">
                <a:schemeClr val="accent2">
                  <a:lumMod val="60000"/>
                  <a:lumOff val="40000"/>
                </a:schemeClr>
              </a:gs>
              <a:gs pos="100000">
                <a:srgbClr val="FFFFFF">
                  <a:alpha val="0"/>
                </a:srgbClr>
              </a:gs>
              <a:gs pos="78000">
                <a:srgbClr val="FFFFFF">
                  <a:alpha val="0"/>
                </a:srgb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bg2">
                    <a:lumMod val="50000"/>
                  </a:schemeClr>
                </a:solidFill>
                <a:effectLst/>
                <a:uLnTx/>
                <a:uFillTx/>
                <a:latin typeface="Calibri"/>
                <a:ea typeface="+mn-ea"/>
                <a:cs typeface="Calibri"/>
              </a:rPr>
              <a:t>  Plug and Play Integrations</a:t>
            </a:r>
          </a:p>
        </p:txBody>
      </p:sp>
      <p:sp>
        <p:nvSpPr>
          <p:cNvPr id="19" name="Rectangle 18"/>
          <p:cNvSpPr/>
          <p:nvPr/>
        </p:nvSpPr>
        <p:spPr bwMode="gray">
          <a:xfrm>
            <a:off x="2914743" y="2780924"/>
            <a:ext cx="5509336" cy="421448"/>
          </a:xfrm>
          <a:prstGeom prst="rect">
            <a:avLst/>
          </a:prstGeom>
          <a:gradFill flip="none" rotWithShape="1">
            <a:gsLst>
              <a:gs pos="3000">
                <a:schemeClr val="accent2">
                  <a:lumMod val="60000"/>
                  <a:lumOff val="40000"/>
                </a:schemeClr>
              </a:gs>
              <a:gs pos="100000">
                <a:srgbClr val="FFFFFF">
                  <a:alpha val="0"/>
                </a:srgbClr>
              </a:gs>
              <a:gs pos="78000">
                <a:srgbClr val="FFFFFF">
                  <a:alpha val="0"/>
                </a:srgbClr>
              </a:gs>
            </a:gsLst>
            <a:lin ang="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1200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accent5"/>
                </a:solidFill>
                <a:effectLst/>
                <a:uLnTx/>
                <a:uFillTx/>
                <a:latin typeface="Calibri"/>
                <a:ea typeface="+mn-ea"/>
                <a:cs typeface="Calibri"/>
              </a:rPr>
              <a:t>  Open</a:t>
            </a:r>
          </a:p>
        </p:txBody>
      </p:sp>
      <p:sp>
        <p:nvSpPr>
          <p:cNvPr id="2" name="Title 1"/>
          <p:cNvSpPr>
            <a:spLocks noGrp="1"/>
          </p:cNvSpPr>
          <p:nvPr>
            <p:ph type="title"/>
          </p:nvPr>
        </p:nvSpPr>
        <p:spPr/>
        <p:txBody>
          <a:bodyPr/>
          <a:lstStyle/>
          <a:p>
            <a:r>
              <a:rPr lang="en-US" dirty="0">
                <a:solidFill>
                  <a:srgbClr val="58595B"/>
                </a:solidFill>
              </a:rPr>
              <a:t>Value Proposition</a:t>
            </a:r>
            <a:br>
              <a:rPr lang="en-US" dirty="0">
                <a:solidFill>
                  <a:srgbClr val="58595B"/>
                </a:solidFill>
              </a:rPr>
            </a:br>
            <a:r>
              <a:rPr lang="en-US" dirty="0">
                <a:solidFill>
                  <a:srgbClr val="58595B"/>
                </a:solidFill>
              </a:rPr>
              <a:t>Oracle Autonomous Blockchain Cloud Service</a:t>
            </a:r>
          </a:p>
        </p:txBody>
      </p:sp>
      <p:sp>
        <p:nvSpPr>
          <p:cNvPr id="10" name="Slide Number Placeholder 9"/>
          <p:cNvSpPr>
            <a:spLocks noGrp="1"/>
          </p:cNvSpPr>
          <p:nvPr>
            <p:ph type="sldNum" sz="quarter" idx="1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E3AD03-3C34-E84B-94E7-F51265D4F574}" type="slidenum">
              <a:rPr kumimoji="0" lang="uk-UA" sz="850" b="0" i="0" u="none" strike="noStrike" kern="1200" cap="none" spc="0" normalizeH="0" baseline="0" noProof="0" smtClean="0">
                <a:ln>
                  <a:noFill/>
                </a:ln>
                <a:solidFill>
                  <a:srgbClr val="58595B"/>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uk-UA" sz="850" b="0" i="0" u="none" strike="noStrike" kern="1200" cap="none" spc="0" normalizeH="0" baseline="0" noProof="0" dirty="0">
              <a:ln>
                <a:noFill/>
              </a:ln>
              <a:solidFill>
                <a:srgbClr val="58595B"/>
              </a:solidFill>
              <a:effectLst/>
              <a:uLnTx/>
              <a:uFillTx/>
              <a:latin typeface="Calibri" charset="0"/>
              <a:ea typeface="ＭＳ Ｐゴシック" charset="0"/>
              <a:cs typeface="+mn-cs"/>
            </a:endParaRPr>
          </a:p>
        </p:txBody>
      </p:sp>
      <p:sp>
        <p:nvSpPr>
          <p:cNvPr id="35" name="Oval 34"/>
          <p:cNvSpPr/>
          <p:nvPr/>
        </p:nvSpPr>
        <p:spPr bwMode="gray">
          <a:xfrm>
            <a:off x="531813" y="1771541"/>
            <a:ext cx="3649166" cy="3649166"/>
          </a:xfrm>
          <a:prstGeom prst="ellipse">
            <a:avLst/>
          </a:prstGeom>
          <a:solidFill>
            <a:schemeClr val="accent4"/>
          </a:solidFill>
          <a:ln w="28575" cmpd="sng">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a:ea typeface="+mn-ea"/>
                <a:cs typeface="Calibri"/>
              </a:rPr>
              <a:t>ORACLE AUTONOMOUS BLOCKCHAIN CLOUD SERVICE</a:t>
            </a:r>
          </a:p>
        </p:txBody>
      </p:sp>
      <p:grpSp>
        <p:nvGrpSpPr>
          <p:cNvPr id="31" name="Group 30"/>
          <p:cNvGrpSpPr/>
          <p:nvPr/>
        </p:nvGrpSpPr>
        <p:grpSpPr>
          <a:xfrm>
            <a:off x="1565050" y="2236123"/>
            <a:ext cx="1589804" cy="1174223"/>
            <a:chOff x="1628554" y="2236123"/>
            <a:chExt cx="1589804" cy="1174223"/>
          </a:xfrm>
        </p:grpSpPr>
        <p:sp>
          <p:nvSpPr>
            <p:cNvPr id="18" name="Freeform 6">
              <a:extLst>
                <a:ext uri="{FF2B5EF4-FFF2-40B4-BE49-F238E27FC236}">
                  <a16:creationId xmlns:a16="http://schemas.microsoft.com/office/drawing/2014/main" xmlns="" id="{3EA1C3B8-E9DD-4D2C-8CF9-29288607A9B0}"/>
                </a:ext>
              </a:extLst>
            </p:cNvPr>
            <p:cNvSpPr>
              <a:spLocks noChangeArrowheads="1"/>
            </p:cNvSpPr>
            <p:nvPr/>
          </p:nvSpPr>
          <p:spPr bwMode="auto">
            <a:xfrm>
              <a:off x="1628554" y="2236123"/>
              <a:ext cx="1589804" cy="894155"/>
            </a:xfrm>
            <a:custGeom>
              <a:avLst/>
              <a:gdLst>
                <a:gd name="T0" fmla="*/ 3343 w 4062"/>
                <a:gd name="T1" fmla="*/ 813 h 2283"/>
                <a:gd name="T2" fmla="*/ 3343 w 4062"/>
                <a:gd name="T3" fmla="*/ 813 h 2283"/>
                <a:gd name="T4" fmla="*/ 3280 w 4062"/>
                <a:gd name="T5" fmla="*/ 813 h 2283"/>
                <a:gd name="T6" fmla="*/ 2593 w 4062"/>
                <a:gd name="T7" fmla="*/ 313 h 2283"/>
                <a:gd name="T8" fmla="*/ 2343 w 4062"/>
                <a:gd name="T9" fmla="*/ 344 h 2283"/>
                <a:gd name="T10" fmla="*/ 1656 w 4062"/>
                <a:gd name="T11" fmla="*/ 0 h 2283"/>
                <a:gd name="T12" fmla="*/ 844 w 4062"/>
                <a:gd name="T13" fmla="*/ 625 h 2283"/>
                <a:gd name="T14" fmla="*/ 844 w 4062"/>
                <a:gd name="T15" fmla="*/ 625 h 2283"/>
                <a:gd name="T16" fmla="*/ 31 w 4062"/>
                <a:gd name="T17" fmla="*/ 1438 h 2283"/>
                <a:gd name="T18" fmla="*/ 844 w 4062"/>
                <a:gd name="T19" fmla="*/ 2282 h 2283"/>
                <a:gd name="T20" fmla="*/ 875 w 4062"/>
                <a:gd name="T21" fmla="*/ 2282 h 2283"/>
                <a:gd name="T22" fmla="*/ 875 w 4062"/>
                <a:gd name="T23" fmla="*/ 2094 h 2283"/>
                <a:gd name="T24" fmla="*/ 844 w 4062"/>
                <a:gd name="T25" fmla="*/ 2094 h 2283"/>
                <a:gd name="T26" fmla="*/ 219 w 4062"/>
                <a:gd name="T27" fmla="*/ 1469 h 2283"/>
                <a:gd name="T28" fmla="*/ 844 w 4062"/>
                <a:gd name="T29" fmla="*/ 813 h 2283"/>
                <a:gd name="T30" fmla="*/ 844 w 4062"/>
                <a:gd name="T31" fmla="*/ 813 h 2283"/>
                <a:gd name="T32" fmla="*/ 937 w 4062"/>
                <a:gd name="T33" fmla="*/ 813 h 2283"/>
                <a:gd name="T34" fmla="*/ 1031 w 4062"/>
                <a:gd name="T35" fmla="*/ 750 h 2283"/>
                <a:gd name="T36" fmla="*/ 1031 w 4062"/>
                <a:gd name="T37" fmla="*/ 688 h 2283"/>
                <a:gd name="T38" fmla="*/ 1656 w 4062"/>
                <a:gd name="T39" fmla="*/ 188 h 2283"/>
                <a:gd name="T40" fmla="*/ 2186 w 4062"/>
                <a:gd name="T41" fmla="*/ 438 h 2283"/>
                <a:gd name="T42" fmla="*/ 2218 w 4062"/>
                <a:gd name="T43" fmla="*/ 532 h 2283"/>
                <a:gd name="T44" fmla="*/ 2311 w 4062"/>
                <a:gd name="T45" fmla="*/ 563 h 2283"/>
                <a:gd name="T46" fmla="*/ 2405 w 4062"/>
                <a:gd name="T47" fmla="*/ 532 h 2283"/>
                <a:gd name="T48" fmla="*/ 2530 w 4062"/>
                <a:gd name="T49" fmla="*/ 500 h 2283"/>
                <a:gd name="T50" fmla="*/ 3093 w 4062"/>
                <a:gd name="T51" fmla="*/ 875 h 2283"/>
                <a:gd name="T52" fmla="*/ 3124 w 4062"/>
                <a:gd name="T53" fmla="*/ 969 h 2283"/>
                <a:gd name="T54" fmla="*/ 3218 w 4062"/>
                <a:gd name="T55" fmla="*/ 1032 h 2283"/>
                <a:gd name="T56" fmla="*/ 3280 w 4062"/>
                <a:gd name="T57" fmla="*/ 1000 h 2283"/>
                <a:gd name="T58" fmla="*/ 3374 w 4062"/>
                <a:gd name="T59" fmla="*/ 1000 h 2283"/>
                <a:gd name="T60" fmla="*/ 3874 w 4062"/>
                <a:gd name="T61" fmla="*/ 1500 h 2283"/>
                <a:gd name="T62" fmla="*/ 3343 w 4062"/>
                <a:gd name="T63" fmla="*/ 2094 h 2283"/>
                <a:gd name="T64" fmla="*/ 3249 w 4062"/>
                <a:gd name="T65" fmla="*/ 2094 h 2283"/>
                <a:gd name="T66" fmla="*/ 3249 w 4062"/>
                <a:gd name="T67" fmla="*/ 2282 h 2283"/>
                <a:gd name="T68" fmla="*/ 3311 w 4062"/>
                <a:gd name="T69" fmla="*/ 2282 h 2283"/>
                <a:gd name="T70" fmla="*/ 4061 w 4062"/>
                <a:gd name="T71" fmla="*/ 1532 h 2283"/>
                <a:gd name="T72" fmla="*/ 3343 w 4062"/>
                <a:gd name="T73" fmla="*/ 81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2" h="2283">
                  <a:moveTo>
                    <a:pt x="3343" y="813"/>
                  </a:moveTo>
                  <a:lnTo>
                    <a:pt x="3343" y="813"/>
                  </a:lnTo>
                  <a:cubicBezTo>
                    <a:pt x="3311" y="813"/>
                    <a:pt x="3280" y="813"/>
                    <a:pt x="3280" y="813"/>
                  </a:cubicBezTo>
                  <a:cubicBezTo>
                    <a:pt x="3186" y="532"/>
                    <a:pt x="2905" y="313"/>
                    <a:pt x="2593" y="313"/>
                  </a:cubicBezTo>
                  <a:cubicBezTo>
                    <a:pt x="2499" y="313"/>
                    <a:pt x="2436" y="313"/>
                    <a:pt x="2343" y="344"/>
                  </a:cubicBezTo>
                  <a:cubicBezTo>
                    <a:pt x="2186" y="125"/>
                    <a:pt x="1937" y="0"/>
                    <a:pt x="1656" y="0"/>
                  </a:cubicBezTo>
                  <a:cubicBezTo>
                    <a:pt x="1281" y="0"/>
                    <a:pt x="937" y="250"/>
                    <a:pt x="844" y="625"/>
                  </a:cubicBezTo>
                  <a:lnTo>
                    <a:pt x="844" y="625"/>
                  </a:lnTo>
                  <a:cubicBezTo>
                    <a:pt x="406" y="625"/>
                    <a:pt x="31" y="1000"/>
                    <a:pt x="31" y="1438"/>
                  </a:cubicBezTo>
                  <a:cubicBezTo>
                    <a:pt x="0" y="1907"/>
                    <a:pt x="406" y="2282"/>
                    <a:pt x="844" y="2282"/>
                  </a:cubicBezTo>
                  <a:cubicBezTo>
                    <a:pt x="875" y="2282"/>
                    <a:pt x="875" y="2282"/>
                    <a:pt x="875" y="2282"/>
                  </a:cubicBezTo>
                  <a:cubicBezTo>
                    <a:pt x="875" y="2094"/>
                    <a:pt x="875" y="2094"/>
                    <a:pt x="875" y="2094"/>
                  </a:cubicBezTo>
                  <a:cubicBezTo>
                    <a:pt x="844" y="2094"/>
                    <a:pt x="844" y="2094"/>
                    <a:pt x="844" y="2094"/>
                  </a:cubicBezTo>
                  <a:cubicBezTo>
                    <a:pt x="500" y="2094"/>
                    <a:pt x="219" y="1813"/>
                    <a:pt x="219" y="1469"/>
                  </a:cubicBezTo>
                  <a:cubicBezTo>
                    <a:pt x="187" y="1125"/>
                    <a:pt x="500" y="813"/>
                    <a:pt x="844" y="813"/>
                  </a:cubicBezTo>
                  <a:lnTo>
                    <a:pt x="844" y="813"/>
                  </a:lnTo>
                  <a:cubicBezTo>
                    <a:pt x="937" y="813"/>
                    <a:pt x="937" y="813"/>
                    <a:pt x="937" y="813"/>
                  </a:cubicBezTo>
                  <a:cubicBezTo>
                    <a:pt x="969" y="813"/>
                    <a:pt x="1000" y="813"/>
                    <a:pt x="1031" y="750"/>
                  </a:cubicBezTo>
                  <a:cubicBezTo>
                    <a:pt x="1031" y="688"/>
                    <a:pt x="1031" y="688"/>
                    <a:pt x="1031" y="688"/>
                  </a:cubicBezTo>
                  <a:cubicBezTo>
                    <a:pt x="1125" y="375"/>
                    <a:pt x="1375" y="188"/>
                    <a:pt x="1656" y="188"/>
                  </a:cubicBezTo>
                  <a:cubicBezTo>
                    <a:pt x="1875" y="188"/>
                    <a:pt x="2061" y="282"/>
                    <a:pt x="2186" y="438"/>
                  </a:cubicBezTo>
                  <a:cubicBezTo>
                    <a:pt x="2218" y="532"/>
                    <a:pt x="2218" y="532"/>
                    <a:pt x="2218" y="532"/>
                  </a:cubicBezTo>
                  <a:cubicBezTo>
                    <a:pt x="2249" y="563"/>
                    <a:pt x="2280" y="563"/>
                    <a:pt x="2311" y="563"/>
                  </a:cubicBezTo>
                  <a:cubicBezTo>
                    <a:pt x="2405" y="532"/>
                    <a:pt x="2405" y="532"/>
                    <a:pt x="2405" y="532"/>
                  </a:cubicBezTo>
                  <a:cubicBezTo>
                    <a:pt x="2436" y="500"/>
                    <a:pt x="2468" y="500"/>
                    <a:pt x="2530" y="500"/>
                  </a:cubicBezTo>
                  <a:cubicBezTo>
                    <a:pt x="2780" y="469"/>
                    <a:pt x="3030" y="625"/>
                    <a:pt x="3093" y="875"/>
                  </a:cubicBezTo>
                  <a:cubicBezTo>
                    <a:pt x="3124" y="969"/>
                    <a:pt x="3124" y="969"/>
                    <a:pt x="3124" y="969"/>
                  </a:cubicBezTo>
                  <a:cubicBezTo>
                    <a:pt x="3124" y="1000"/>
                    <a:pt x="3155" y="1032"/>
                    <a:pt x="3218" y="1032"/>
                  </a:cubicBezTo>
                  <a:cubicBezTo>
                    <a:pt x="3280" y="1000"/>
                    <a:pt x="3280" y="1000"/>
                    <a:pt x="3280" y="1000"/>
                  </a:cubicBezTo>
                  <a:cubicBezTo>
                    <a:pt x="3311" y="1000"/>
                    <a:pt x="3343" y="1000"/>
                    <a:pt x="3374" y="1000"/>
                  </a:cubicBezTo>
                  <a:cubicBezTo>
                    <a:pt x="3655" y="1032"/>
                    <a:pt x="3874" y="1250"/>
                    <a:pt x="3874" y="1500"/>
                  </a:cubicBezTo>
                  <a:cubicBezTo>
                    <a:pt x="3905" y="1813"/>
                    <a:pt x="3655" y="2094"/>
                    <a:pt x="3343" y="2094"/>
                  </a:cubicBezTo>
                  <a:cubicBezTo>
                    <a:pt x="3311" y="2094"/>
                    <a:pt x="3280" y="2094"/>
                    <a:pt x="3249" y="2094"/>
                  </a:cubicBezTo>
                  <a:cubicBezTo>
                    <a:pt x="3249" y="2282"/>
                    <a:pt x="3249" y="2282"/>
                    <a:pt x="3249" y="2282"/>
                  </a:cubicBezTo>
                  <a:cubicBezTo>
                    <a:pt x="3311" y="2282"/>
                    <a:pt x="3311" y="2282"/>
                    <a:pt x="3311" y="2282"/>
                  </a:cubicBezTo>
                  <a:cubicBezTo>
                    <a:pt x="3749" y="2282"/>
                    <a:pt x="4061" y="1938"/>
                    <a:pt x="4061" y="1532"/>
                  </a:cubicBezTo>
                  <a:cubicBezTo>
                    <a:pt x="4061" y="1125"/>
                    <a:pt x="3749" y="813"/>
                    <a:pt x="3343" y="813"/>
                  </a:cubicBezTo>
                </a:path>
              </a:pathLst>
            </a:custGeom>
            <a:solidFill>
              <a:schemeClr val="bg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ＭＳ Ｐゴシック" charset="0"/>
                <a:cs typeface="+mn-cs"/>
              </a:endParaRPr>
            </a:p>
          </p:txBody>
        </p:sp>
        <p:sp>
          <p:nvSpPr>
            <p:cNvPr id="32" name="Freeform 1">
              <a:extLst>
                <a:ext uri="{FF2B5EF4-FFF2-40B4-BE49-F238E27FC236}">
                  <a16:creationId xmlns:a16="http://schemas.microsoft.com/office/drawing/2014/main" xmlns="" id="{552777B6-A81D-BF42-B7E9-B8B58131DB84}"/>
                </a:ext>
              </a:extLst>
            </p:cNvPr>
            <p:cNvSpPr>
              <a:spLocks noChangeAspect="1"/>
            </p:cNvSpPr>
            <p:nvPr/>
          </p:nvSpPr>
          <p:spPr>
            <a:xfrm>
              <a:off x="2064425" y="2747755"/>
              <a:ext cx="724910" cy="662591"/>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bg1"/>
            </a:solidFill>
            <a:ln>
              <a:noFill/>
            </a:ln>
          </p:spPr>
        </p:sp>
      </p:grpSp>
      <p:sp>
        <p:nvSpPr>
          <p:cNvPr id="34" name="Footer Placeholder 4"/>
          <p:cNvSpPr txBox="1">
            <a:spLocks/>
          </p:cNvSpPr>
          <p:nvPr/>
        </p:nvSpPr>
        <p:spPr>
          <a:xfrm>
            <a:off x="8621713" y="6556375"/>
            <a:ext cx="2701925" cy="182563"/>
          </a:xfrm>
          <a:prstGeom prst="rect">
            <a:avLst/>
          </a:prstGeom>
        </p:spPr>
        <p:txBody>
          <a:bodyPr vert="horz" wrap="none" lIns="0" tIns="0" rIns="0" bIns="0" numCol="1" anchor="ctr" anchorCtr="0" compatLnSpc="1">
            <a:prstTxWarp prst="textNoShape">
              <a:avLst/>
            </a:prstTxWarp>
            <a:no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xmlns="" id="{2888EFFA-1B01-994C-B0C8-FF243443C168}"/>
              </a:ext>
            </a:extLst>
          </p:cNvPr>
          <p:cNvSpPr txBox="1"/>
          <p:nvPr/>
        </p:nvSpPr>
        <p:spPr>
          <a:xfrm>
            <a:off x="8835992" y="1816275"/>
            <a:ext cx="2487646" cy="3334251"/>
          </a:xfrm>
          <a:prstGeom prst="rect">
            <a:avLst/>
          </a:prstGeom>
          <a:noFill/>
        </p:spPr>
        <p:txBody>
          <a:bodyPr wrap="square" lIns="0" tIns="0" rIns="0" bIns="0" rtlCol="0" anchor="ctr">
            <a:noAutofit/>
          </a:bodyPr>
          <a:lstStyle/>
          <a:p>
            <a:pPr algn="ctr">
              <a:lnSpc>
                <a:spcPct val="90000"/>
              </a:lnSpc>
            </a:pPr>
            <a:r>
              <a:rPr lang="en-US" sz="2400" b="1" dirty="0">
                <a:solidFill>
                  <a:schemeClr val="bg1">
                    <a:lumMod val="50000"/>
                  </a:schemeClr>
                </a:solidFill>
                <a:cs typeface="Calibri"/>
              </a:rPr>
              <a:t> Oracle’s</a:t>
            </a:r>
          </a:p>
          <a:p>
            <a:pPr algn="ctr">
              <a:lnSpc>
                <a:spcPct val="90000"/>
              </a:lnSpc>
            </a:pPr>
            <a:r>
              <a:rPr lang="en-US" sz="2400" b="1" dirty="0">
                <a:solidFill>
                  <a:schemeClr val="bg1">
                    <a:lumMod val="50000"/>
                  </a:schemeClr>
                </a:solidFill>
                <a:cs typeface="Calibri"/>
              </a:rPr>
              <a:t>Experience and Expertise</a:t>
            </a:r>
            <a:endParaRPr lang="en-US" sz="2400" dirty="0">
              <a:solidFill>
                <a:schemeClr val="bg1">
                  <a:lumMod val="50000"/>
                </a:schemeClr>
              </a:solidFill>
            </a:endParaRPr>
          </a:p>
        </p:txBody>
      </p:sp>
      <p:sp>
        <p:nvSpPr>
          <p:cNvPr id="4" name="Arc 3">
            <a:extLst>
              <a:ext uri="{FF2B5EF4-FFF2-40B4-BE49-F238E27FC236}">
                <a16:creationId xmlns:a16="http://schemas.microsoft.com/office/drawing/2014/main" xmlns="" id="{22342A0D-423B-FE4D-8647-021F4BF406FA}"/>
              </a:ext>
            </a:extLst>
          </p:cNvPr>
          <p:cNvSpPr/>
          <p:nvPr/>
        </p:nvSpPr>
        <p:spPr>
          <a:xfrm>
            <a:off x="7486043" y="1771541"/>
            <a:ext cx="982715" cy="3649166"/>
          </a:xfrm>
          <a:prstGeom prst="arc">
            <a:avLst>
              <a:gd name="adj1" fmla="val 16367090"/>
              <a:gd name="adj2" fmla="val 5286443"/>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a:xfrm>
            <a:off x="11324205" y="6556248"/>
            <a:ext cx="333467" cy="182880"/>
          </a:xfrm>
        </p:spPr>
        <p:txBody>
          <a:bodyPr/>
          <a:lstStyle/>
          <a:p>
            <a:pPr defTabSz="914126"/>
            <a:r>
              <a:rPr lang="en-IN" dirty="0" smtClean="0">
                <a:solidFill>
                  <a:srgbClr val="58595B"/>
                </a:solidFill>
                <a:latin typeface="Calibri"/>
              </a:rPr>
              <a:t>16</a:t>
            </a:r>
            <a:endParaRPr lang="en-IN" dirty="0">
              <a:solidFill>
                <a:srgbClr val="58595B"/>
              </a:solidFill>
              <a:latin typeface="Calibri"/>
            </a:endParaRPr>
          </a:p>
        </p:txBody>
      </p:sp>
    </p:spTree>
    <p:extLst>
      <p:ext uri="{BB962C8B-B14F-4D97-AF65-F5344CB8AC3E}">
        <p14:creationId xmlns:p14="http://schemas.microsoft.com/office/powerpoint/2010/main" val="15257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7177584" y="2133938"/>
            <a:ext cx="5244997" cy="857129"/>
          </a:xfrm>
        </p:spPr>
        <p:txBody>
          <a:bodyPr/>
          <a:lstStyle/>
          <a:p>
            <a:r>
              <a:rPr lang="en-US" sz="2399" dirty="0"/>
              <a:t>Reduce Cost &amp; Accelerate Business</a:t>
            </a:r>
          </a:p>
        </p:txBody>
      </p:sp>
      <p:sp>
        <p:nvSpPr>
          <p:cNvPr id="9" name="Content Placeholder 8"/>
          <p:cNvSpPr>
            <a:spLocks noGrp="1"/>
          </p:cNvSpPr>
          <p:nvPr>
            <p:ph sz="quarter" idx="10"/>
          </p:nvPr>
        </p:nvSpPr>
        <p:spPr>
          <a:xfrm>
            <a:off x="6908660" y="3243185"/>
            <a:ext cx="5339083" cy="3286629"/>
          </a:xfrm>
        </p:spPr>
        <p:txBody>
          <a:bodyPr>
            <a:normAutofit/>
          </a:bodyPr>
          <a:lstStyle/>
          <a:p>
            <a:r>
              <a:rPr lang="en-US" sz="2399" dirty="0"/>
              <a:t>Integrated invoice factoring marketplace with Oracle EBS’s across multiple LOBs</a:t>
            </a:r>
          </a:p>
          <a:p>
            <a:endParaRPr lang="en-US" sz="2399" dirty="0"/>
          </a:p>
          <a:p>
            <a:r>
              <a:rPr lang="en-US" sz="2399" dirty="0"/>
              <a:t>Sped-up transactions &amp; eliminated transfer fees of banks &amp; intermediaries</a:t>
            </a:r>
          </a:p>
        </p:txBody>
      </p:sp>
      <p:pic>
        <p:nvPicPr>
          <p:cNvPr id="7" name="Picture 6">
            <a:extLst>
              <a:ext uri="{FF2B5EF4-FFF2-40B4-BE49-F238E27FC236}">
                <a16:creationId xmlns:a16="http://schemas.microsoft.com/office/drawing/2014/main" xmlns="" id="{F61C2676-CF7E-D143-923D-FD85136FDD5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48150" y="392638"/>
            <a:ext cx="1487173" cy="1489185"/>
          </a:xfrm>
          <a:prstGeom prst="rect">
            <a:avLst/>
          </a:prstGeom>
        </p:spPr>
      </p:pic>
    </p:spTree>
    <p:extLst>
      <p:ext uri="{BB962C8B-B14F-4D97-AF65-F5344CB8AC3E}">
        <p14:creationId xmlns:p14="http://schemas.microsoft.com/office/powerpoint/2010/main" val="16806436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05459" y="3195387"/>
            <a:ext cx="912972" cy="912972"/>
          </a:xfrm>
          <a:prstGeom prst="rect">
            <a:avLst/>
          </a:prstGeom>
          <a:noFill/>
        </p:spPr>
        <p:txBody>
          <a:bodyPr wrap="none" lIns="0" tIns="0" rIns="0" bIns="0" rtlCol="0">
            <a:noAutofit/>
          </a:bodyPr>
          <a:lstStyle/>
          <a:p>
            <a:pPr defTabSz="913852">
              <a:lnSpc>
                <a:spcPct val="90000"/>
              </a:lnSpc>
              <a:defRPr/>
            </a:pPr>
            <a:endParaRPr lang="en-US" sz="1794">
              <a:solidFill>
                <a:srgbClr val="5F5F5F"/>
              </a:solidFill>
              <a:latin typeface="Calibri"/>
            </a:endParaRPr>
          </a:p>
        </p:txBody>
      </p:sp>
      <p:sp>
        <p:nvSpPr>
          <p:cNvPr id="3" name="Title 2">
            <a:extLst>
              <a:ext uri="{FF2B5EF4-FFF2-40B4-BE49-F238E27FC236}">
                <a16:creationId xmlns:a16="http://schemas.microsoft.com/office/drawing/2014/main" xmlns="" id="{544E61B5-DCE8-4F92-86FE-F9B79164CBED}"/>
              </a:ext>
            </a:extLst>
          </p:cNvPr>
          <p:cNvSpPr>
            <a:spLocks noGrp="1"/>
          </p:cNvSpPr>
          <p:nvPr>
            <p:ph type="title"/>
          </p:nvPr>
        </p:nvSpPr>
        <p:spPr/>
        <p:txBody>
          <a:bodyPr/>
          <a:lstStyle/>
          <a:p>
            <a:r>
              <a:rPr lang="en-US" dirty="0"/>
              <a:t>Accelerate Business Process</a:t>
            </a:r>
          </a:p>
        </p:txBody>
      </p:sp>
      <p:sp>
        <p:nvSpPr>
          <p:cNvPr id="6" name="Content Placeholder 5">
            <a:extLst>
              <a:ext uri="{FF2B5EF4-FFF2-40B4-BE49-F238E27FC236}">
                <a16:creationId xmlns:a16="http://schemas.microsoft.com/office/drawing/2014/main" xmlns="" id="{97794B72-3435-43AB-8868-C0457A39920C}"/>
              </a:ext>
            </a:extLst>
          </p:cNvPr>
          <p:cNvSpPr>
            <a:spLocks noGrp="1"/>
          </p:cNvSpPr>
          <p:nvPr>
            <p:ph sz="quarter" idx="10"/>
          </p:nvPr>
        </p:nvSpPr>
        <p:spPr>
          <a:xfrm>
            <a:off x="7002906" y="3243995"/>
            <a:ext cx="5184332" cy="3286629"/>
          </a:xfrm>
        </p:spPr>
        <p:txBody>
          <a:bodyPr>
            <a:normAutofit/>
          </a:bodyPr>
          <a:lstStyle/>
          <a:p>
            <a:r>
              <a:rPr lang="en-US" sz="2399" dirty="0"/>
              <a:t>A better system to track, tokenize &amp; automate solar rewards using Oracle Blockchain </a:t>
            </a:r>
          </a:p>
          <a:p>
            <a:r>
              <a:rPr lang="en-US" sz="2399" dirty="0">
                <a:solidFill>
                  <a:srgbClr val="FFFFFF"/>
                </a:solidFill>
              </a:rPr>
              <a:t>10x increase in the velocity of Solar </a:t>
            </a:r>
            <a:r>
              <a:rPr lang="en-US" sz="2399" dirty="0" err="1">
                <a:solidFill>
                  <a:srgbClr val="FFFFFF"/>
                </a:solidFill>
              </a:rPr>
              <a:t>SiteDesign’s</a:t>
            </a:r>
            <a:r>
              <a:rPr lang="en-US" sz="2399" dirty="0">
                <a:solidFill>
                  <a:srgbClr val="FFFFFF"/>
                </a:solidFill>
              </a:rPr>
              <a:t> “lead to cash” ERP process</a:t>
            </a:r>
            <a:endParaRPr lang="en-US" sz="2197" dirty="0"/>
          </a:p>
        </p:txBody>
      </p:sp>
      <p:pic>
        <p:nvPicPr>
          <p:cNvPr id="9" name="Picture 8">
            <a:extLst>
              <a:ext uri="{FF2B5EF4-FFF2-40B4-BE49-F238E27FC236}">
                <a16:creationId xmlns:a16="http://schemas.microsoft.com/office/drawing/2014/main" xmlns="" id="{4C1DAFD0-91EC-0248-BE64-6D2718E1E3BE}"/>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8851" y="1242673"/>
            <a:ext cx="2133120" cy="638341"/>
          </a:xfrm>
          <a:prstGeom prst="rect">
            <a:avLst/>
          </a:prstGeom>
        </p:spPr>
      </p:pic>
    </p:spTree>
    <p:extLst>
      <p:ext uri="{BB962C8B-B14F-4D97-AF65-F5344CB8AC3E}">
        <p14:creationId xmlns:p14="http://schemas.microsoft.com/office/powerpoint/2010/main" val="18365824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61755B3F-CA31-E245-B9B7-ECD70FB04A6D}"/>
              </a:ext>
            </a:extLst>
          </p:cNvPr>
          <p:cNvSpPr>
            <a:spLocks noGrp="1"/>
          </p:cNvSpPr>
          <p:nvPr>
            <p:ph type="title"/>
          </p:nvPr>
        </p:nvSpPr>
        <p:spPr/>
        <p:txBody>
          <a:bodyPr/>
          <a:lstStyle/>
          <a:p>
            <a:r>
              <a:rPr lang="en-US" dirty="0"/>
              <a:t>Business Benefits of Oracle Blockchain Platform</a:t>
            </a:r>
            <a:endParaRPr lang="en-US" i="1" dirty="0"/>
          </a:p>
        </p:txBody>
      </p:sp>
      <p:sp>
        <p:nvSpPr>
          <p:cNvPr id="5" name="Slide Number Placeholder 4">
            <a:extLst>
              <a:ext uri="{FF2B5EF4-FFF2-40B4-BE49-F238E27FC236}">
                <a16:creationId xmlns:a16="http://schemas.microsoft.com/office/drawing/2014/main" xmlns="" id="{4C03326A-6F74-D243-B151-20A739A869E1}"/>
              </a:ext>
            </a:extLst>
          </p:cNvPr>
          <p:cNvSpPr>
            <a:spLocks noGrp="1"/>
          </p:cNvSpPr>
          <p:nvPr>
            <p:ph type="sldNum" sz="quarter" idx="12"/>
          </p:nvPr>
        </p:nvSpPr>
        <p:spPr/>
        <p:txBody>
          <a:bodyPr/>
          <a:lstStyle/>
          <a:p>
            <a:fld id="{CF4668DC-857F-487D-BFFA-8C0CA5037977}" type="slidenum">
              <a:rPr lang="fr-BE" smtClean="0"/>
              <a:pPr/>
              <a:t>19</a:t>
            </a:fld>
            <a:endParaRPr lang="fr-BE" dirty="0"/>
          </a:p>
        </p:txBody>
      </p:sp>
      <p:sp>
        <p:nvSpPr>
          <p:cNvPr id="28" name="TextBox 27">
            <a:extLst>
              <a:ext uri="{FF2B5EF4-FFF2-40B4-BE49-F238E27FC236}">
                <a16:creationId xmlns:a16="http://schemas.microsoft.com/office/drawing/2014/main" xmlns="" id="{B5B75EDA-D820-5F4F-89D2-7A53B56789A0}"/>
              </a:ext>
            </a:extLst>
          </p:cNvPr>
          <p:cNvSpPr txBox="1"/>
          <p:nvPr/>
        </p:nvSpPr>
        <p:spPr>
          <a:xfrm>
            <a:off x="436880" y="2888343"/>
            <a:ext cx="3322437" cy="3356754"/>
          </a:xfrm>
          <a:prstGeom prst="rect">
            <a:avLst/>
          </a:prstGeom>
          <a:noFill/>
        </p:spPr>
        <p:txBody>
          <a:bodyPr wrap="square" lIns="0" tIns="0" rIns="0" bIns="0" rtlCol="0">
            <a:noAutofit/>
          </a:bodyPr>
          <a:lstStyle/>
          <a:p>
            <a:pPr algn="ctr">
              <a:lnSpc>
                <a:spcPct val="90000"/>
              </a:lnSpc>
            </a:pPr>
            <a:r>
              <a:rPr lang="en-US" sz="2399" b="1" dirty="0">
                <a:solidFill>
                  <a:srgbClr val="FF0000"/>
                </a:solidFill>
              </a:rPr>
              <a:t>Drive Innovation</a:t>
            </a:r>
          </a:p>
          <a:p>
            <a:pPr>
              <a:lnSpc>
                <a:spcPct val="90000"/>
              </a:lnSpc>
            </a:pPr>
            <a:endParaRPr lang="en-US" sz="1600" b="1" dirty="0">
              <a:solidFill>
                <a:srgbClr val="FF0000"/>
              </a:solidFill>
            </a:endParaRPr>
          </a:p>
          <a:p>
            <a:pPr marL="285664" indent="-285664">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Enable </a:t>
            </a:r>
            <a:r>
              <a:rPr lang="en-US" sz="1400" dirty="0">
                <a:solidFill>
                  <a:srgbClr val="505B64"/>
                </a:solidFill>
                <a:latin typeface="Calibri" charset="0"/>
                <a:ea typeface="ＭＳ Ｐゴシック" charset="0"/>
                <a:cs typeface="Arial" charset="0"/>
              </a:rPr>
              <a:t>new business models and revenue streams</a:t>
            </a:r>
          </a:p>
          <a:p>
            <a:pPr>
              <a:lnSpc>
                <a:spcPct val="90000"/>
              </a:lnSpc>
            </a:pPr>
            <a:endParaRPr lang="en-US" sz="1400" dirty="0">
              <a:solidFill>
                <a:srgbClr val="505B64"/>
              </a:solidFill>
              <a:latin typeface="Calibri" charset="0"/>
              <a:ea typeface="ＭＳ Ｐゴシック" charset="0"/>
              <a:cs typeface="Arial" charset="0"/>
            </a:endParaRPr>
          </a:p>
          <a:p>
            <a:pPr marL="285664" indent="-285664">
              <a:lnSpc>
                <a:spcPct val="90000"/>
              </a:lnSpc>
              <a:buFont typeface="Arial" panose="020B0604020202020204" pitchFamily="34" charset="0"/>
              <a:buChar char="•"/>
            </a:pPr>
            <a:r>
              <a:rPr lang="en-US" sz="1400" b="1" dirty="0"/>
              <a:t>Transform </a:t>
            </a:r>
            <a:r>
              <a:rPr lang="en-US" sz="1400" dirty="0"/>
              <a:t>your business networks by rapidly on-boarding network participants</a:t>
            </a:r>
          </a:p>
          <a:p>
            <a:pPr>
              <a:lnSpc>
                <a:spcPct val="90000"/>
              </a:lnSpc>
            </a:pPr>
            <a:endParaRPr lang="en-US" sz="1600" dirty="0">
              <a:solidFill>
                <a:srgbClr val="000000"/>
              </a:solidFill>
              <a:latin typeface="Calibri" charset="0"/>
              <a:ea typeface="ＭＳ Ｐゴシック" charset="0"/>
              <a:cs typeface="Arial" charset="0"/>
            </a:endParaRPr>
          </a:p>
          <a:p>
            <a:pPr marL="285664" indent="-285664">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Improve</a:t>
            </a:r>
            <a:r>
              <a:rPr lang="en-US" sz="1400" dirty="0">
                <a:solidFill>
                  <a:srgbClr val="505B64"/>
                </a:solidFill>
                <a:latin typeface="Calibri" charset="0"/>
                <a:ea typeface="ＭＳ Ｐゴシック" charset="0"/>
                <a:cs typeface="Arial" charset="0"/>
              </a:rPr>
              <a:t> traceability and visibility across your ecosystem</a:t>
            </a:r>
            <a:endParaRPr lang="en-US" dirty="0"/>
          </a:p>
        </p:txBody>
      </p:sp>
      <p:sp>
        <p:nvSpPr>
          <p:cNvPr id="30" name="TextBox 29">
            <a:extLst>
              <a:ext uri="{FF2B5EF4-FFF2-40B4-BE49-F238E27FC236}">
                <a16:creationId xmlns:a16="http://schemas.microsoft.com/office/drawing/2014/main" xmlns="" id="{B3EB5EF5-9F0C-F34D-ADBF-3B1B360831AF}"/>
              </a:ext>
            </a:extLst>
          </p:cNvPr>
          <p:cNvSpPr txBox="1"/>
          <p:nvPr/>
        </p:nvSpPr>
        <p:spPr>
          <a:xfrm>
            <a:off x="3860800" y="2888343"/>
            <a:ext cx="3688080" cy="3356754"/>
          </a:xfrm>
          <a:prstGeom prst="rect">
            <a:avLst/>
          </a:prstGeom>
          <a:noFill/>
        </p:spPr>
        <p:txBody>
          <a:bodyPr wrap="square" lIns="0" tIns="0" rIns="0" bIns="0" rtlCol="0">
            <a:noAutofit/>
          </a:bodyPr>
          <a:lstStyle/>
          <a:p>
            <a:pPr algn="ctr">
              <a:lnSpc>
                <a:spcPct val="90000"/>
              </a:lnSpc>
            </a:pPr>
            <a:r>
              <a:rPr lang="en-US" sz="2399" b="1" dirty="0">
                <a:solidFill>
                  <a:srgbClr val="FF0000"/>
                </a:solidFill>
              </a:rPr>
              <a:t>Accelerate Business</a:t>
            </a:r>
          </a:p>
          <a:p>
            <a:pPr>
              <a:lnSpc>
                <a:spcPct val="90000"/>
              </a:lnSpc>
            </a:pPr>
            <a:endParaRPr lang="en-US" sz="1600" b="1" dirty="0">
              <a:solidFill>
                <a:srgbClr val="505B64"/>
              </a:solidFill>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Rapidly </a:t>
            </a:r>
            <a:r>
              <a:rPr lang="en-US" sz="1400" dirty="0">
                <a:solidFill>
                  <a:srgbClr val="505B64"/>
                </a:solidFill>
                <a:latin typeface="Calibri" charset="0"/>
                <a:ea typeface="ＭＳ Ｐゴシック" charset="0"/>
                <a:cs typeface="Arial" charset="0"/>
              </a:rPr>
              <a:t>automate multiparty business processes</a:t>
            </a:r>
          </a:p>
          <a:p>
            <a:pPr marL="285750" indent="-285750">
              <a:lnSpc>
                <a:spcPct val="90000"/>
              </a:lnSpc>
              <a:buFont typeface="Arial" panose="020B0604020202020204" pitchFamily="34" charset="0"/>
              <a:buChar char="•"/>
            </a:pPr>
            <a:endParaRPr lang="en-US" sz="14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Quickly scale business globally </a:t>
            </a:r>
            <a:r>
              <a:rPr lang="en-US" sz="1400" dirty="0">
                <a:solidFill>
                  <a:srgbClr val="505B64"/>
                </a:solidFill>
                <a:latin typeface="Calibri" charset="0"/>
                <a:ea typeface="ＭＳ Ｐゴシック" charset="0"/>
                <a:cs typeface="Arial" charset="0"/>
              </a:rPr>
              <a:t>across the value chain</a:t>
            </a:r>
          </a:p>
          <a:p>
            <a:pPr marL="285664" indent="-285664">
              <a:lnSpc>
                <a:spcPct val="90000"/>
              </a:lnSpc>
              <a:buFont typeface="Arial" panose="020B0604020202020204" pitchFamily="34" charset="0"/>
              <a:buChar char="•"/>
            </a:pPr>
            <a:endParaRPr lang="en-US" sz="14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Speed up </a:t>
            </a:r>
            <a:r>
              <a:rPr lang="en-US" sz="1400" dirty="0">
                <a:solidFill>
                  <a:srgbClr val="505B64"/>
                </a:solidFill>
                <a:latin typeface="Calibri" charset="0"/>
                <a:ea typeface="ＭＳ Ｐゴシック" charset="0"/>
                <a:cs typeface="Arial" charset="0"/>
              </a:rPr>
              <a:t>existing </a:t>
            </a:r>
            <a:r>
              <a:rPr lang="en-US" sz="1400" b="1" dirty="0">
                <a:solidFill>
                  <a:srgbClr val="505B64"/>
                </a:solidFill>
                <a:latin typeface="Calibri" charset="0"/>
                <a:ea typeface="ＭＳ Ｐゴシック" charset="0"/>
                <a:cs typeface="Arial" charset="0"/>
              </a:rPr>
              <a:t>business processes </a:t>
            </a:r>
            <a:r>
              <a:rPr lang="en-US" sz="1400" dirty="0">
                <a:solidFill>
                  <a:srgbClr val="505B64"/>
                </a:solidFill>
                <a:latin typeface="Calibri" charset="0"/>
                <a:ea typeface="ＭＳ Ｐゴシック" charset="0"/>
                <a:cs typeface="Arial" charset="0"/>
              </a:rPr>
              <a:t>through  Oracle blockchain integration accelerators</a:t>
            </a:r>
            <a:endParaRPr lang="en-US" dirty="0">
              <a:solidFill>
                <a:srgbClr val="FF0000"/>
              </a:solidFill>
            </a:endParaRPr>
          </a:p>
        </p:txBody>
      </p:sp>
      <p:sp>
        <p:nvSpPr>
          <p:cNvPr id="2" name="TextBox 1">
            <a:extLst>
              <a:ext uri="{FF2B5EF4-FFF2-40B4-BE49-F238E27FC236}">
                <a16:creationId xmlns:a16="http://schemas.microsoft.com/office/drawing/2014/main" xmlns="" id="{C64BD977-75C4-9647-8C40-AC0480ED6DC5}"/>
              </a:ext>
            </a:extLst>
          </p:cNvPr>
          <p:cNvSpPr txBox="1"/>
          <p:nvPr/>
        </p:nvSpPr>
        <p:spPr>
          <a:xfrm>
            <a:off x="5650225" y="2206293"/>
            <a:ext cx="0" cy="0"/>
          </a:xfrm>
          <a:prstGeom prst="rect">
            <a:avLst/>
          </a:prstGeom>
          <a:noFill/>
        </p:spPr>
        <p:txBody>
          <a:bodyPr wrap="none" lIns="0" tIns="0" rIns="0" bIns="0" rtlCol="0">
            <a:noAutofit/>
          </a:bodyPr>
          <a:lstStyle/>
          <a:p>
            <a:pPr>
              <a:lnSpc>
                <a:spcPct val="90000"/>
              </a:lnSpc>
            </a:pPr>
            <a:endParaRPr lang="en-US" sz="1200" dirty="0"/>
          </a:p>
        </p:txBody>
      </p:sp>
      <p:sp>
        <p:nvSpPr>
          <p:cNvPr id="9" name="TextBox 8">
            <a:extLst>
              <a:ext uri="{FF2B5EF4-FFF2-40B4-BE49-F238E27FC236}">
                <a16:creationId xmlns:a16="http://schemas.microsoft.com/office/drawing/2014/main" xmlns="" id="{B95778A0-B2ED-1C49-B4F1-AF9EE0004151}"/>
              </a:ext>
            </a:extLst>
          </p:cNvPr>
          <p:cNvSpPr txBox="1"/>
          <p:nvPr/>
        </p:nvSpPr>
        <p:spPr>
          <a:xfrm>
            <a:off x="7650363" y="2888342"/>
            <a:ext cx="4246571" cy="3746177"/>
          </a:xfrm>
          <a:prstGeom prst="rect">
            <a:avLst/>
          </a:prstGeom>
          <a:noFill/>
        </p:spPr>
        <p:txBody>
          <a:bodyPr wrap="square" lIns="0" tIns="0" rIns="0" bIns="0" rtlCol="0">
            <a:noAutofit/>
          </a:bodyPr>
          <a:lstStyle/>
          <a:p>
            <a:pPr algn="ctr">
              <a:lnSpc>
                <a:spcPct val="90000"/>
              </a:lnSpc>
            </a:pPr>
            <a:r>
              <a:rPr lang="en-US" sz="2399" b="1" dirty="0">
                <a:solidFill>
                  <a:srgbClr val="FF0000"/>
                </a:solidFill>
              </a:rPr>
              <a:t>Reduce Cost &amp; Risk</a:t>
            </a:r>
          </a:p>
          <a:p>
            <a:pPr>
              <a:lnSpc>
                <a:spcPct val="90000"/>
              </a:lnSpc>
            </a:pPr>
            <a:endParaRPr lang="en-US" sz="12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Reduce Cost </a:t>
            </a:r>
            <a:r>
              <a:rPr lang="en-US" sz="1400" dirty="0">
                <a:solidFill>
                  <a:srgbClr val="505B64"/>
                </a:solidFill>
                <a:latin typeface="Calibri" charset="0"/>
                <a:ea typeface="ＭＳ Ｐゴシック" charset="0"/>
                <a:cs typeface="Arial" charset="0"/>
              </a:rPr>
              <a:t>by eliminating unnecessary intermediaries, paperwork, and delays</a:t>
            </a:r>
          </a:p>
          <a:p>
            <a:pPr marL="285750" indent="-285750">
              <a:lnSpc>
                <a:spcPct val="90000"/>
              </a:lnSpc>
              <a:buFont typeface="Arial" panose="020B0604020202020204" pitchFamily="34" charset="0"/>
              <a:buChar char="•"/>
            </a:pPr>
            <a:endParaRPr lang="en-US" sz="14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Reduce Risk from single point </a:t>
            </a:r>
            <a:r>
              <a:rPr lang="en-US" sz="1400" dirty="0">
                <a:solidFill>
                  <a:srgbClr val="505B64"/>
                </a:solidFill>
                <a:latin typeface="Calibri" charset="0"/>
                <a:ea typeface="ＭＳ Ｐゴシック" charset="0"/>
                <a:cs typeface="Arial" charset="0"/>
              </a:rPr>
              <a:t>of failure and insider attacks by using hybrid blockchain network</a:t>
            </a:r>
          </a:p>
          <a:p>
            <a:pPr marL="285750" indent="-285750">
              <a:lnSpc>
                <a:spcPct val="90000"/>
              </a:lnSpc>
              <a:buFont typeface="Arial" panose="020B0604020202020204" pitchFamily="34" charset="0"/>
              <a:buChar char="•"/>
            </a:pPr>
            <a:endParaRPr lang="en-US" sz="1400" dirty="0">
              <a:solidFill>
                <a:srgbClr val="505B64"/>
              </a:solidFill>
              <a:latin typeface="Calibri" charset="0"/>
              <a:ea typeface="ＭＳ Ｐゴシック" charset="0"/>
              <a:cs typeface="Arial" charset="0"/>
            </a:endParaRPr>
          </a:p>
          <a:p>
            <a:pPr marL="285750" indent="-285750">
              <a:lnSpc>
                <a:spcPct val="90000"/>
              </a:lnSpc>
              <a:buFont typeface="Arial" panose="020B0604020202020204" pitchFamily="34" charset="0"/>
              <a:buChar char="•"/>
            </a:pPr>
            <a:r>
              <a:rPr lang="en-US" sz="1400" b="1" dirty="0">
                <a:solidFill>
                  <a:srgbClr val="505B64"/>
                </a:solidFill>
                <a:latin typeface="Calibri" charset="0"/>
                <a:ea typeface="ＭＳ Ｐゴシック" charset="0"/>
                <a:cs typeface="Arial" charset="0"/>
              </a:rPr>
              <a:t>Reduce risk from human error </a:t>
            </a:r>
            <a:r>
              <a:rPr lang="en-US" sz="1400" dirty="0">
                <a:solidFill>
                  <a:srgbClr val="505B64"/>
                </a:solidFill>
                <a:latin typeface="Calibri" charset="0"/>
                <a:ea typeface="ＭＳ Ｐゴシック" charset="0"/>
                <a:cs typeface="Arial" charset="0"/>
              </a:rPr>
              <a:t>and manual processes with  consensus based, immutable audit trails</a:t>
            </a:r>
            <a:endParaRPr lang="en-US" dirty="0">
              <a:solidFill>
                <a:srgbClr val="FF0000"/>
              </a:solidFill>
            </a:endParaRPr>
          </a:p>
        </p:txBody>
      </p:sp>
      <p:pic>
        <p:nvPicPr>
          <p:cNvPr id="3" name="Picture 2">
            <a:extLst>
              <a:ext uri="{FF2B5EF4-FFF2-40B4-BE49-F238E27FC236}">
                <a16:creationId xmlns:a16="http://schemas.microsoft.com/office/drawing/2014/main" xmlns="" id="{CBE63E93-8891-AF44-AA0E-F4592160162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34359" y="2103506"/>
            <a:ext cx="927477" cy="593585"/>
          </a:xfrm>
          <a:prstGeom prst="rect">
            <a:avLst/>
          </a:prstGeom>
        </p:spPr>
      </p:pic>
      <p:pic>
        <p:nvPicPr>
          <p:cNvPr id="4" name="Picture 3">
            <a:extLst>
              <a:ext uri="{FF2B5EF4-FFF2-40B4-BE49-F238E27FC236}">
                <a16:creationId xmlns:a16="http://schemas.microsoft.com/office/drawing/2014/main" xmlns="" id="{885B65FF-3E9F-AC4B-B776-F77D63AABF9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977648" y="1963015"/>
            <a:ext cx="981957" cy="874568"/>
          </a:xfrm>
          <a:prstGeom prst="rect">
            <a:avLst/>
          </a:prstGeom>
        </p:spPr>
      </p:pic>
      <p:pic>
        <p:nvPicPr>
          <p:cNvPr id="7" name="Picture 6">
            <a:extLst>
              <a:ext uri="{FF2B5EF4-FFF2-40B4-BE49-F238E27FC236}">
                <a16:creationId xmlns:a16="http://schemas.microsoft.com/office/drawing/2014/main" xmlns="" id="{CC290C50-259C-2A47-BEBB-28845C5F9B4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309909" y="2103507"/>
            <a:ext cx="927477" cy="593585"/>
          </a:xfrm>
          <a:prstGeom prst="rect">
            <a:avLst/>
          </a:prstGeom>
        </p:spPr>
      </p:pic>
    </p:spTree>
    <p:extLst>
      <p:ext uri="{BB962C8B-B14F-4D97-AF65-F5344CB8AC3E}">
        <p14:creationId xmlns:p14="http://schemas.microsoft.com/office/powerpoint/2010/main" val="35104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C6F595E-9CF8-8F48-96D4-570872484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02626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E26E80E6-0961-4607-9C86-CD964CD591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Title 4">
            <a:extLst>
              <a:ext uri="{FF2B5EF4-FFF2-40B4-BE49-F238E27FC236}">
                <a16:creationId xmlns:a16="http://schemas.microsoft.com/office/drawing/2014/main" xmlns="" id="{4739154E-88E4-428D-8731-A70390E0B500}"/>
              </a:ext>
            </a:extLst>
          </p:cNvPr>
          <p:cNvSpPr>
            <a:spLocks noGrp="1"/>
          </p:cNvSpPr>
          <p:nvPr>
            <p:ph type="title"/>
          </p:nvPr>
        </p:nvSpPr>
        <p:spPr/>
        <p:txBody>
          <a:bodyPr/>
          <a:lstStyle/>
          <a:p>
            <a:r>
              <a:rPr lang="en-US" dirty="0"/>
              <a:t>Applications Built with Oracle Autonomous Blockchain </a:t>
            </a:r>
          </a:p>
        </p:txBody>
      </p:sp>
      <p:sp>
        <p:nvSpPr>
          <p:cNvPr id="7" name="Parallelogram 6">
            <a:extLst>
              <a:ext uri="{FF2B5EF4-FFF2-40B4-BE49-F238E27FC236}">
                <a16:creationId xmlns:a16="http://schemas.microsoft.com/office/drawing/2014/main" xmlns="" id="{77C4EBB4-95A3-4B08-8E09-617ADC4DEC31}"/>
              </a:ext>
            </a:extLst>
          </p:cNvPr>
          <p:cNvSpPr>
            <a:spLocks/>
          </p:cNvSpPr>
          <p:nvPr/>
        </p:nvSpPr>
        <p:spPr>
          <a:xfrm>
            <a:off x="2357345" y="1782657"/>
            <a:ext cx="8512116" cy="1020453"/>
          </a:xfrm>
          <a:prstGeom prst="parallelogram">
            <a:avLst>
              <a:gd name="adj" fmla="val 41945"/>
            </a:avLst>
          </a:prstGeom>
          <a:solidFill>
            <a:schemeClr val="tx1">
              <a:alpha val="54000"/>
            </a:schemeClr>
          </a:solidFill>
          <a:ln w="19050" cap="flat" cmpd="sng" algn="ctr">
            <a:noFill/>
            <a:prstDash val="solid"/>
            <a:miter lim="800000"/>
          </a:ln>
          <a:effectLst/>
        </p:spPr>
        <p:txBody>
          <a:bodyPr rot="0" spcFirstLastPara="0" vertOverflow="overflow" horzOverflow="overflow" vert="horz" wrap="square" lIns="0" tIns="91416" rIns="0" bIns="4570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FF0000"/>
                </a:solidFill>
                <a:effectLst/>
                <a:uLnTx/>
                <a:uFillTx/>
                <a:latin typeface="Calibri"/>
                <a:ea typeface="+mn-ea"/>
                <a:cs typeface="Calibri"/>
              </a:rPr>
              <a:t>Demo 1 (8:33) </a:t>
            </a:r>
            <a:r>
              <a:rPr kumimoji="0" lang="en-US" sz="1799" b="0" i="0" u="none" strike="noStrike" kern="1200" cap="none" spc="0" normalizeH="0" baseline="0" noProof="0" dirty="0">
                <a:ln>
                  <a:noFill/>
                </a:ln>
                <a:solidFill>
                  <a:srgbClr val="FFFFFF"/>
                </a:solidFill>
                <a:effectLst/>
                <a:uLnTx/>
                <a:uFillTx/>
                <a:latin typeface="Calibri"/>
                <a:ea typeface="+mn-ea"/>
                <a:cs typeface="Calibri"/>
              </a:rPr>
              <a:t>Tracking auto parts in a car dealer network, each with its own Oracle Enterprise Resource Planning and Blockchain Cloud </a:t>
            </a:r>
            <a:br>
              <a:rPr kumimoji="0" lang="en-US" sz="1799" b="0" i="0" u="none" strike="noStrike" kern="1200" cap="none" spc="0" normalizeH="0" baseline="0" noProof="0" dirty="0">
                <a:ln>
                  <a:noFill/>
                </a:ln>
                <a:solidFill>
                  <a:srgbClr val="FFFFFF"/>
                </a:solidFill>
                <a:effectLst/>
                <a:uLnTx/>
                <a:uFillTx/>
                <a:latin typeface="Calibri"/>
                <a:ea typeface="+mn-ea"/>
                <a:cs typeface="Calibri"/>
              </a:rPr>
            </a:br>
            <a:r>
              <a:rPr kumimoji="0" lang="en-US" sz="1799" b="0" i="0" u="none" strike="noStrike" kern="1200" cap="none" spc="0" normalizeH="0" baseline="0" noProof="0" dirty="0">
                <a:ln>
                  <a:noFill/>
                </a:ln>
                <a:solidFill>
                  <a:srgbClr val="FFFFFF"/>
                </a:solidFill>
                <a:effectLst/>
                <a:uLnTx/>
                <a:uFillTx/>
                <a:latin typeface="Calibri"/>
                <a:ea typeface="+mn-ea"/>
                <a:cs typeface="Calibri"/>
              </a:rPr>
              <a:t>Service integration</a:t>
            </a:r>
          </a:p>
        </p:txBody>
      </p:sp>
      <p:pic>
        <p:nvPicPr>
          <p:cNvPr id="8" name="Picture 7">
            <a:extLst>
              <a:ext uri="{FF2B5EF4-FFF2-40B4-BE49-F238E27FC236}">
                <a16:creationId xmlns:a16="http://schemas.microsoft.com/office/drawing/2014/main" xmlns="" id="{177FD1FB-BBBA-4641-BFF8-5F8AAC3A1A4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6200000" flipH="1">
            <a:off x="1099465" y="935711"/>
            <a:ext cx="1423364" cy="2694225"/>
          </a:xfrm>
          <a:prstGeom prst="rect">
            <a:avLst/>
          </a:prstGeom>
        </p:spPr>
      </p:pic>
      <p:sp>
        <p:nvSpPr>
          <p:cNvPr id="9" name="TextBox 8">
            <a:extLst>
              <a:ext uri="{FF2B5EF4-FFF2-40B4-BE49-F238E27FC236}">
                <a16:creationId xmlns:a16="http://schemas.microsoft.com/office/drawing/2014/main" xmlns="" id="{22D12209-42BA-4BC0-BFDE-D88F61889A7F}"/>
              </a:ext>
            </a:extLst>
          </p:cNvPr>
          <p:cNvSpPr txBox="1"/>
          <p:nvPr/>
        </p:nvSpPr>
        <p:spPr>
          <a:xfrm>
            <a:off x="5260839" y="4131550"/>
            <a:ext cx="914162" cy="914162"/>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0" name="Parallelogram 9">
            <a:extLst>
              <a:ext uri="{FF2B5EF4-FFF2-40B4-BE49-F238E27FC236}">
                <a16:creationId xmlns:a16="http://schemas.microsoft.com/office/drawing/2014/main" xmlns="" id="{66D39170-E6C0-4D14-81B9-3BA91C400A2D}"/>
              </a:ext>
            </a:extLst>
          </p:cNvPr>
          <p:cNvSpPr>
            <a:spLocks/>
          </p:cNvSpPr>
          <p:nvPr/>
        </p:nvSpPr>
        <p:spPr>
          <a:xfrm>
            <a:off x="2357346" y="3405321"/>
            <a:ext cx="7903059" cy="1020453"/>
          </a:xfrm>
          <a:prstGeom prst="parallelogram">
            <a:avLst>
              <a:gd name="adj" fmla="val 41945"/>
            </a:avLst>
          </a:prstGeom>
          <a:solidFill>
            <a:schemeClr val="tx1">
              <a:alpha val="54000"/>
            </a:schemeClr>
          </a:solidFill>
          <a:ln w="19050" cap="flat" cmpd="sng" algn="ctr">
            <a:noFill/>
            <a:prstDash val="solid"/>
            <a:miter lim="800000"/>
          </a:ln>
          <a:effectLst/>
        </p:spPr>
        <p:txBody>
          <a:bodyPr rot="0" spcFirstLastPara="0" vertOverflow="overflow" horzOverflow="overflow" vert="horz" wrap="square" lIns="0" tIns="91416" rIns="0" bIns="4570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99" b="1" i="0" u="none" strike="noStrike" kern="1200" cap="none" spc="0" normalizeH="0" baseline="0" noProof="0" dirty="0">
                <a:ln>
                  <a:noFill/>
                </a:ln>
                <a:solidFill>
                  <a:srgbClr val="FF0000"/>
                </a:solidFill>
                <a:effectLst/>
                <a:uLnTx/>
                <a:uFillTx/>
                <a:latin typeface="Calibri"/>
                <a:ea typeface="+mn-ea"/>
                <a:cs typeface="Calibri"/>
              </a:rPr>
              <a:t>Demo 2 (8:33)  </a:t>
            </a:r>
            <a:r>
              <a:rPr kumimoji="0" lang="en-US" altLang="en-US" sz="1799" b="0" i="0" u="none" strike="noStrike" kern="1200" cap="none" spc="0" normalizeH="0" baseline="0" noProof="0" dirty="0">
                <a:ln>
                  <a:noFill/>
                </a:ln>
                <a:solidFill>
                  <a:srgbClr val="FFFFFF"/>
                </a:solidFill>
                <a:effectLst/>
                <a:uLnTx/>
                <a:uFillTx/>
                <a:latin typeface="Calibri"/>
                <a:ea typeface="+mn-ea"/>
                <a:cs typeface="Calibri"/>
              </a:rPr>
              <a:t>Multi-party contract manufacturing application with data from Oracle Enterprise Resource Planning and Supply </a:t>
            </a:r>
            <a:br>
              <a:rPr kumimoji="0" lang="en-US" altLang="en-US" sz="1799" b="0" i="0" u="none" strike="noStrike" kern="1200" cap="none" spc="0" normalizeH="0" baseline="0" noProof="0" dirty="0">
                <a:ln>
                  <a:noFill/>
                </a:ln>
                <a:solidFill>
                  <a:srgbClr val="FFFFFF"/>
                </a:solidFill>
                <a:effectLst/>
                <a:uLnTx/>
                <a:uFillTx/>
                <a:latin typeface="Calibri"/>
                <a:ea typeface="+mn-ea"/>
                <a:cs typeface="Calibri"/>
              </a:rPr>
            </a:br>
            <a:r>
              <a:rPr kumimoji="0" lang="en-US" altLang="en-US" sz="1799" b="0" i="0" u="none" strike="noStrike" kern="1200" cap="none" spc="0" normalizeH="0" baseline="0" noProof="0" dirty="0">
                <a:ln>
                  <a:noFill/>
                </a:ln>
                <a:solidFill>
                  <a:srgbClr val="FFFFFF"/>
                </a:solidFill>
                <a:effectLst/>
                <a:uLnTx/>
                <a:uFillTx/>
                <a:latin typeface="Calibri"/>
                <a:ea typeface="+mn-ea"/>
                <a:cs typeface="Calibri"/>
              </a:rPr>
              <a:t>Chain Management</a:t>
            </a:r>
          </a:p>
        </p:txBody>
      </p:sp>
      <p:sp>
        <p:nvSpPr>
          <p:cNvPr id="11" name="Parallelogram 10">
            <a:extLst>
              <a:ext uri="{FF2B5EF4-FFF2-40B4-BE49-F238E27FC236}">
                <a16:creationId xmlns:a16="http://schemas.microsoft.com/office/drawing/2014/main" xmlns="" id="{41BFCD69-23BE-47E8-AE36-66F7CF7829DB}"/>
              </a:ext>
            </a:extLst>
          </p:cNvPr>
          <p:cNvSpPr>
            <a:spLocks/>
          </p:cNvSpPr>
          <p:nvPr/>
        </p:nvSpPr>
        <p:spPr>
          <a:xfrm>
            <a:off x="2357345" y="5040240"/>
            <a:ext cx="7301811" cy="1020453"/>
          </a:xfrm>
          <a:prstGeom prst="parallelogram">
            <a:avLst>
              <a:gd name="adj" fmla="val 41945"/>
            </a:avLst>
          </a:prstGeom>
          <a:solidFill>
            <a:schemeClr val="tx1">
              <a:alpha val="54000"/>
            </a:schemeClr>
          </a:solidFill>
          <a:ln w="19050" cap="flat" cmpd="sng" algn="ctr">
            <a:noFill/>
            <a:prstDash val="solid"/>
            <a:miter lim="800000"/>
          </a:ln>
          <a:effectLst/>
        </p:spPr>
        <p:txBody>
          <a:bodyPr rot="0" spcFirstLastPara="0" vertOverflow="overflow" horzOverflow="overflow" vert="horz" wrap="square" lIns="0" tIns="91416" rIns="0" bIns="4570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799" b="1" i="0" u="none" strike="noStrike" kern="1200" cap="none" spc="0" normalizeH="0" baseline="0" noProof="0" dirty="0">
                <a:ln>
                  <a:noFill/>
                </a:ln>
                <a:solidFill>
                  <a:srgbClr val="FF0000"/>
                </a:solidFill>
                <a:effectLst/>
                <a:uLnTx/>
                <a:uFillTx/>
                <a:latin typeface="Calibri"/>
                <a:ea typeface="+mn-ea"/>
                <a:cs typeface="Calibri"/>
              </a:rPr>
              <a:t>Demo 3 (4:33) </a:t>
            </a:r>
            <a:r>
              <a:rPr kumimoji="0" lang="en-US" altLang="en-US" sz="1799" b="0" i="0" u="none" strike="noStrike" kern="1200" cap="none" spc="0" normalizeH="0" baseline="0" noProof="0" dirty="0">
                <a:ln>
                  <a:noFill/>
                </a:ln>
                <a:solidFill>
                  <a:srgbClr val="FFFFFF"/>
                </a:solidFill>
                <a:effectLst/>
                <a:uLnTx/>
                <a:uFillTx/>
                <a:latin typeface="Calibri"/>
                <a:ea typeface="+mn-ea"/>
                <a:cs typeface="Calibri"/>
              </a:rPr>
              <a:t>Developing a smart contract (automatically executed blockchain transaction)</a:t>
            </a:r>
          </a:p>
        </p:txBody>
      </p:sp>
      <p:pic>
        <p:nvPicPr>
          <p:cNvPr id="12" name="Picture 11">
            <a:extLst>
              <a:ext uri="{FF2B5EF4-FFF2-40B4-BE49-F238E27FC236}">
                <a16:creationId xmlns:a16="http://schemas.microsoft.com/office/drawing/2014/main" xmlns="" id="{815C12DA-F63B-4345-B90A-F3F72EED71D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3479" y="3005935"/>
            <a:ext cx="2593851" cy="1831540"/>
          </a:xfrm>
          <a:prstGeom prst="rect">
            <a:avLst/>
          </a:prstGeom>
        </p:spPr>
      </p:pic>
      <p:pic>
        <p:nvPicPr>
          <p:cNvPr id="13" name="Picture 12">
            <a:hlinkClick r:id="rId4"/>
            <a:extLst>
              <a:ext uri="{FF2B5EF4-FFF2-40B4-BE49-F238E27FC236}">
                <a16:creationId xmlns:a16="http://schemas.microsoft.com/office/drawing/2014/main" xmlns="" id="{5EBDE8C2-35BE-4E6F-BE72-3950F0B173F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46969" y="1759774"/>
            <a:ext cx="1896469" cy="1066764"/>
          </a:xfrm>
          <a:prstGeom prst="rect">
            <a:avLst/>
          </a:prstGeom>
          <a:ln>
            <a:solidFill>
              <a:schemeClr val="bg1"/>
            </a:solidFill>
          </a:ln>
        </p:spPr>
      </p:pic>
      <p:pic>
        <p:nvPicPr>
          <p:cNvPr id="14" name="Picture 13">
            <a:hlinkClick r:id="rId6"/>
            <a:extLst>
              <a:ext uri="{FF2B5EF4-FFF2-40B4-BE49-F238E27FC236}">
                <a16:creationId xmlns:a16="http://schemas.microsoft.com/office/drawing/2014/main" xmlns="" id="{527966E5-4278-4C82-8220-202AD61AE6A7}"/>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714566" y="3125291"/>
            <a:ext cx="2086116" cy="1556007"/>
          </a:xfrm>
          <a:prstGeom prst="rect">
            <a:avLst/>
          </a:prstGeom>
          <a:noFill/>
          <a:ln>
            <a:solidFill>
              <a:schemeClr val="bg1"/>
            </a:solidFill>
          </a:ln>
        </p:spPr>
      </p:pic>
      <p:pic>
        <p:nvPicPr>
          <p:cNvPr id="15" name="Picture 14">
            <a:extLst>
              <a:ext uri="{FF2B5EF4-FFF2-40B4-BE49-F238E27FC236}">
                <a16:creationId xmlns:a16="http://schemas.microsoft.com/office/drawing/2014/main" xmlns="" id="{FC80DCC9-7708-47D6-A76F-7EA2666803D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16200000" flipH="1">
            <a:off x="1083519" y="4158942"/>
            <a:ext cx="1423364" cy="2694225"/>
          </a:xfrm>
          <a:prstGeom prst="rect">
            <a:avLst/>
          </a:prstGeom>
        </p:spPr>
      </p:pic>
      <p:pic>
        <p:nvPicPr>
          <p:cNvPr id="16" name="Picture 15">
            <a:hlinkClick r:id="rId8"/>
            <a:extLst>
              <a:ext uri="{FF2B5EF4-FFF2-40B4-BE49-F238E27FC236}">
                <a16:creationId xmlns:a16="http://schemas.microsoft.com/office/drawing/2014/main" xmlns="" id="{B85E819B-5E51-417D-9C4D-C8199F9282DE}"/>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0243" y="4985890"/>
            <a:ext cx="1893467" cy="1065074"/>
          </a:xfrm>
          <a:prstGeom prst="rect">
            <a:avLst/>
          </a:prstGeom>
          <a:ln>
            <a:solidFill>
              <a:schemeClr val="bg1"/>
            </a:solidFill>
          </a:ln>
          <a:effectLst/>
        </p:spPr>
      </p:pic>
      <p:sp>
        <p:nvSpPr>
          <p:cNvPr id="17" name="Title 1">
            <a:extLst>
              <a:ext uri="{FF2B5EF4-FFF2-40B4-BE49-F238E27FC236}">
                <a16:creationId xmlns:a16="http://schemas.microsoft.com/office/drawing/2014/main" xmlns="" id="{169593DB-08F8-474F-9CD5-BE8085617CF5}"/>
              </a:ext>
            </a:extLst>
          </p:cNvPr>
          <p:cNvSpPr txBox="1">
            <a:spLocks/>
          </p:cNvSpPr>
          <p:nvPr/>
        </p:nvSpPr>
        <p:spPr bwMode="auto">
          <a:xfrm>
            <a:off x="569214" y="1306590"/>
            <a:ext cx="2376821" cy="25349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bg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181" algn="l" rtl="0" fontAlgn="base">
              <a:lnSpc>
                <a:spcPct val="80000"/>
              </a:lnSpc>
              <a:spcBef>
                <a:spcPct val="0"/>
              </a:spcBef>
              <a:spcAft>
                <a:spcPct val="0"/>
              </a:spcAft>
              <a:defRPr sz="3600">
                <a:solidFill>
                  <a:schemeClr val="tx1"/>
                </a:solidFill>
                <a:latin typeface="Calibri" pitchFamily="34" charset="0"/>
              </a:defRPr>
            </a:lvl6pPr>
            <a:lvl7pPr marL="914361" algn="l" rtl="0" fontAlgn="base">
              <a:lnSpc>
                <a:spcPct val="80000"/>
              </a:lnSpc>
              <a:spcBef>
                <a:spcPct val="0"/>
              </a:spcBef>
              <a:spcAft>
                <a:spcPct val="0"/>
              </a:spcAft>
              <a:defRPr sz="3600">
                <a:solidFill>
                  <a:schemeClr val="tx1"/>
                </a:solidFill>
                <a:latin typeface="Calibri" pitchFamily="34" charset="0"/>
              </a:defRPr>
            </a:lvl7pPr>
            <a:lvl8pPr marL="1371543" algn="l" rtl="0" fontAlgn="base">
              <a:lnSpc>
                <a:spcPct val="80000"/>
              </a:lnSpc>
              <a:spcBef>
                <a:spcPct val="0"/>
              </a:spcBef>
              <a:spcAft>
                <a:spcPct val="0"/>
              </a:spcAft>
              <a:defRPr sz="3600">
                <a:solidFill>
                  <a:schemeClr val="tx1"/>
                </a:solidFill>
                <a:latin typeface="Calibri" pitchFamily="34" charset="0"/>
              </a:defRPr>
            </a:lvl8pPr>
            <a:lvl9pPr marL="1828724" algn="l" rtl="0" fontAlgn="base">
              <a:lnSpc>
                <a:spcPct val="80000"/>
              </a:lnSpc>
              <a:spcBef>
                <a:spcPct val="0"/>
              </a:spcBef>
              <a:spcAft>
                <a:spcPct val="0"/>
              </a:spcAft>
              <a:defRPr sz="3600">
                <a:solidFill>
                  <a:schemeClr val="tx1"/>
                </a:solidFill>
                <a:latin typeface="Calibri" pitchFamily="34"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j-ea"/>
                <a:cs typeface="+mj-cs"/>
              </a:rPr>
              <a:t>Click screenshots to play</a:t>
            </a:r>
          </a:p>
        </p:txBody>
      </p:sp>
      <p:sp>
        <p:nvSpPr>
          <p:cNvPr id="18" name="Slide Number Placeholder 1">
            <a:extLst>
              <a:ext uri="{FF2B5EF4-FFF2-40B4-BE49-F238E27FC236}">
                <a16:creationId xmlns:a16="http://schemas.microsoft.com/office/drawing/2014/main" xmlns="" id="{141C800E-C326-4819-992E-2E8E8B4B394A}"/>
              </a:ext>
            </a:extLst>
          </p:cNvPr>
          <p:cNvSpPr txBox="1">
            <a:spLocks/>
          </p:cNvSpPr>
          <p:nvPr/>
        </p:nvSpPr>
        <p:spPr>
          <a:xfrm>
            <a:off x="11327155" y="6556248"/>
            <a:ext cx="333554"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21894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Next Steps</a:t>
            </a:r>
            <a:endParaRPr lang="en-US" sz="3200" dirty="0">
              <a:solidFill>
                <a:schemeClr val="accent1"/>
              </a:solidFill>
            </a:endParaRPr>
          </a:p>
        </p:txBody>
      </p:sp>
      <p:sp>
        <p:nvSpPr>
          <p:cNvPr id="8" name="Rectangle 7"/>
          <p:cNvSpPr/>
          <p:nvPr/>
        </p:nvSpPr>
        <p:spPr>
          <a:xfrm>
            <a:off x="2532433" y="4747676"/>
            <a:ext cx="9433144" cy="923330"/>
          </a:xfrm>
          <a:prstGeom prst="rect">
            <a:avLst/>
          </a:prstGeom>
        </p:spPr>
        <p:txBody>
          <a:bodyPr wrap="square">
            <a:spAutoFit/>
          </a:bodyPr>
          <a:lstStyle/>
          <a:p>
            <a:pPr lvl="0">
              <a:lnSpc>
                <a:spcPct val="90000"/>
              </a:lnSpc>
              <a:defRPr/>
            </a:pPr>
            <a:r>
              <a:rPr lang="en-US" sz="3600" dirty="0">
                <a:solidFill>
                  <a:srgbClr val="58595B"/>
                </a:solidFill>
                <a:ea typeface="ＭＳ Ｐゴシック" charset="0"/>
                <a:cs typeface="Clibri"/>
              </a:rPr>
              <a:t>Get Updates &amp; Contact Us to Discuss Use Cases</a:t>
            </a:r>
          </a:p>
          <a:p>
            <a:pPr>
              <a:lnSpc>
                <a:spcPct val="90000"/>
              </a:lnSpc>
              <a:defRPr/>
            </a:pPr>
            <a:r>
              <a:rPr lang="en-US" sz="2400" dirty="0">
                <a:solidFill>
                  <a:srgbClr val="58595B"/>
                </a:solidFill>
                <a:latin typeface="Calibri" charset="0"/>
                <a:ea typeface="ＭＳ Ｐゴシック" charset="0"/>
              </a:rPr>
              <a:t>oracle.com/blockchain</a:t>
            </a:r>
          </a:p>
        </p:txBody>
      </p:sp>
      <p:sp>
        <p:nvSpPr>
          <p:cNvPr id="56" name="Rectangle 55">
            <a:extLst>
              <a:ext uri="{FF2B5EF4-FFF2-40B4-BE49-F238E27FC236}">
                <a16:creationId xmlns:a16="http://schemas.microsoft.com/office/drawing/2014/main" xmlns="" id="{3122C1DF-3E81-BA48-95BC-E379758F9A43}"/>
              </a:ext>
            </a:extLst>
          </p:cNvPr>
          <p:cNvSpPr/>
          <p:nvPr/>
        </p:nvSpPr>
        <p:spPr>
          <a:xfrm>
            <a:off x="2596602" y="3339133"/>
            <a:ext cx="6219273" cy="892552"/>
          </a:xfrm>
          <a:prstGeom prst="rect">
            <a:avLst/>
          </a:prstGeom>
        </p:spPr>
        <p:txBody>
          <a:bodyPr wrap="square" lIns="0" tIns="0" rIns="0" bIns="0">
            <a:spAutoFit/>
          </a:bodyPr>
          <a:lstStyle/>
          <a:p>
            <a:pPr lvl="0">
              <a:defRPr/>
            </a:pPr>
            <a:r>
              <a:rPr lang="en-US" sz="3600" dirty="0">
                <a:solidFill>
                  <a:srgbClr val="58595B"/>
                </a:solidFill>
                <a:ea typeface="ＭＳ Ｐゴシック" charset="0"/>
              </a:rPr>
              <a:t>Try for Free Today</a:t>
            </a:r>
          </a:p>
          <a:p>
            <a:pPr>
              <a:lnSpc>
                <a:spcPct val="90000"/>
              </a:lnSpc>
              <a:defRPr/>
            </a:pPr>
            <a:r>
              <a:rPr lang="en-US" sz="2400" dirty="0">
                <a:solidFill>
                  <a:srgbClr val="58595B"/>
                </a:solidFill>
                <a:latin typeface="Calibri" charset="0"/>
                <a:ea typeface="ＭＳ Ｐゴシック" charset="0"/>
              </a:rPr>
              <a:t>cloud.oracle.com/</a:t>
            </a:r>
            <a:r>
              <a:rPr lang="en-US" sz="2400" dirty="0" err="1">
                <a:solidFill>
                  <a:srgbClr val="58595B"/>
                </a:solidFill>
                <a:latin typeface="Calibri" charset="0"/>
                <a:ea typeface="ＭＳ Ｐゴシック" charset="0"/>
              </a:rPr>
              <a:t>tryit</a:t>
            </a:r>
            <a:endParaRPr lang="en-US" sz="2400" dirty="0">
              <a:solidFill>
                <a:srgbClr val="58595B"/>
              </a:solidFill>
              <a:latin typeface="Calibri" charset="0"/>
              <a:ea typeface="ＭＳ Ｐゴシック" charset="0"/>
            </a:endParaRPr>
          </a:p>
        </p:txBody>
      </p:sp>
      <p:sp>
        <p:nvSpPr>
          <p:cNvPr id="57" name="Rectangle 56">
            <a:extLst>
              <a:ext uri="{FF2B5EF4-FFF2-40B4-BE49-F238E27FC236}">
                <a16:creationId xmlns:a16="http://schemas.microsoft.com/office/drawing/2014/main" xmlns="" id="{0B3B1DDE-AB72-BB48-ACA6-2EB553CEAB32}"/>
              </a:ext>
            </a:extLst>
          </p:cNvPr>
          <p:cNvSpPr/>
          <p:nvPr/>
        </p:nvSpPr>
        <p:spPr>
          <a:xfrm>
            <a:off x="2596602" y="1867121"/>
            <a:ext cx="5858308" cy="1200329"/>
          </a:xfrm>
          <a:prstGeom prst="rect">
            <a:avLst/>
          </a:prstGeom>
        </p:spPr>
        <p:txBody>
          <a:bodyPr wrap="square">
            <a:spAutoFit/>
          </a:bodyPr>
          <a:lstStyle/>
          <a:p>
            <a:pPr>
              <a:lnSpc>
                <a:spcPct val="90000"/>
              </a:lnSpc>
              <a:defRPr/>
            </a:pPr>
            <a:r>
              <a:rPr lang="en-US" sz="3600" dirty="0">
                <a:solidFill>
                  <a:srgbClr val="58595B"/>
                </a:solidFill>
                <a:latin typeface="Calibri"/>
                <a:ea typeface="ＭＳ Ｐゴシック" charset="0"/>
                <a:cs typeface="Calibri"/>
              </a:rPr>
              <a:t>Learn More</a:t>
            </a:r>
          </a:p>
          <a:p>
            <a:pPr>
              <a:lnSpc>
                <a:spcPct val="90000"/>
              </a:lnSpc>
              <a:defRPr/>
            </a:pPr>
            <a:r>
              <a:rPr lang="en-US" sz="2400" dirty="0" err="1">
                <a:solidFill>
                  <a:srgbClr val="58595B"/>
                </a:solidFill>
                <a:latin typeface="Calibri" charset="0"/>
                <a:ea typeface="ＭＳ Ｐゴシック" charset="0"/>
              </a:rPr>
              <a:t>cloud.oracle.com</a:t>
            </a:r>
            <a:r>
              <a:rPr lang="en-US" sz="2400" dirty="0">
                <a:solidFill>
                  <a:srgbClr val="58595B"/>
                </a:solidFill>
                <a:latin typeface="Calibri" charset="0"/>
                <a:ea typeface="ＭＳ Ｐゴシック" charset="0"/>
              </a:rPr>
              <a:t>/blockchain</a:t>
            </a:r>
          </a:p>
          <a:p>
            <a:pPr>
              <a:lnSpc>
                <a:spcPct val="90000"/>
              </a:lnSpc>
              <a:defRPr/>
            </a:pPr>
            <a:endParaRPr lang="en-US" sz="2000" dirty="0">
              <a:solidFill>
                <a:srgbClr val="58595B"/>
              </a:solidFill>
              <a:latin typeface="Calibri" charset="0"/>
              <a:ea typeface="ＭＳ Ｐゴシック" charset="0"/>
            </a:endParaRPr>
          </a:p>
        </p:txBody>
      </p:sp>
      <p:sp>
        <p:nvSpPr>
          <p:cNvPr id="45" name="Freeform 9">
            <a:extLst>
              <a:ext uri="{FF2B5EF4-FFF2-40B4-BE49-F238E27FC236}">
                <a16:creationId xmlns:a16="http://schemas.microsoft.com/office/drawing/2014/main" xmlns="" id="{587F2707-9F8A-B64E-A0F3-B50FA79473B5}"/>
              </a:ext>
            </a:extLst>
          </p:cNvPr>
          <p:cNvSpPr>
            <a:spLocks noChangeAspect="1" noChangeArrowheads="1"/>
          </p:cNvSpPr>
          <p:nvPr/>
        </p:nvSpPr>
        <p:spPr bwMode="auto">
          <a:xfrm>
            <a:off x="857702" y="4814438"/>
            <a:ext cx="764571" cy="857748"/>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8595B"/>
              </a:solidFill>
              <a:latin typeface="Calibri"/>
            </a:endParaRPr>
          </a:p>
        </p:txBody>
      </p:sp>
      <p:sp>
        <p:nvSpPr>
          <p:cNvPr id="46" name="Freeform 9"/>
          <p:cNvSpPr>
            <a:spLocks noChangeAspect="1" noChangeArrowheads="1"/>
          </p:cNvSpPr>
          <p:nvPr/>
        </p:nvSpPr>
        <p:spPr bwMode="auto">
          <a:xfrm>
            <a:off x="857702" y="3252124"/>
            <a:ext cx="711573" cy="916048"/>
          </a:xfrm>
          <a:custGeom>
            <a:avLst/>
            <a:gdLst>
              <a:gd name="T0" fmla="*/ 799 w 2304"/>
              <a:gd name="T1" fmla="*/ 1007 h 2964"/>
              <a:gd name="T2" fmla="*/ 706 w 2304"/>
              <a:gd name="T3" fmla="*/ 799 h 2964"/>
              <a:gd name="T4" fmla="*/ 787 w 2304"/>
              <a:gd name="T5" fmla="*/ 613 h 2964"/>
              <a:gd name="T6" fmla="*/ 1355 w 2304"/>
              <a:gd name="T7" fmla="*/ 695 h 2964"/>
              <a:gd name="T8" fmla="*/ 1528 w 2304"/>
              <a:gd name="T9" fmla="*/ 776 h 2964"/>
              <a:gd name="T10" fmla="*/ 1621 w 2304"/>
              <a:gd name="T11" fmla="*/ 1297 h 2964"/>
              <a:gd name="T12" fmla="*/ 1250 w 2304"/>
              <a:gd name="T13" fmla="*/ 93 h 2964"/>
              <a:gd name="T14" fmla="*/ 556 w 2304"/>
              <a:gd name="T15" fmla="*/ 648 h 2964"/>
              <a:gd name="T16" fmla="*/ 1077 w 2304"/>
              <a:gd name="T17" fmla="*/ 1331 h 2964"/>
              <a:gd name="T18" fmla="*/ 1158 w 2304"/>
              <a:gd name="T19" fmla="*/ 1274 h 2964"/>
              <a:gd name="T20" fmla="*/ 1030 w 2304"/>
              <a:gd name="T21" fmla="*/ 1227 h 2964"/>
              <a:gd name="T22" fmla="*/ 868 w 2304"/>
              <a:gd name="T23" fmla="*/ 868 h 2964"/>
              <a:gd name="T24" fmla="*/ 857 w 2304"/>
              <a:gd name="T25" fmla="*/ 787 h 2964"/>
              <a:gd name="T26" fmla="*/ 811 w 2304"/>
              <a:gd name="T27" fmla="*/ 764 h 2964"/>
              <a:gd name="T28" fmla="*/ 996 w 2304"/>
              <a:gd name="T29" fmla="*/ 1285 h 2964"/>
              <a:gd name="T30" fmla="*/ 1077 w 2304"/>
              <a:gd name="T31" fmla="*/ 1331 h 2964"/>
              <a:gd name="T32" fmla="*/ 521 w 2304"/>
              <a:gd name="T33" fmla="*/ 1239 h 2964"/>
              <a:gd name="T34" fmla="*/ 521 w 2304"/>
              <a:gd name="T35" fmla="*/ 1111 h 2964"/>
              <a:gd name="T36" fmla="*/ 452 w 2304"/>
              <a:gd name="T37" fmla="*/ 1308 h 2964"/>
              <a:gd name="T38" fmla="*/ 266 w 2304"/>
              <a:gd name="T39" fmla="*/ 1563 h 2964"/>
              <a:gd name="T40" fmla="*/ 266 w 2304"/>
              <a:gd name="T41" fmla="*/ 915 h 2964"/>
              <a:gd name="T42" fmla="*/ 197 w 2304"/>
              <a:gd name="T43" fmla="*/ 845 h 2964"/>
              <a:gd name="T44" fmla="*/ 266 w 2304"/>
              <a:gd name="T45" fmla="*/ 1563 h 2964"/>
              <a:gd name="T46" fmla="*/ 394 w 2304"/>
              <a:gd name="T47" fmla="*/ 1436 h 2964"/>
              <a:gd name="T48" fmla="*/ 394 w 2304"/>
              <a:gd name="T49" fmla="*/ 1042 h 2964"/>
              <a:gd name="T50" fmla="*/ 324 w 2304"/>
              <a:gd name="T51" fmla="*/ 972 h 2964"/>
              <a:gd name="T52" fmla="*/ 2303 w 2304"/>
              <a:gd name="T53" fmla="*/ 2639 h 2964"/>
              <a:gd name="T54" fmla="*/ 1945 w 2304"/>
              <a:gd name="T55" fmla="*/ 1679 h 2964"/>
              <a:gd name="T56" fmla="*/ 1158 w 2304"/>
              <a:gd name="T57" fmla="*/ 1621 h 2964"/>
              <a:gd name="T58" fmla="*/ 371 w 2304"/>
              <a:gd name="T59" fmla="*/ 1679 h 2964"/>
              <a:gd name="T60" fmla="*/ 12 w 2304"/>
              <a:gd name="T61" fmla="*/ 2639 h 2964"/>
              <a:gd name="T62" fmla="*/ 324 w 2304"/>
              <a:gd name="T63" fmla="*/ 1991 h 2964"/>
              <a:gd name="T64" fmla="*/ 1852 w 2304"/>
              <a:gd name="T65" fmla="*/ 1852 h 2964"/>
              <a:gd name="T66" fmla="*/ 1991 w 2304"/>
              <a:gd name="T67" fmla="*/ 2639 h 2964"/>
              <a:gd name="T68" fmla="*/ 1852 w 2304"/>
              <a:gd name="T69" fmla="*/ 1945 h 2964"/>
              <a:gd name="T70" fmla="*/ 417 w 2304"/>
              <a:gd name="T71" fmla="*/ 1991 h 2964"/>
              <a:gd name="T72" fmla="*/ 463 w 2304"/>
              <a:gd name="T73" fmla="*/ 2963 h 2964"/>
              <a:gd name="T74" fmla="*/ 950 w 2304"/>
              <a:gd name="T75" fmla="*/ 2673 h 2964"/>
              <a:gd name="T76" fmla="*/ 1089 w 2304"/>
              <a:gd name="T77" fmla="*/ 2604 h 2964"/>
              <a:gd name="T78" fmla="*/ 868 w 2304"/>
              <a:gd name="T79" fmla="*/ 2465 h 2964"/>
              <a:gd name="T80" fmla="*/ 741 w 2304"/>
              <a:gd name="T81" fmla="*/ 2165 h 2964"/>
              <a:gd name="T82" fmla="*/ 891 w 2304"/>
              <a:gd name="T83" fmla="*/ 2338 h 2964"/>
              <a:gd name="T84" fmla="*/ 938 w 2304"/>
              <a:gd name="T85" fmla="*/ 2119 h 2964"/>
              <a:gd name="T86" fmla="*/ 1054 w 2304"/>
              <a:gd name="T87" fmla="*/ 2303 h 2964"/>
              <a:gd name="T88" fmla="*/ 1193 w 2304"/>
              <a:gd name="T89" fmla="*/ 2500 h 2964"/>
              <a:gd name="T90" fmla="*/ 1413 w 2304"/>
              <a:gd name="T91" fmla="*/ 2223 h 2964"/>
              <a:gd name="T92" fmla="*/ 1632 w 2304"/>
              <a:gd name="T93" fmla="*/ 2188 h 2964"/>
              <a:gd name="T94" fmla="*/ 1470 w 2304"/>
              <a:gd name="T95" fmla="*/ 2349 h 2964"/>
              <a:gd name="T96" fmla="*/ 1077 w 2304"/>
              <a:gd name="T97" fmla="*/ 2812 h 2964"/>
              <a:gd name="T98" fmla="*/ 1459 w 2304"/>
              <a:gd name="T99" fmla="*/ 2963 h 2964"/>
              <a:gd name="T100" fmla="*/ 1320 w 2304"/>
              <a:gd name="T101" fmla="*/ 2627 h 2964"/>
              <a:gd name="T102" fmla="*/ 1852 w 2304"/>
              <a:gd name="T103" fmla="*/ 2963 h 2964"/>
              <a:gd name="T104" fmla="*/ 1899 w 2304"/>
              <a:gd name="T105" fmla="*/ 199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04" h="2964">
                <a:moveTo>
                  <a:pt x="868" y="1192"/>
                </a:moveTo>
                <a:cubicBezTo>
                  <a:pt x="845" y="1146"/>
                  <a:pt x="811" y="1077"/>
                  <a:pt x="799" y="1007"/>
                </a:cubicBezTo>
                <a:cubicBezTo>
                  <a:pt x="753" y="984"/>
                  <a:pt x="730" y="949"/>
                  <a:pt x="730" y="903"/>
                </a:cubicBezTo>
                <a:cubicBezTo>
                  <a:pt x="706" y="799"/>
                  <a:pt x="706" y="799"/>
                  <a:pt x="706" y="799"/>
                </a:cubicBezTo>
                <a:cubicBezTo>
                  <a:pt x="706" y="752"/>
                  <a:pt x="741" y="706"/>
                  <a:pt x="787" y="695"/>
                </a:cubicBezTo>
                <a:cubicBezTo>
                  <a:pt x="787" y="648"/>
                  <a:pt x="787" y="613"/>
                  <a:pt x="787" y="613"/>
                </a:cubicBezTo>
                <a:cubicBezTo>
                  <a:pt x="787" y="556"/>
                  <a:pt x="799" y="382"/>
                  <a:pt x="973" y="313"/>
                </a:cubicBezTo>
                <a:cubicBezTo>
                  <a:pt x="973" y="521"/>
                  <a:pt x="1146" y="695"/>
                  <a:pt x="1355" y="695"/>
                </a:cubicBezTo>
                <a:cubicBezTo>
                  <a:pt x="1436" y="695"/>
                  <a:pt x="1436" y="695"/>
                  <a:pt x="1436" y="695"/>
                </a:cubicBezTo>
                <a:cubicBezTo>
                  <a:pt x="1482" y="695"/>
                  <a:pt x="1517" y="729"/>
                  <a:pt x="1528" y="776"/>
                </a:cubicBezTo>
                <a:cubicBezTo>
                  <a:pt x="1528" y="926"/>
                  <a:pt x="1493" y="1192"/>
                  <a:pt x="1308" y="1297"/>
                </a:cubicBezTo>
                <a:cubicBezTo>
                  <a:pt x="1621" y="1297"/>
                  <a:pt x="1621" y="1297"/>
                  <a:pt x="1621" y="1297"/>
                </a:cubicBezTo>
                <a:cubicBezTo>
                  <a:pt x="1714" y="1146"/>
                  <a:pt x="1760" y="868"/>
                  <a:pt x="1760" y="695"/>
                </a:cubicBezTo>
                <a:cubicBezTo>
                  <a:pt x="1760" y="278"/>
                  <a:pt x="1552" y="93"/>
                  <a:pt x="1250" y="93"/>
                </a:cubicBezTo>
                <a:cubicBezTo>
                  <a:pt x="1181" y="0"/>
                  <a:pt x="1181" y="0"/>
                  <a:pt x="1181" y="0"/>
                </a:cubicBezTo>
                <a:cubicBezTo>
                  <a:pt x="891" y="0"/>
                  <a:pt x="556" y="185"/>
                  <a:pt x="556" y="648"/>
                </a:cubicBezTo>
                <a:cubicBezTo>
                  <a:pt x="556" y="845"/>
                  <a:pt x="625" y="1088"/>
                  <a:pt x="868" y="1192"/>
                </a:cubicBezTo>
                <a:close/>
                <a:moveTo>
                  <a:pt x="1077" y="1331"/>
                </a:moveTo>
                <a:cubicBezTo>
                  <a:pt x="1100" y="1331"/>
                  <a:pt x="1123" y="1331"/>
                  <a:pt x="1135" y="1320"/>
                </a:cubicBezTo>
                <a:cubicBezTo>
                  <a:pt x="1146" y="1308"/>
                  <a:pt x="1158" y="1297"/>
                  <a:pt x="1158" y="1274"/>
                </a:cubicBezTo>
                <a:cubicBezTo>
                  <a:pt x="1158" y="1239"/>
                  <a:pt x="1123" y="1215"/>
                  <a:pt x="1077" y="1215"/>
                </a:cubicBezTo>
                <a:cubicBezTo>
                  <a:pt x="1065" y="1215"/>
                  <a:pt x="1042" y="1227"/>
                  <a:pt x="1030" y="1227"/>
                </a:cubicBezTo>
                <a:cubicBezTo>
                  <a:pt x="961" y="1169"/>
                  <a:pt x="915" y="1065"/>
                  <a:pt x="880" y="949"/>
                </a:cubicBezTo>
                <a:cubicBezTo>
                  <a:pt x="880" y="926"/>
                  <a:pt x="868" y="903"/>
                  <a:pt x="868" y="868"/>
                </a:cubicBezTo>
                <a:cubicBezTo>
                  <a:pt x="868" y="857"/>
                  <a:pt x="868" y="845"/>
                  <a:pt x="868" y="833"/>
                </a:cubicBezTo>
                <a:cubicBezTo>
                  <a:pt x="857" y="811"/>
                  <a:pt x="857" y="799"/>
                  <a:pt x="857" y="787"/>
                </a:cubicBezTo>
                <a:cubicBezTo>
                  <a:pt x="857" y="776"/>
                  <a:pt x="845" y="764"/>
                  <a:pt x="822" y="764"/>
                </a:cubicBezTo>
                <a:cubicBezTo>
                  <a:pt x="811" y="764"/>
                  <a:pt x="811" y="764"/>
                  <a:pt x="811" y="764"/>
                </a:cubicBezTo>
                <a:cubicBezTo>
                  <a:pt x="753" y="764"/>
                  <a:pt x="764" y="903"/>
                  <a:pt x="811" y="938"/>
                </a:cubicBezTo>
                <a:cubicBezTo>
                  <a:pt x="845" y="1077"/>
                  <a:pt x="891" y="1215"/>
                  <a:pt x="996" y="1285"/>
                </a:cubicBezTo>
                <a:cubicBezTo>
                  <a:pt x="1007" y="1285"/>
                  <a:pt x="1007" y="1297"/>
                  <a:pt x="1019" y="1297"/>
                </a:cubicBezTo>
                <a:cubicBezTo>
                  <a:pt x="1042" y="1308"/>
                  <a:pt x="1065" y="1320"/>
                  <a:pt x="1077" y="1331"/>
                </a:cubicBezTo>
                <a:close/>
                <a:moveTo>
                  <a:pt x="521" y="1308"/>
                </a:moveTo>
                <a:cubicBezTo>
                  <a:pt x="544" y="1285"/>
                  <a:pt x="544" y="1262"/>
                  <a:pt x="521" y="1239"/>
                </a:cubicBezTo>
                <a:cubicBezTo>
                  <a:pt x="509" y="1227"/>
                  <a:pt x="509" y="1192"/>
                  <a:pt x="521" y="1169"/>
                </a:cubicBezTo>
                <a:cubicBezTo>
                  <a:pt x="544" y="1158"/>
                  <a:pt x="544" y="1123"/>
                  <a:pt x="521" y="1111"/>
                </a:cubicBezTo>
                <a:cubicBezTo>
                  <a:pt x="509" y="1088"/>
                  <a:pt x="475" y="1088"/>
                  <a:pt x="452" y="1111"/>
                </a:cubicBezTo>
                <a:cubicBezTo>
                  <a:pt x="405" y="1158"/>
                  <a:pt x="405" y="1250"/>
                  <a:pt x="452" y="1308"/>
                </a:cubicBezTo>
                <a:cubicBezTo>
                  <a:pt x="475" y="1320"/>
                  <a:pt x="509" y="1320"/>
                  <a:pt x="521" y="1308"/>
                </a:cubicBezTo>
                <a:close/>
                <a:moveTo>
                  <a:pt x="266" y="1563"/>
                </a:moveTo>
                <a:cubicBezTo>
                  <a:pt x="278" y="1551"/>
                  <a:pt x="278" y="1517"/>
                  <a:pt x="266" y="1505"/>
                </a:cubicBezTo>
                <a:cubicBezTo>
                  <a:pt x="93" y="1343"/>
                  <a:pt x="93" y="1077"/>
                  <a:pt x="266" y="915"/>
                </a:cubicBezTo>
                <a:cubicBezTo>
                  <a:pt x="278" y="891"/>
                  <a:pt x="278" y="868"/>
                  <a:pt x="266" y="845"/>
                </a:cubicBezTo>
                <a:cubicBezTo>
                  <a:pt x="243" y="833"/>
                  <a:pt x="209" y="833"/>
                  <a:pt x="197" y="845"/>
                </a:cubicBezTo>
                <a:cubicBezTo>
                  <a:pt x="0" y="1042"/>
                  <a:pt x="0" y="1366"/>
                  <a:pt x="197" y="1563"/>
                </a:cubicBezTo>
                <a:cubicBezTo>
                  <a:pt x="209" y="1586"/>
                  <a:pt x="243" y="1586"/>
                  <a:pt x="266" y="1563"/>
                </a:cubicBezTo>
                <a:close/>
                <a:moveTo>
                  <a:pt x="324" y="1436"/>
                </a:moveTo>
                <a:cubicBezTo>
                  <a:pt x="348" y="1459"/>
                  <a:pt x="371" y="1459"/>
                  <a:pt x="394" y="1436"/>
                </a:cubicBezTo>
                <a:cubicBezTo>
                  <a:pt x="405" y="1424"/>
                  <a:pt x="405" y="1389"/>
                  <a:pt x="394" y="1366"/>
                </a:cubicBezTo>
                <a:cubicBezTo>
                  <a:pt x="301" y="1285"/>
                  <a:pt x="301" y="1135"/>
                  <a:pt x="394" y="1042"/>
                </a:cubicBezTo>
                <a:cubicBezTo>
                  <a:pt x="405" y="1030"/>
                  <a:pt x="405" y="996"/>
                  <a:pt x="394" y="972"/>
                </a:cubicBezTo>
                <a:cubicBezTo>
                  <a:pt x="371" y="961"/>
                  <a:pt x="348" y="961"/>
                  <a:pt x="324" y="972"/>
                </a:cubicBezTo>
                <a:cubicBezTo>
                  <a:pt x="197" y="1100"/>
                  <a:pt x="197" y="1308"/>
                  <a:pt x="324" y="1436"/>
                </a:cubicBezTo>
                <a:close/>
                <a:moveTo>
                  <a:pt x="2303" y="2639"/>
                </a:moveTo>
                <a:cubicBezTo>
                  <a:pt x="2165" y="1956"/>
                  <a:pt x="2165" y="1956"/>
                  <a:pt x="2165" y="1956"/>
                </a:cubicBezTo>
                <a:cubicBezTo>
                  <a:pt x="2142" y="1829"/>
                  <a:pt x="2061" y="1725"/>
                  <a:pt x="1945" y="1679"/>
                </a:cubicBezTo>
                <a:cubicBezTo>
                  <a:pt x="1482" y="1470"/>
                  <a:pt x="1482" y="1470"/>
                  <a:pt x="1482" y="1470"/>
                </a:cubicBezTo>
                <a:cubicBezTo>
                  <a:pt x="1470" y="1493"/>
                  <a:pt x="1378" y="1621"/>
                  <a:pt x="1158" y="1621"/>
                </a:cubicBezTo>
                <a:cubicBezTo>
                  <a:pt x="938" y="1621"/>
                  <a:pt x="845" y="1493"/>
                  <a:pt x="834" y="1470"/>
                </a:cubicBezTo>
                <a:cubicBezTo>
                  <a:pt x="371" y="1679"/>
                  <a:pt x="371" y="1679"/>
                  <a:pt x="371" y="1679"/>
                </a:cubicBezTo>
                <a:cubicBezTo>
                  <a:pt x="255" y="1725"/>
                  <a:pt x="174" y="1829"/>
                  <a:pt x="151" y="1956"/>
                </a:cubicBezTo>
                <a:cubicBezTo>
                  <a:pt x="12" y="2639"/>
                  <a:pt x="12" y="2639"/>
                  <a:pt x="12" y="2639"/>
                </a:cubicBezTo>
                <a:cubicBezTo>
                  <a:pt x="324" y="2639"/>
                  <a:pt x="324" y="2639"/>
                  <a:pt x="324" y="2639"/>
                </a:cubicBezTo>
                <a:cubicBezTo>
                  <a:pt x="324" y="1991"/>
                  <a:pt x="324" y="1991"/>
                  <a:pt x="324" y="1991"/>
                </a:cubicBezTo>
                <a:cubicBezTo>
                  <a:pt x="324" y="1910"/>
                  <a:pt x="382" y="1852"/>
                  <a:pt x="463" y="1852"/>
                </a:cubicBezTo>
                <a:cubicBezTo>
                  <a:pt x="1852" y="1852"/>
                  <a:pt x="1852" y="1852"/>
                  <a:pt x="1852" y="1852"/>
                </a:cubicBezTo>
                <a:cubicBezTo>
                  <a:pt x="1934" y="1852"/>
                  <a:pt x="1991" y="1910"/>
                  <a:pt x="1991" y="1991"/>
                </a:cubicBezTo>
                <a:cubicBezTo>
                  <a:pt x="1991" y="2639"/>
                  <a:pt x="1991" y="2639"/>
                  <a:pt x="1991" y="2639"/>
                </a:cubicBezTo>
                <a:lnTo>
                  <a:pt x="2303" y="2639"/>
                </a:lnTo>
                <a:close/>
                <a:moveTo>
                  <a:pt x="1852" y="1945"/>
                </a:moveTo>
                <a:cubicBezTo>
                  <a:pt x="463" y="1945"/>
                  <a:pt x="463" y="1945"/>
                  <a:pt x="463" y="1945"/>
                </a:cubicBezTo>
                <a:cubicBezTo>
                  <a:pt x="440" y="1945"/>
                  <a:pt x="417" y="1968"/>
                  <a:pt x="417" y="1991"/>
                </a:cubicBezTo>
                <a:cubicBezTo>
                  <a:pt x="417" y="2916"/>
                  <a:pt x="417" y="2916"/>
                  <a:pt x="417" y="2916"/>
                </a:cubicBezTo>
                <a:cubicBezTo>
                  <a:pt x="417" y="2940"/>
                  <a:pt x="440" y="2963"/>
                  <a:pt x="463" y="2963"/>
                </a:cubicBezTo>
                <a:cubicBezTo>
                  <a:pt x="660" y="2963"/>
                  <a:pt x="660" y="2963"/>
                  <a:pt x="660" y="2963"/>
                </a:cubicBezTo>
                <a:cubicBezTo>
                  <a:pt x="950" y="2673"/>
                  <a:pt x="950" y="2673"/>
                  <a:pt x="950" y="2673"/>
                </a:cubicBezTo>
                <a:cubicBezTo>
                  <a:pt x="1019" y="2673"/>
                  <a:pt x="1019" y="2673"/>
                  <a:pt x="1019" y="2673"/>
                </a:cubicBezTo>
                <a:cubicBezTo>
                  <a:pt x="1089" y="2604"/>
                  <a:pt x="1089" y="2604"/>
                  <a:pt x="1089" y="2604"/>
                </a:cubicBezTo>
                <a:cubicBezTo>
                  <a:pt x="1019" y="2523"/>
                  <a:pt x="1019" y="2523"/>
                  <a:pt x="1019" y="2523"/>
                </a:cubicBezTo>
                <a:cubicBezTo>
                  <a:pt x="973" y="2488"/>
                  <a:pt x="926" y="2465"/>
                  <a:pt x="868" y="2465"/>
                </a:cubicBezTo>
                <a:cubicBezTo>
                  <a:pt x="834" y="2465"/>
                  <a:pt x="787" y="2442"/>
                  <a:pt x="753" y="2407"/>
                </a:cubicBezTo>
                <a:cubicBezTo>
                  <a:pt x="683" y="2349"/>
                  <a:pt x="683" y="2233"/>
                  <a:pt x="741" y="2165"/>
                </a:cubicBezTo>
                <a:cubicBezTo>
                  <a:pt x="776" y="2314"/>
                  <a:pt x="776" y="2314"/>
                  <a:pt x="776" y="2314"/>
                </a:cubicBezTo>
                <a:cubicBezTo>
                  <a:pt x="891" y="2338"/>
                  <a:pt x="891" y="2338"/>
                  <a:pt x="891" y="2338"/>
                </a:cubicBezTo>
                <a:cubicBezTo>
                  <a:pt x="973" y="2257"/>
                  <a:pt x="973" y="2257"/>
                  <a:pt x="973" y="2257"/>
                </a:cubicBezTo>
                <a:cubicBezTo>
                  <a:pt x="938" y="2119"/>
                  <a:pt x="938" y="2119"/>
                  <a:pt x="938" y="2119"/>
                </a:cubicBezTo>
                <a:cubicBezTo>
                  <a:pt x="961" y="2130"/>
                  <a:pt x="984" y="2142"/>
                  <a:pt x="1007" y="2165"/>
                </a:cubicBezTo>
                <a:cubicBezTo>
                  <a:pt x="1042" y="2200"/>
                  <a:pt x="1054" y="2257"/>
                  <a:pt x="1054" y="2303"/>
                </a:cubicBezTo>
                <a:cubicBezTo>
                  <a:pt x="1054" y="2338"/>
                  <a:pt x="1065" y="2372"/>
                  <a:pt x="1089" y="2396"/>
                </a:cubicBezTo>
                <a:cubicBezTo>
                  <a:pt x="1193" y="2500"/>
                  <a:pt x="1193" y="2500"/>
                  <a:pt x="1193" y="2500"/>
                </a:cubicBezTo>
                <a:cubicBezTo>
                  <a:pt x="1413" y="2280"/>
                  <a:pt x="1413" y="2280"/>
                  <a:pt x="1413" y="2280"/>
                </a:cubicBezTo>
                <a:cubicBezTo>
                  <a:pt x="1413" y="2223"/>
                  <a:pt x="1413" y="2223"/>
                  <a:pt x="1413" y="2223"/>
                </a:cubicBezTo>
                <a:cubicBezTo>
                  <a:pt x="1575" y="2119"/>
                  <a:pt x="1575" y="2119"/>
                  <a:pt x="1575" y="2119"/>
                </a:cubicBezTo>
                <a:cubicBezTo>
                  <a:pt x="1632" y="2188"/>
                  <a:pt x="1632" y="2188"/>
                  <a:pt x="1632" y="2188"/>
                </a:cubicBezTo>
                <a:cubicBezTo>
                  <a:pt x="1540" y="2349"/>
                  <a:pt x="1540" y="2349"/>
                  <a:pt x="1540" y="2349"/>
                </a:cubicBezTo>
                <a:cubicBezTo>
                  <a:pt x="1470" y="2349"/>
                  <a:pt x="1470" y="2349"/>
                  <a:pt x="1470" y="2349"/>
                </a:cubicBezTo>
                <a:cubicBezTo>
                  <a:pt x="1077" y="2743"/>
                  <a:pt x="1077" y="2743"/>
                  <a:pt x="1077" y="2743"/>
                </a:cubicBezTo>
                <a:cubicBezTo>
                  <a:pt x="1077" y="2812"/>
                  <a:pt x="1077" y="2812"/>
                  <a:pt x="1077" y="2812"/>
                </a:cubicBezTo>
                <a:cubicBezTo>
                  <a:pt x="926" y="2963"/>
                  <a:pt x="926" y="2963"/>
                  <a:pt x="926" y="2963"/>
                </a:cubicBezTo>
                <a:cubicBezTo>
                  <a:pt x="1459" y="2963"/>
                  <a:pt x="1459" y="2963"/>
                  <a:pt x="1459" y="2963"/>
                </a:cubicBezTo>
                <a:cubicBezTo>
                  <a:pt x="1227" y="2731"/>
                  <a:pt x="1227" y="2731"/>
                  <a:pt x="1227" y="2731"/>
                </a:cubicBezTo>
                <a:cubicBezTo>
                  <a:pt x="1320" y="2627"/>
                  <a:pt x="1320" y="2627"/>
                  <a:pt x="1320" y="2627"/>
                </a:cubicBezTo>
                <a:cubicBezTo>
                  <a:pt x="1656" y="2963"/>
                  <a:pt x="1656" y="2963"/>
                  <a:pt x="1656" y="2963"/>
                </a:cubicBezTo>
                <a:cubicBezTo>
                  <a:pt x="1852" y="2963"/>
                  <a:pt x="1852" y="2963"/>
                  <a:pt x="1852" y="2963"/>
                </a:cubicBezTo>
                <a:cubicBezTo>
                  <a:pt x="1876" y="2963"/>
                  <a:pt x="1899" y="2940"/>
                  <a:pt x="1899" y="2916"/>
                </a:cubicBezTo>
                <a:cubicBezTo>
                  <a:pt x="1899" y="1991"/>
                  <a:pt x="1899" y="1991"/>
                  <a:pt x="1899" y="1991"/>
                </a:cubicBezTo>
                <a:cubicBezTo>
                  <a:pt x="1899" y="1968"/>
                  <a:pt x="1876" y="1945"/>
                  <a:pt x="1852" y="1945"/>
                </a:cubicBez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8595B"/>
              </a:solidFill>
              <a:latin typeface="Calibri"/>
            </a:endParaRPr>
          </a:p>
        </p:txBody>
      </p:sp>
      <p:sp>
        <p:nvSpPr>
          <p:cNvPr id="15" name="Freeform 4"/>
          <p:cNvSpPr>
            <a:spLocks noChangeAspect="1" noChangeArrowheads="1"/>
          </p:cNvSpPr>
          <p:nvPr/>
        </p:nvSpPr>
        <p:spPr bwMode="auto">
          <a:xfrm>
            <a:off x="857702" y="1880524"/>
            <a:ext cx="895874" cy="914400"/>
          </a:xfrm>
          <a:custGeom>
            <a:avLst/>
            <a:gdLst>
              <a:gd name="T0" fmla="*/ 788 w 2987"/>
              <a:gd name="T1" fmla="*/ 844 h 3045"/>
              <a:gd name="T2" fmla="*/ 1066 w 2987"/>
              <a:gd name="T3" fmla="*/ 1052 h 3045"/>
              <a:gd name="T4" fmla="*/ 1204 w 2987"/>
              <a:gd name="T5" fmla="*/ 1006 h 3045"/>
              <a:gd name="T6" fmla="*/ 1309 w 2987"/>
              <a:gd name="T7" fmla="*/ 844 h 3045"/>
              <a:gd name="T8" fmla="*/ 1354 w 2987"/>
              <a:gd name="T9" fmla="*/ 832 h 3045"/>
              <a:gd name="T10" fmla="*/ 1365 w 2987"/>
              <a:gd name="T11" fmla="*/ 809 h 3045"/>
              <a:gd name="T12" fmla="*/ 1354 w 2987"/>
              <a:gd name="T13" fmla="*/ 624 h 3045"/>
              <a:gd name="T14" fmla="*/ 1412 w 2987"/>
              <a:gd name="T15" fmla="*/ 497 h 3045"/>
              <a:gd name="T16" fmla="*/ 1412 w 2987"/>
              <a:gd name="T17" fmla="*/ 439 h 3045"/>
              <a:gd name="T18" fmla="*/ 1493 w 2987"/>
              <a:gd name="T19" fmla="*/ 358 h 3045"/>
              <a:gd name="T20" fmla="*/ 1458 w 2987"/>
              <a:gd name="T21" fmla="*/ 220 h 3045"/>
              <a:gd name="T22" fmla="*/ 1389 w 2987"/>
              <a:gd name="T23" fmla="*/ 127 h 3045"/>
              <a:gd name="T24" fmla="*/ 1332 w 2987"/>
              <a:gd name="T25" fmla="*/ 185 h 3045"/>
              <a:gd name="T26" fmla="*/ 672 w 2987"/>
              <a:gd name="T27" fmla="*/ 381 h 3045"/>
              <a:gd name="T28" fmla="*/ 707 w 2987"/>
              <a:gd name="T29" fmla="*/ 775 h 3045"/>
              <a:gd name="T30" fmla="*/ 788 w 2987"/>
              <a:gd name="T31" fmla="*/ 844 h 3045"/>
              <a:gd name="T32" fmla="*/ 2928 w 2987"/>
              <a:gd name="T33" fmla="*/ 1793 h 3045"/>
              <a:gd name="T34" fmla="*/ 2894 w 2987"/>
              <a:gd name="T35" fmla="*/ 1793 h 3045"/>
              <a:gd name="T36" fmla="*/ 2639 w 2987"/>
              <a:gd name="T37" fmla="*/ 2766 h 3045"/>
              <a:gd name="T38" fmla="*/ 1585 w 2987"/>
              <a:gd name="T39" fmla="*/ 2766 h 3045"/>
              <a:gd name="T40" fmla="*/ 1585 w 2987"/>
              <a:gd name="T41" fmla="*/ 2812 h 3045"/>
              <a:gd name="T42" fmla="*/ 1632 w 2987"/>
              <a:gd name="T43" fmla="*/ 2858 h 3045"/>
              <a:gd name="T44" fmla="*/ 2674 w 2987"/>
              <a:gd name="T45" fmla="*/ 2858 h 3045"/>
              <a:gd name="T46" fmla="*/ 2720 w 2987"/>
              <a:gd name="T47" fmla="*/ 2824 h 3045"/>
              <a:gd name="T48" fmla="*/ 2975 w 2987"/>
              <a:gd name="T49" fmla="*/ 1851 h 3045"/>
              <a:gd name="T50" fmla="*/ 2928 w 2987"/>
              <a:gd name="T51" fmla="*/ 1793 h 3045"/>
              <a:gd name="T52" fmla="*/ 1828 w 2987"/>
              <a:gd name="T53" fmla="*/ 2650 h 3045"/>
              <a:gd name="T54" fmla="*/ 1863 w 2987"/>
              <a:gd name="T55" fmla="*/ 2662 h 3045"/>
              <a:gd name="T56" fmla="*/ 2118 w 2987"/>
              <a:gd name="T57" fmla="*/ 2662 h 3045"/>
              <a:gd name="T58" fmla="*/ 2211 w 2987"/>
              <a:gd name="T59" fmla="*/ 2615 h 3045"/>
              <a:gd name="T60" fmla="*/ 2269 w 2987"/>
              <a:gd name="T61" fmla="*/ 2638 h 3045"/>
              <a:gd name="T62" fmla="*/ 2315 w 2987"/>
              <a:gd name="T63" fmla="*/ 2697 h 3045"/>
              <a:gd name="T64" fmla="*/ 2419 w 2987"/>
              <a:gd name="T65" fmla="*/ 2708 h 3045"/>
              <a:gd name="T66" fmla="*/ 2326 w 2987"/>
              <a:gd name="T67" fmla="*/ 2558 h 3045"/>
              <a:gd name="T68" fmla="*/ 2164 w 2987"/>
              <a:gd name="T69" fmla="*/ 2442 h 3045"/>
              <a:gd name="T70" fmla="*/ 2106 w 2987"/>
              <a:gd name="T71" fmla="*/ 2419 h 3045"/>
              <a:gd name="T72" fmla="*/ 1863 w 2987"/>
              <a:gd name="T73" fmla="*/ 2419 h 3045"/>
              <a:gd name="T74" fmla="*/ 1863 w 2987"/>
              <a:gd name="T75" fmla="*/ 2430 h 3045"/>
              <a:gd name="T76" fmla="*/ 1863 w 2987"/>
              <a:gd name="T77" fmla="*/ 2419 h 3045"/>
              <a:gd name="T78" fmla="*/ 1447 w 2987"/>
              <a:gd name="T79" fmla="*/ 2326 h 3045"/>
              <a:gd name="T80" fmla="*/ 1274 w 2987"/>
              <a:gd name="T81" fmla="*/ 2106 h 3045"/>
              <a:gd name="T82" fmla="*/ 1286 w 2987"/>
              <a:gd name="T83" fmla="*/ 2060 h 3045"/>
              <a:gd name="T84" fmla="*/ 1158 w 2987"/>
              <a:gd name="T85" fmla="*/ 1377 h 3045"/>
              <a:gd name="T86" fmla="*/ 1054 w 2987"/>
              <a:gd name="T87" fmla="*/ 1180 h 3045"/>
              <a:gd name="T88" fmla="*/ 637 w 2987"/>
              <a:gd name="T89" fmla="*/ 1006 h 3045"/>
              <a:gd name="T90" fmla="*/ 417 w 2987"/>
              <a:gd name="T91" fmla="*/ 1203 h 3045"/>
              <a:gd name="T92" fmla="*/ 221 w 2987"/>
              <a:gd name="T93" fmla="*/ 1469 h 3045"/>
              <a:gd name="T94" fmla="*/ 23 w 2987"/>
              <a:gd name="T95" fmla="*/ 2141 h 3045"/>
              <a:gd name="T96" fmla="*/ 47 w 2987"/>
              <a:gd name="T97" fmla="*/ 2361 h 3045"/>
              <a:gd name="T98" fmla="*/ 429 w 2987"/>
              <a:gd name="T99" fmla="*/ 3044 h 3045"/>
              <a:gd name="T100" fmla="*/ 1216 w 2987"/>
              <a:gd name="T101" fmla="*/ 3044 h 3045"/>
              <a:gd name="T102" fmla="*/ 1239 w 2987"/>
              <a:gd name="T103" fmla="*/ 2662 h 3045"/>
              <a:gd name="T104" fmla="*/ 1817 w 2987"/>
              <a:gd name="T105" fmla="*/ 2697 h 3045"/>
              <a:gd name="T106" fmla="*/ 1828 w 2987"/>
              <a:gd name="T107" fmla="*/ 265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7" h="3045">
                <a:moveTo>
                  <a:pt x="788" y="844"/>
                </a:moveTo>
                <a:cubicBezTo>
                  <a:pt x="834" y="971"/>
                  <a:pt x="973" y="1006"/>
                  <a:pt x="1066" y="1052"/>
                </a:cubicBezTo>
                <a:cubicBezTo>
                  <a:pt x="1112" y="1076"/>
                  <a:pt x="1170" y="1064"/>
                  <a:pt x="1204" y="1006"/>
                </a:cubicBezTo>
                <a:cubicBezTo>
                  <a:pt x="1239" y="948"/>
                  <a:pt x="1309" y="844"/>
                  <a:pt x="1309" y="844"/>
                </a:cubicBezTo>
                <a:cubicBezTo>
                  <a:pt x="1332" y="844"/>
                  <a:pt x="1354" y="844"/>
                  <a:pt x="1354" y="832"/>
                </a:cubicBezTo>
                <a:cubicBezTo>
                  <a:pt x="1365" y="821"/>
                  <a:pt x="1365" y="821"/>
                  <a:pt x="1365" y="809"/>
                </a:cubicBezTo>
                <a:cubicBezTo>
                  <a:pt x="1365" y="809"/>
                  <a:pt x="1354" y="647"/>
                  <a:pt x="1354" y="624"/>
                </a:cubicBezTo>
                <a:cubicBezTo>
                  <a:pt x="1365" y="589"/>
                  <a:pt x="1389" y="566"/>
                  <a:pt x="1412" y="497"/>
                </a:cubicBezTo>
                <a:cubicBezTo>
                  <a:pt x="1412" y="474"/>
                  <a:pt x="1412" y="450"/>
                  <a:pt x="1412" y="439"/>
                </a:cubicBezTo>
                <a:cubicBezTo>
                  <a:pt x="1470" y="427"/>
                  <a:pt x="1481" y="381"/>
                  <a:pt x="1493" y="358"/>
                </a:cubicBezTo>
                <a:cubicBezTo>
                  <a:pt x="1504" y="311"/>
                  <a:pt x="1493" y="266"/>
                  <a:pt x="1458" y="220"/>
                </a:cubicBezTo>
                <a:cubicBezTo>
                  <a:pt x="1389" y="127"/>
                  <a:pt x="1389" y="127"/>
                  <a:pt x="1389" y="127"/>
                </a:cubicBezTo>
                <a:cubicBezTo>
                  <a:pt x="1332" y="185"/>
                  <a:pt x="1332" y="185"/>
                  <a:pt x="1332" y="185"/>
                </a:cubicBezTo>
                <a:cubicBezTo>
                  <a:pt x="1054" y="0"/>
                  <a:pt x="753" y="69"/>
                  <a:pt x="672" y="381"/>
                </a:cubicBezTo>
                <a:cubicBezTo>
                  <a:pt x="637" y="520"/>
                  <a:pt x="707" y="775"/>
                  <a:pt x="707" y="775"/>
                </a:cubicBezTo>
                <a:lnTo>
                  <a:pt x="788" y="844"/>
                </a:lnTo>
                <a:close/>
                <a:moveTo>
                  <a:pt x="2928" y="1793"/>
                </a:moveTo>
                <a:cubicBezTo>
                  <a:pt x="2894" y="1793"/>
                  <a:pt x="2894" y="1793"/>
                  <a:pt x="2894" y="1793"/>
                </a:cubicBezTo>
                <a:cubicBezTo>
                  <a:pt x="2639" y="2766"/>
                  <a:pt x="2639" y="2766"/>
                  <a:pt x="2639" y="2766"/>
                </a:cubicBezTo>
                <a:cubicBezTo>
                  <a:pt x="1585" y="2766"/>
                  <a:pt x="1585" y="2766"/>
                  <a:pt x="1585" y="2766"/>
                </a:cubicBezTo>
                <a:cubicBezTo>
                  <a:pt x="1585" y="2812"/>
                  <a:pt x="1585" y="2812"/>
                  <a:pt x="1585" y="2812"/>
                </a:cubicBezTo>
                <a:cubicBezTo>
                  <a:pt x="1585" y="2835"/>
                  <a:pt x="1609" y="2858"/>
                  <a:pt x="1632" y="2858"/>
                </a:cubicBezTo>
                <a:cubicBezTo>
                  <a:pt x="2674" y="2858"/>
                  <a:pt x="2674" y="2858"/>
                  <a:pt x="2674" y="2858"/>
                </a:cubicBezTo>
                <a:cubicBezTo>
                  <a:pt x="2697" y="2858"/>
                  <a:pt x="2708" y="2847"/>
                  <a:pt x="2720" y="2824"/>
                </a:cubicBezTo>
                <a:cubicBezTo>
                  <a:pt x="2975" y="1851"/>
                  <a:pt x="2975" y="1851"/>
                  <a:pt x="2975" y="1851"/>
                </a:cubicBezTo>
                <a:cubicBezTo>
                  <a:pt x="2986" y="1817"/>
                  <a:pt x="2963" y="1793"/>
                  <a:pt x="2928" y="1793"/>
                </a:cubicBezTo>
                <a:close/>
                <a:moveTo>
                  <a:pt x="1828" y="2650"/>
                </a:moveTo>
                <a:cubicBezTo>
                  <a:pt x="1863" y="2662"/>
                  <a:pt x="1863" y="2662"/>
                  <a:pt x="1863" y="2662"/>
                </a:cubicBezTo>
                <a:cubicBezTo>
                  <a:pt x="1944" y="2697"/>
                  <a:pt x="2037" y="2697"/>
                  <a:pt x="2118" y="2662"/>
                </a:cubicBezTo>
                <a:cubicBezTo>
                  <a:pt x="2211" y="2615"/>
                  <a:pt x="2211" y="2615"/>
                  <a:pt x="2211" y="2615"/>
                </a:cubicBezTo>
                <a:cubicBezTo>
                  <a:pt x="2269" y="2638"/>
                  <a:pt x="2269" y="2638"/>
                  <a:pt x="2269" y="2638"/>
                </a:cubicBezTo>
                <a:cubicBezTo>
                  <a:pt x="2315" y="2697"/>
                  <a:pt x="2315" y="2697"/>
                  <a:pt x="2315" y="2697"/>
                </a:cubicBezTo>
                <a:cubicBezTo>
                  <a:pt x="2338" y="2720"/>
                  <a:pt x="2384" y="2731"/>
                  <a:pt x="2419" y="2708"/>
                </a:cubicBezTo>
                <a:cubicBezTo>
                  <a:pt x="2326" y="2558"/>
                  <a:pt x="2326" y="2558"/>
                  <a:pt x="2326" y="2558"/>
                </a:cubicBezTo>
                <a:cubicBezTo>
                  <a:pt x="2164" y="2442"/>
                  <a:pt x="2164" y="2442"/>
                  <a:pt x="2164" y="2442"/>
                </a:cubicBezTo>
                <a:cubicBezTo>
                  <a:pt x="2153" y="2430"/>
                  <a:pt x="2130" y="2419"/>
                  <a:pt x="2106" y="2419"/>
                </a:cubicBezTo>
                <a:cubicBezTo>
                  <a:pt x="1863" y="2419"/>
                  <a:pt x="1863" y="2419"/>
                  <a:pt x="1863" y="2419"/>
                </a:cubicBezTo>
                <a:cubicBezTo>
                  <a:pt x="1863" y="2430"/>
                  <a:pt x="1863" y="2430"/>
                  <a:pt x="1863" y="2430"/>
                </a:cubicBezTo>
                <a:cubicBezTo>
                  <a:pt x="1863" y="2419"/>
                  <a:pt x="1863" y="2419"/>
                  <a:pt x="1863" y="2419"/>
                </a:cubicBezTo>
                <a:cubicBezTo>
                  <a:pt x="1447" y="2326"/>
                  <a:pt x="1447" y="2326"/>
                  <a:pt x="1447" y="2326"/>
                </a:cubicBezTo>
                <a:cubicBezTo>
                  <a:pt x="1274" y="2106"/>
                  <a:pt x="1274" y="2106"/>
                  <a:pt x="1274" y="2106"/>
                </a:cubicBezTo>
                <a:cubicBezTo>
                  <a:pt x="1286" y="2060"/>
                  <a:pt x="1286" y="2060"/>
                  <a:pt x="1286" y="2060"/>
                </a:cubicBezTo>
                <a:cubicBezTo>
                  <a:pt x="1297" y="1747"/>
                  <a:pt x="1262" y="1597"/>
                  <a:pt x="1158" y="1377"/>
                </a:cubicBezTo>
                <a:cubicBezTo>
                  <a:pt x="1054" y="1180"/>
                  <a:pt x="1054" y="1180"/>
                  <a:pt x="1054" y="1180"/>
                </a:cubicBezTo>
                <a:cubicBezTo>
                  <a:pt x="834" y="1168"/>
                  <a:pt x="637" y="1006"/>
                  <a:pt x="637" y="1006"/>
                </a:cubicBezTo>
                <a:cubicBezTo>
                  <a:pt x="556" y="1099"/>
                  <a:pt x="487" y="1157"/>
                  <a:pt x="417" y="1203"/>
                </a:cubicBezTo>
                <a:cubicBezTo>
                  <a:pt x="325" y="1272"/>
                  <a:pt x="243" y="1365"/>
                  <a:pt x="221" y="1469"/>
                </a:cubicBezTo>
                <a:cubicBezTo>
                  <a:pt x="23" y="2141"/>
                  <a:pt x="23" y="2141"/>
                  <a:pt x="23" y="2141"/>
                </a:cubicBezTo>
                <a:cubicBezTo>
                  <a:pt x="0" y="2222"/>
                  <a:pt x="12" y="2291"/>
                  <a:pt x="47" y="2361"/>
                </a:cubicBezTo>
                <a:cubicBezTo>
                  <a:pt x="429" y="3044"/>
                  <a:pt x="429" y="3044"/>
                  <a:pt x="429" y="3044"/>
                </a:cubicBezTo>
                <a:cubicBezTo>
                  <a:pt x="1216" y="3044"/>
                  <a:pt x="1216" y="3044"/>
                  <a:pt x="1216" y="3044"/>
                </a:cubicBezTo>
                <a:cubicBezTo>
                  <a:pt x="1239" y="2662"/>
                  <a:pt x="1239" y="2662"/>
                  <a:pt x="1239" y="2662"/>
                </a:cubicBezTo>
                <a:cubicBezTo>
                  <a:pt x="1817" y="2697"/>
                  <a:pt x="1817" y="2697"/>
                  <a:pt x="1817" y="2697"/>
                </a:cubicBezTo>
                <a:lnTo>
                  <a:pt x="1828" y="2650"/>
                </a:lnTo>
                <a:close/>
              </a:path>
            </a:pathLst>
          </a:custGeom>
          <a:solidFill>
            <a:schemeClr val="accent3">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8595B"/>
              </a:solidFill>
              <a:latin typeface="Calibri"/>
            </a:endParaRPr>
          </a:p>
        </p:txBody>
      </p:sp>
      <p:sp>
        <p:nvSpPr>
          <p:cNvPr id="18" name="Title 4">
            <a:extLst>
              <a:ext uri="{FF2B5EF4-FFF2-40B4-BE49-F238E27FC236}">
                <a16:creationId xmlns:a16="http://schemas.microsoft.com/office/drawing/2014/main" xmlns="" id="{01C12CE4-CA96-4AD5-BD9A-45851B2D7CE8}"/>
              </a:ext>
            </a:extLst>
          </p:cNvPr>
          <p:cNvSpPr txBox="1">
            <a:spLocks/>
          </p:cNvSpPr>
          <p:nvPr/>
        </p:nvSpPr>
        <p:spPr bwMode="auto">
          <a:xfrm>
            <a:off x="531812" y="406400"/>
            <a:ext cx="11125200"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ＭＳ Ｐゴシック" charset="0"/>
                <a:cs typeface="+mj-cs"/>
              </a:defRPr>
            </a:lvl1pPr>
            <a:lvl2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2pPr>
            <a:lvl3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3pPr>
            <a:lvl4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4pPr>
            <a:lvl5pPr algn="l" rtl="0" eaLnBrk="0" fontAlgn="base" hangingPunct="0">
              <a:lnSpc>
                <a:spcPct val="80000"/>
              </a:lnSpc>
              <a:spcBef>
                <a:spcPct val="0"/>
              </a:spcBef>
              <a:spcAft>
                <a:spcPct val="0"/>
              </a:spcAft>
              <a:defRPr sz="3600">
                <a:solidFill>
                  <a:schemeClr val="tx1"/>
                </a:solidFill>
                <a:latin typeface="Calibri" charset="0"/>
                <a:ea typeface="ＭＳ Ｐゴシック" charset="0"/>
              </a:defRPr>
            </a:lvl5pPr>
            <a:lvl6pPr marL="457200" algn="l" rtl="0" fontAlgn="base">
              <a:lnSpc>
                <a:spcPct val="80000"/>
              </a:lnSpc>
              <a:spcBef>
                <a:spcPct val="0"/>
              </a:spcBef>
              <a:spcAft>
                <a:spcPct val="0"/>
              </a:spcAft>
              <a:defRPr sz="3600">
                <a:solidFill>
                  <a:schemeClr val="tx1"/>
                </a:solidFill>
                <a:latin typeface="Calibri" charset="0"/>
              </a:defRPr>
            </a:lvl6pPr>
            <a:lvl7pPr marL="914400" algn="l" rtl="0" fontAlgn="base">
              <a:lnSpc>
                <a:spcPct val="80000"/>
              </a:lnSpc>
              <a:spcBef>
                <a:spcPct val="0"/>
              </a:spcBef>
              <a:spcAft>
                <a:spcPct val="0"/>
              </a:spcAft>
              <a:defRPr sz="3600">
                <a:solidFill>
                  <a:schemeClr val="tx1"/>
                </a:solidFill>
                <a:latin typeface="Calibri" charset="0"/>
              </a:defRPr>
            </a:lvl7pPr>
            <a:lvl8pPr marL="1371600" algn="l" rtl="0" fontAlgn="base">
              <a:lnSpc>
                <a:spcPct val="80000"/>
              </a:lnSpc>
              <a:spcBef>
                <a:spcPct val="0"/>
              </a:spcBef>
              <a:spcAft>
                <a:spcPct val="0"/>
              </a:spcAft>
              <a:defRPr sz="3600">
                <a:solidFill>
                  <a:schemeClr val="tx1"/>
                </a:solidFill>
                <a:latin typeface="Calibri" charset="0"/>
              </a:defRPr>
            </a:lvl8pPr>
            <a:lvl9pPr marL="1828800" algn="l" rtl="0" fontAlgn="base">
              <a:lnSpc>
                <a:spcPct val="80000"/>
              </a:lnSpc>
              <a:spcBef>
                <a:spcPct val="0"/>
              </a:spcBef>
              <a:spcAft>
                <a:spcPct val="0"/>
              </a:spcAft>
              <a:defRPr sz="3600">
                <a:solidFill>
                  <a:schemeClr val="tx1"/>
                </a:solidFill>
                <a:latin typeface="Calibri" charset="0"/>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200" b="0" i="0" u="none" strike="noStrike" kern="1200" cap="none" spc="0" normalizeH="0" baseline="0" noProof="0">
                <a:ln>
                  <a:noFill/>
                </a:ln>
                <a:solidFill>
                  <a:srgbClr val="58595B"/>
                </a:solidFill>
                <a:effectLst/>
                <a:uLnTx/>
                <a:uFillTx/>
                <a:latin typeface="Calibri"/>
                <a:ea typeface="ＭＳ Ｐゴシック" charset="0"/>
                <a:cs typeface="+mj-cs"/>
              </a:rPr>
              <a:t>Next Steps</a:t>
            </a:r>
            <a:endParaRPr kumimoji="0" lang="en-US" sz="3200" b="0" i="0" u="none" strike="noStrike" kern="1200" cap="none" spc="0" normalizeH="0" baseline="0" noProof="0" dirty="0">
              <a:ln>
                <a:noFill/>
              </a:ln>
              <a:solidFill>
                <a:srgbClr val="F80000"/>
              </a:solidFill>
              <a:effectLst/>
              <a:uLnTx/>
              <a:uFillTx/>
              <a:latin typeface="Calibri"/>
              <a:ea typeface="ＭＳ Ｐゴシック" charset="0"/>
              <a:cs typeface="+mj-cs"/>
            </a:endParaRPr>
          </a:p>
        </p:txBody>
      </p:sp>
      <p:sp>
        <p:nvSpPr>
          <p:cNvPr id="11"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a:xfrm>
            <a:off x="11324205" y="6556248"/>
            <a:ext cx="333467" cy="182880"/>
          </a:xfrm>
        </p:spPr>
        <p:txBody>
          <a:bodyPr/>
          <a:lstStyle/>
          <a:p>
            <a:pPr defTabSz="914126"/>
            <a:r>
              <a:rPr lang="en-IN" dirty="0" smtClean="0">
                <a:solidFill>
                  <a:srgbClr val="58595B"/>
                </a:solidFill>
                <a:latin typeface="Calibri"/>
              </a:rPr>
              <a:t>21</a:t>
            </a:r>
            <a:endParaRPr lang="en-IN" dirty="0">
              <a:solidFill>
                <a:srgbClr val="58595B"/>
              </a:solidFill>
              <a:latin typeface="Calibri"/>
            </a:endParaRPr>
          </a:p>
        </p:txBody>
      </p:sp>
    </p:spTree>
    <p:extLst>
      <p:ext uri="{BB962C8B-B14F-4D97-AF65-F5344CB8AC3E}">
        <p14:creationId xmlns:p14="http://schemas.microsoft.com/office/powerpoint/2010/main" val="418765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66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5">
            <a:extLst>
              <a:ext uri="{FF2B5EF4-FFF2-40B4-BE49-F238E27FC236}">
                <a16:creationId xmlns:a16="http://schemas.microsoft.com/office/drawing/2014/main" xmlns="" id="{CBF8A9C4-64A0-474D-BB94-224D4C2E00C8}"/>
              </a:ext>
            </a:extLst>
          </p:cNvPr>
          <p:cNvSpPr txBox="1">
            <a:spLocks/>
          </p:cNvSpPr>
          <p:nvPr/>
        </p:nvSpPr>
        <p:spPr>
          <a:xfrm>
            <a:off x="517080" y="2405408"/>
            <a:ext cx="11125477" cy="159978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126"/>
            <a:r>
              <a:rPr lang="en-US" sz="4799" dirty="0">
                <a:solidFill>
                  <a:srgbClr val="FFFFFF"/>
                </a:solidFill>
                <a:latin typeface="Calibri"/>
              </a:rPr>
              <a:t/>
            </a:r>
            <a:br>
              <a:rPr lang="en-US" sz="4799" dirty="0">
                <a:solidFill>
                  <a:srgbClr val="FFFFFF"/>
                </a:solidFill>
                <a:latin typeface="Calibri"/>
              </a:rPr>
            </a:br>
            <a:r>
              <a:rPr lang="en-US" sz="4799" dirty="0">
                <a:solidFill>
                  <a:srgbClr val="FFFFFF"/>
                </a:solidFill>
                <a:latin typeface="Calibri"/>
              </a:rPr>
              <a:t/>
            </a:r>
            <a:br>
              <a:rPr lang="en-US" sz="4799" dirty="0">
                <a:solidFill>
                  <a:srgbClr val="FFFFFF"/>
                </a:solidFill>
                <a:latin typeface="Calibri"/>
              </a:rPr>
            </a:br>
            <a:r>
              <a:rPr lang="en-US" sz="7198" dirty="0">
                <a:solidFill>
                  <a:srgbClr val="FFFFFF"/>
                </a:solidFill>
                <a:latin typeface="Calibri"/>
              </a:rPr>
              <a:t>Region: EMEA</a:t>
            </a:r>
            <a:endParaRPr lang="en-US" sz="4799" dirty="0">
              <a:solidFill>
                <a:srgbClr val="FFFFFF"/>
              </a:solidFill>
              <a:latin typeface="Calibri"/>
            </a:endParaRPr>
          </a:p>
        </p:txBody>
      </p:sp>
      <p:sp>
        <p:nvSpPr>
          <p:cNvPr id="3"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a:xfrm>
            <a:off x="11324205" y="6556248"/>
            <a:ext cx="333467" cy="182880"/>
          </a:xfrm>
        </p:spPr>
        <p:txBody>
          <a:bodyPr/>
          <a:lstStyle/>
          <a:p>
            <a:pPr defTabSz="914126"/>
            <a:r>
              <a:rPr lang="en-IN" dirty="0" smtClean="0">
                <a:solidFill>
                  <a:srgbClr val="58595B"/>
                </a:solidFill>
                <a:latin typeface="Calibri"/>
              </a:rPr>
              <a:t>23</a:t>
            </a:r>
            <a:endParaRPr lang="en-IN" dirty="0">
              <a:solidFill>
                <a:srgbClr val="58595B"/>
              </a:solidFill>
              <a:latin typeface="Calibri"/>
            </a:endParaRPr>
          </a:p>
        </p:txBody>
      </p:sp>
    </p:spTree>
    <p:extLst>
      <p:ext uri="{BB962C8B-B14F-4D97-AF65-F5344CB8AC3E}">
        <p14:creationId xmlns:p14="http://schemas.microsoft.com/office/powerpoint/2010/main" val="97834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05459" y="3195387"/>
            <a:ext cx="912972" cy="912972"/>
          </a:xfrm>
          <a:prstGeom prst="rect">
            <a:avLst/>
          </a:prstGeom>
          <a:noFill/>
        </p:spPr>
        <p:txBody>
          <a:bodyPr wrap="none" lIns="0" tIns="0" rIns="0" bIns="0" rtlCol="0">
            <a:noAutofit/>
          </a:bodyPr>
          <a:lstStyle/>
          <a:p>
            <a:pPr defTabSz="913852">
              <a:lnSpc>
                <a:spcPct val="90000"/>
              </a:lnSpc>
              <a:defRPr/>
            </a:pPr>
            <a:endParaRPr lang="en-US" sz="1794">
              <a:solidFill>
                <a:srgbClr val="5F5F5F"/>
              </a:solidFill>
              <a:latin typeface="Calibri"/>
            </a:endParaRPr>
          </a:p>
        </p:txBody>
      </p:sp>
      <p:sp>
        <p:nvSpPr>
          <p:cNvPr id="3" name="Title 2">
            <a:extLst>
              <a:ext uri="{FF2B5EF4-FFF2-40B4-BE49-F238E27FC236}">
                <a16:creationId xmlns:a16="http://schemas.microsoft.com/office/drawing/2014/main" xmlns="" id="{544E61B5-DCE8-4F92-86FE-F9B79164CBED}"/>
              </a:ext>
            </a:extLst>
          </p:cNvPr>
          <p:cNvSpPr>
            <a:spLocks noGrp="1"/>
          </p:cNvSpPr>
          <p:nvPr>
            <p:ph type="title"/>
          </p:nvPr>
        </p:nvSpPr>
        <p:spPr/>
        <p:txBody>
          <a:bodyPr/>
          <a:lstStyle/>
          <a:p>
            <a:r>
              <a:rPr lang="en-US" dirty="0"/>
              <a:t>Track Supply Chain</a:t>
            </a:r>
          </a:p>
        </p:txBody>
      </p:sp>
      <p:sp>
        <p:nvSpPr>
          <p:cNvPr id="6" name="Content Placeholder 5">
            <a:extLst>
              <a:ext uri="{FF2B5EF4-FFF2-40B4-BE49-F238E27FC236}">
                <a16:creationId xmlns:a16="http://schemas.microsoft.com/office/drawing/2014/main" xmlns="" id="{97794B72-3435-43AB-8868-C0457A39920C}"/>
              </a:ext>
            </a:extLst>
          </p:cNvPr>
          <p:cNvSpPr>
            <a:spLocks noGrp="1"/>
          </p:cNvSpPr>
          <p:nvPr>
            <p:ph sz="quarter" idx="10"/>
          </p:nvPr>
        </p:nvSpPr>
        <p:spPr/>
        <p:txBody>
          <a:bodyPr>
            <a:normAutofit/>
          </a:bodyPr>
          <a:lstStyle/>
          <a:p>
            <a:r>
              <a:rPr lang="en-US" sz="2399" dirty="0"/>
              <a:t>System to certify the supply chain of the olive oil producer, through the phases of production, packaging and shipment</a:t>
            </a:r>
          </a:p>
          <a:p>
            <a:r>
              <a:rPr lang="en-US" sz="2399" dirty="0"/>
              <a:t>Increases quality control, ensures only authorized sellers &amp; buyers, and ensures a more credible reputation for the company </a:t>
            </a:r>
            <a:endParaRPr lang="en-US" sz="2197" dirty="0"/>
          </a:p>
        </p:txBody>
      </p:sp>
      <p:pic>
        <p:nvPicPr>
          <p:cNvPr id="12" name="Picture 11">
            <a:extLst>
              <a:ext uri="{FF2B5EF4-FFF2-40B4-BE49-F238E27FC236}">
                <a16:creationId xmlns:a16="http://schemas.microsoft.com/office/drawing/2014/main" xmlns="" id="{A44DF1AC-4DC4-4DD2-9C0D-72E4D601BF0B}"/>
              </a:ext>
            </a:extLst>
          </p:cNvPr>
          <p:cNvPicPr>
            <a:picLocks noChangeAspect="1"/>
          </p:cNvPicPr>
          <p:nvPr/>
        </p:nvPicPr>
        <p:blipFill>
          <a:blip r:embed="rId3"/>
          <a:stretch>
            <a:fillRect/>
          </a:stretch>
        </p:blipFill>
        <p:spPr>
          <a:xfrm>
            <a:off x="7177866" y="346749"/>
            <a:ext cx="2431663" cy="1534263"/>
          </a:xfrm>
          <a:prstGeom prst="rect">
            <a:avLst/>
          </a:prstGeom>
        </p:spPr>
      </p:pic>
    </p:spTree>
    <p:extLst>
      <p:ext uri="{BB962C8B-B14F-4D97-AF65-F5344CB8AC3E}">
        <p14:creationId xmlns:p14="http://schemas.microsoft.com/office/powerpoint/2010/main" val="25282484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Innovate &amp; Grow Revenue</a:t>
            </a:r>
          </a:p>
        </p:txBody>
      </p:sp>
      <p:sp>
        <p:nvSpPr>
          <p:cNvPr id="4" name="Content Placeholder 3"/>
          <p:cNvSpPr>
            <a:spLocks noGrp="1"/>
          </p:cNvSpPr>
          <p:nvPr>
            <p:ph sz="quarter" idx="10"/>
          </p:nvPr>
        </p:nvSpPr>
        <p:spPr>
          <a:xfrm>
            <a:off x="7163307" y="3243997"/>
            <a:ext cx="4918278" cy="3286629"/>
          </a:xfrm>
        </p:spPr>
        <p:txBody>
          <a:bodyPr>
            <a:normAutofit/>
          </a:bodyPr>
          <a:lstStyle/>
          <a:p>
            <a:r>
              <a:rPr lang="en-US" sz="2398" dirty="0"/>
              <a:t>Used blockchain to easily identify counterfeit goods, fraudulent licenses</a:t>
            </a:r>
          </a:p>
          <a:p>
            <a:pPr>
              <a:defRPr/>
            </a:pPr>
            <a:r>
              <a:rPr lang="en-US" sz="2398" dirty="0">
                <a:solidFill>
                  <a:srgbClr val="FFFFFF"/>
                </a:solidFill>
              </a:rPr>
              <a:t>Quickly and easily process claims and determine duty owed with blockchain </a:t>
            </a:r>
          </a:p>
          <a:p>
            <a:pPr>
              <a:defRPr/>
            </a:pPr>
            <a:r>
              <a:rPr lang="en-US" sz="2398" dirty="0">
                <a:solidFill>
                  <a:srgbClr val="FFFFFF"/>
                </a:solidFill>
              </a:rPr>
              <a:t>35% reduction in processing time, and enhanced collection of duties</a:t>
            </a:r>
            <a:endParaRPr lang="en-US" sz="2196" dirty="0"/>
          </a:p>
          <a:p>
            <a:pPr marL="0" indent="0">
              <a:buNone/>
            </a:pPr>
            <a:endParaRPr lang="en-GB" sz="2196" dirty="0"/>
          </a:p>
        </p:txBody>
      </p:sp>
      <p:grpSp>
        <p:nvGrpSpPr>
          <p:cNvPr id="7" name="Group 6">
            <a:extLst>
              <a:ext uri="{FF2B5EF4-FFF2-40B4-BE49-F238E27FC236}">
                <a16:creationId xmlns:a16="http://schemas.microsoft.com/office/drawing/2014/main" xmlns="" id="{DD2CEAC3-AF73-4BA3-9D49-C0AF0C89EF15}"/>
              </a:ext>
            </a:extLst>
          </p:cNvPr>
          <p:cNvGrpSpPr/>
          <p:nvPr/>
        </p:nvGrpSpPr>
        <p:grpSpPr>
          <a:xfrm>
            <a:off x="6999213" y="288776"/>
            <a:ext cx="4610214" cy="1271157"/>
            <a:chOff x="7262981" y="3184122"/>
            <a:chExt cx="3224214" cy="889000"/>
          </a:xfrm>
        </p:grpSpPr>
        <p:pic>
          <p:nvPicPr>
            <p:cNvPr id="9" name="Picture 8">
              <a:extLst>
                <a:ext uri="{FF2B5EF4-FFF2-40B4-BE49-F238E27FC236}">
                  <a16:creationId xmlns:a16="http://schemas.microsoft.com/office/drawing/2014/main" xmlns="" id="{6FC9DA57-7CD1-4D5F-BE29-72A0929098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262981" y="3184122"/>
              <a:ext cx="672921" cy="889000"/>
            </a:xfrm>
            <a:prstGeom prst="rect">
              <a:avLst/>
            </a:prstGeom>
          </p:spPr>
        </p:pic>
        <p:pic>
          <p:nvPicPr>
            <p:cNvPr id="10" name="Picture 9">
              <a:extLst>
                <a:ext uri="{FF2B5EF4-FFF2-40B4-BE49-F238E27FC236}">
                  <a16:creationId xmlns:a16="http://schemas.microsoft.com/office/drawing/2014/main" xmlns="" id="{C2D30DEA-D253-4271-B569-F6DB98E2EB8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7935902" y="3349590"/>
              <a:ext cx="2551293" cy="609524"/>
            </a:xfrm>
            <a:prstGeom prst="rect">
              <a:avLst/>
            </a:prstGeom>
          </p:spPr>
        </p:pic>
      </p:grpSp>
      <p:sp>
        <p:nvSpPr>
          <p:cNvPr id="11" name="Slide Number Placeholder 1">
            <a:extLst>
              <a:ext uri="{FF2B5EF4-FFF2-40B4-BE49-F238E27FC236}">
                <a16:creationId xmlns:a16="http://schemas.microsoft.com/office/drawing/2014/main" xmlns="" id="{5E3C812E-A624-2B43-869F-34CC048E0E4A}"/>
              </a:ext>
            </a:extLst>
          </p:cNvPr>
          <p:cNvSpPr txBox="1">
            <a:spLocks/>
          </p:cNvSpPr>
          <p:nvPr/>
        </p:nvSpPr>
        <p:spPr>
          <a:xfrm>
            <a:off x="11324205" y="6556248"/>
            <a:ext cx="333467"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IN" sz="800" dirty="0" smtClean="0">
                <a:solidFill>
                  <a:schemeClr val="bg1"/>
                </a:solidFill>
                <a:latin typeface="Calibri"/>
              </a:rPr>
              <a:t>25</a:t>
            </a:r>
            <a:endParaRPr lang="en-IN" sz="800" dirty="0">
              <a:solidFill>
                <a:schemeClr val="bg1"/>
              </a:solidFill>
              <a:latin typeface="Calibri"/>
            </a:endParaRPr>
          </a:p>
        </p:txBody>
      </p:sp>
    </p:spTree>
    <p:extLst>
      <p:ext uri="{BB962C8B-B14F-4D97-AF65-F5344CB8AC3E}">
        <p14:creationId xmlns:p14="http://schemas.microsoft.com/office/powerpoint/2010/main" val="25815740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5">
            <a:extLst>
              <a:ext uri="{FF2B5EF4-FFF2-40B4-BE49-F238E27FC236}">
                <a16:creationId xmlns:a16="http://schemas.microsoft.com/office/drawing/2014/main" xmlns="" id="{CBF8A9C4-64A0-474D-BB94-224D4C2E00C8}"/>
              </a:ext>
            </a:extLst>
          </p:cNvPr>
          <p:cNvSpPr txBox="1">
            <a:spLocks/>
          </p:cNvSpPr>
          <p:nvPr/>
        </p:nvSpPr>
        <p:spPr>
          <a:xfrm>
            <a:off x="517080" y="2405408"/>
            <a:ext cx="11125477" cy="159978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126"/>
            <a:r>
              <a:rPr lang="en-US" sz="4799">
                <a:solidFill>
                  <a:srgbClr val="FFFFFF"/>
                </a:solidFill>
                <a:latin typeface="Calibri"/>
              </a:rPr>
              <a:t/>
            </a:r>
            <a:br>
              <a:rPr lang="en-US" sz="4799">
                <a:solidFill>
                  <a:srgbClr val="FFFFFF"/>
                </a:solidFill>
                <a:latin typeface="Calibri"/>
              </a:rPr>
            </a:br>
            <a:r>
              <a:rPr lang="en-US" sz="4799">
                <a:solidFill>
                  <a:srgbClr val="FFFFFF"/>
                </a:solidFill>
                <a:latin typeface="Calibri"/>
              </a:rPr>
              <a:t/>
            </a:r>
            <a:br>
              <a:rPr lang="en-US" sz="4799">
                <a:solidFill>
                  <a:srgbClr val="FFFFFF"/>
                </a:solidFill>
                <a:latin typeface="Calibri"/>
              </a:rPr>
            </a:br>
            <a:r>
              <a:rPr lang="en-US" sz="7198">
                <a:solidFill>
                  <a:srgbClr val="FFFFFF"/>
                </a:solidFill>
                <a:latin typeface="Calibri"/>
              </a:rPr>
              <a:t>Region: APAC</a:t>
            </a:r>
            <a:endParaRPr lang="en-US" sz="4799" dirty="0">
              <a:solidFill>
                <a:srgbClr val="FFFFFF"/>
              </a:solidFill>
              <a:latin typeface="Calibri"/>
            </a:endParaRPr>
          </a:p>
        </p:txBody>
      </p:sp>
      <p:sp>
        <p:nvSpPr>
          <p:cNvPr id="8"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a:xfrm>
            <a:off x="11324205" y="6556248"/>
            <a:ext cx="333467" cy="182880"/>
          </a:xfrm>
        </p:spPr>
        <p:txBody>
          <a:bodyPr/>
          <a:lstStyle/>
          <a:p>
            <a:pPr defTabSz="914126"/>
            <a:r>
              <a:rPr lang="en-IN" dirty="0" smtClean="0">
                <a:solidFill>
                  <a:srgbClr val="58595B"/>
                </a:solidFill>
                <a:latin typeface="Calibri"/>
              </a:rPr>
              <a:t>26</a:t>
            </a:r>
            <a:endParaRPr lang="en-IN" dirty="0">
              <a:solidFill>
                <a:srgbClr val="58595B"/>
              </a:solidFill>
              <a:latin typeface="Calibri"/>
            </a:endParaRPr>
          </a:p>
        </p:txBody>
      </p:sp>
    </p:spTree>
    <p:extLst>
      <p:ext uri="{BB962C8B-B14F-4D97-AF65-F5344CB8AC3E}">
        <p14:creationId xmlns:p14="http://schemas.microsoft.com/office/powerpoint/2010/main" val="165987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t="-9000" b="-9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Reduce Counterfeit Transactions</a:t>
            </a:r>
          </a:p>
        </p:txBody>
      </p:sp>
      <p:sp>
        <p:nvSpPr>
          <p:cNvPr id="4" name="Content Placeholder 3"/>
          <p:cNvSpPr>
            <a:spLocks noGrp="1"/>
          </p:cNvSpPr>
          <p:nvPr>
            <p:ph sz="quarter" idx="10"/>
          </p:nvPr>
        </p:nvSpPr>
        <p:spPr/>
        <p:txBody>
          <a:bodyPr>
            <a:normAutofit lnSpcReduction="10000"/>
          </a:bodyPr>
          <a:lstStyle/>
          <a:p>
            <a:r>
              <a:rPr lang="en-US" sz="2398" dirty="0"/>
              <a:t>Convert current bank guarantee process to electronic instead of manual, paper-based to reduce discrepancies due to errors/fraud</a:t>
            </a:r>
          </a:p>
          <a:p>
            <a:r>
              <a:rPr lang="en-GB" sz="2196" dirty="0"/>
              <a:t>Reduce counterfeit bank guarantees which saves money</a:t>
            </a:r>
          </a:p>
          <a:p>
            <a:r>
              <a:rPr lang="en-GB" sz="2196" dirty="0"/>
              <a:t>Speed processing times and provide a process for tracking across all parties involved</a:t>
            </a:r>
          </a:p>
        </p:txBody>
      </p:sp>
      <p:pic>
        <p:nvPicPr>
          <p:cNvPr id="5" name="Picture 4">
            <a:extLst>
              <a:ext uri="{FF2B5EF4-FFF2-40B4-BE49-F238E27FC236}">
                <a16:creationId xmlns:a16="http://schemas.microsoft.com/office/drawing/2014/main" xmlns="" id="{C2B0361E-FD8A-46DB-AE18-2A5193A11B8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900106" y="288777"/>
            <a:ext cx="1351496" cy="1616390"/>
          </a:xfrm>
          <a:prstGeom prst="rect">
            <a:avLst/>
          </a:prstGeom>
        </p:spPr>
      </p:pic>
      <p:sp>
        <p:nvSpPr>
          <p:cNvPr id="6" name="Slide Number Placeholder 1">
            <a:extLst>
              <a:ext uri="{FF2B5EF4-FFF2-40B4-BE49-F238E27FC236}">
                <a16:creationId xmlns:a16="http://schemas.microsoft.com/office/drawing/2014/main" xmlns="" id="{5E3C812E-A624-2B43-869F-34CC048E0E4A}"/>
              </a:ext>
            </a:extLst>
          </p:cNvPr>
          <p:cNvSpPr txBox="1">
            <a:spLocks/>
          </p:cNvSpPr>
          <p:nvPr/>
        </p:nvSpPr>
        <p:spPr>
          <a:xfrm>
            <a:off x="11324205" y="6556248"/>
            <a:ext cx="333467"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IN" sz="800" dirty="0" smtClean="0">
                <a:solidFill>
                  <a:schemeClr val="bg1"/>
                </a:solidFill>
                <a:latin typeface="Calibri"/>
              </a:rPr>
              <a:t>27</a:t>
            </a:r>
            <a:endParaRPr lang="en-IN" sz="800" dirty="0">
              <a:solidFill>
                <a:schemeClr val="bg1"/>
              </a:solidFill>
              <a:latin typeface="Calibri"/>
            </a:endParaRPr>
          </a:p>
        </p:txBody>
      </p:sp>
    </p:spTree>
    <p:extLst>
      <p:ext uri="{BB962C8B-B14F-4D97-AF65-F5344CB8AC3E}">
        <p14:creationId xmlns:p14="http://schemas.microsoft.com/office/powerpoint/2010/main" val="29867841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2000" b="-3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7177584" y="2133938"/>
            <a:ext cx="5244997" cy="857129"/>
          </a:xfrm>
        </p:spPr>
        <p:txBody>
          <a:bodyPr/>
          <a:lstStyle/>
          <a:p>
            <a:r>
              <a:rPr lang="en-US" sz="2399" dirty="0"/>
              <a:t>Enhanced Consumer Loyalty</a:t>
            </a:r>
          </a:p>
        </p:txBody>
      </p:sp>
      <p:sp>
        <p:nvSpPr>
          <p:cNvPr id="9" name="Content Placeholder 8"/>
          <p:cNvSpPr>
            <a:spLocks noGrp="1"/>
          </p:cNvSpPr>
          <p:nvPr>
            <p:ph sz="quarter" idx="10"/>
          </p:nvPr>
        </p:nvSpPr>
        <p:spPr>
          <a:xfrm>
            <a:off x="6908660" y="3243185"/>
            <a:ext cx="5042334" cy="3286629"/>
          </a:xfrm>
        </p:spPr>
        <p:txBody>
          <a:bodyPr>
            <a:normAutofit/>
          </a:bodyPr>
          <a:lstStyle/>
          <a:p>
            <a:r>
              <a:rPr lang="en-US" sz="2399" dirty="0"/>
              <a:t>Launched an “Integrated Mileage Platform” </a:t>
            </a:r>
            <a:r>
              <a:rPr lang="en-US" altLang="ko-KR" sz="2399" dirty="0"/>
              <a:t>supporting the conversion of transportation mileages into commercial loyalty points</a:t>
            </a:r>
            <a:endParaRPr lang="en-US" sz="2399" dirty="0"/>
          </a:p>
          <a:p>
            <a:r>
              <a:rPr lang="en-US" sz="2399" dirty="0"/>
              <a:t>Improved customer experience, increased consumer loyalty and expanded customer base</a:t>
            </a:r>
          </a:p>
        </p:txBody>
      </p:sp>
      <p:pic>
        <p:nvPicPr>
          <p:cNvPr id="6" name="Picture 5" descr="M2O Logo">
            <a:extLst>
              <a:ext uri="{FF2B5EF4-FFF2-40B4-BE49-F238E27FC236}">
                <a16:creationId xmlns:a16="http://schemas.microsoft.com/office/drawing/2014/main" xmlns="" id="{4B5B2842-EC57-4294-A360-0731C07F3BAD}"/>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37829" y="663301"/>
            <a:ext cx="2843827" cy="8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865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000"/>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p:txBody>
          <a:bodyPr/>
          <a:lstStyle/>
          <a:p>
            <a:pPr defTabSz="914126"/>
            <a:fld id="{C51EAA63-D034-42AE-91FA-B13B9518C7BE}" type="slidenum">
              <a:rPr lang="en-IN">
                <a:solidFill>
                  <a:srgbClr val="58595B"/>
                </a:solidFill>
                <a:latin typeface="Calibri"/>
              </a:rPr>
              <a:pPr defTabSz="914126"/>
              <a:t>29</a:t>
            </a:fld>
            <a:endParaRPr lang="en-IN" dirty="0">
              <a:solidFill>
                <a:srgbClr val="58595B"/>
              </a:solidFill>
              <a:latin typeface="Calibri"/>
            </a:endParaRPr>
          </a:p>
        </p:txBody>
      </p:sp>
      <p:pic>
        <p:nvPicPr>
          <p:cNvPr id="30" name="Picture 29" descr="Image result for Cargosmart transparent">
            <a:extLst>
              <a:ext uri="{FF2B5EF4-FFF2-40B4-BE49-F238E27FC236}">
                <a16:creationId xmlns:a16="http://schemas.microsoft.com/office/drawing/2014/main" xmlns="" id="{51A49BC0-B55C-48B3-82AE-B11989004A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7584" y="616379"/>
            <a:ext cx="2960613" cy="109919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xmlns="" id="{17BD6CC1-A4B6-409C-8201-5D4D9BBBF60A}"/>
              </a:ext>
            </a:extLst>
          </p:cNvPr>
          <p:cNvSpPr/>
          <p:nvPr/>
        </p:nvSpPr>
        <p:spPr>
          <a:xfrm>
            <a:off x="6799260" y="2116359"/>
            <a:ext cx="5387980" cy="788494"/>
          </a:xfrm>
          <a:prstGeom prst="rect">
            <a:avLst/>
          </a:prstGeom>
          <a:gradFill>
            <a:gsLst>
              <a:gs pos="0">
                <a:srgbClr val="196E82">
                  <a:alpha val="15000"/>
                  <a:lumMod val="50000"/>
                </a:srgbClr>
              </a:gs>
              <a:gs pos="50000">
                <a:srgbClr val="00819B">
                  <a:alpha val="85000"/>
                </a:srgbClr>
              </a:gs>
            </a:gsLst>
            <a:lin ang="108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178" tIns="45683" rIns="365570" bIns="45683" numCol="1" spcCol="0" rtlCol="0" fromWordArt="0" anchor="ctr" anchorCtr="0" forceAA="0" compatLnSpc="1">
            <a:prstTxWarp prst="textNoShape">
              <a:avLst/>
            </a:prstTxWarp>
            <a:noAutofit/>
          </a:bodyPr>
          <a:lstStyle/>
          <a:p>
            <a:pPr marL="233153" indent="-233153" algn="r" defTabSz="914126">
              <a:lnSpc>
                <a:spcPct val="90000"/>
              </a:lnSpc>
            </a:pPr>
            <a:endParaRPr lang="en-US" sz="4397" dirty="0">
              <a:solidFill>
                <a:srgbClr val="FFFFFF"/>
              </a:solidFill>
              <a:latin typeface="Calibri"/>
            </a:endParaRPr>
          </a:p>
        </p:txBody>
      </p:sp>
      <p:sp>
        <p:nvSpPr>
          <p:cNvPr id="45" name="Rectangle 44">
            <a:extLst>
              <a:ext uri="{FF2B5EF4-FFF2-40B4-BE49-F238E27FC236}">
                <a16:creationId xmlns:a16="http://schemas.microsoft.com/office/drawing/2014/main" xmlns="" id="{B9DDFE1E-3077-45E4-9A69-0EE2962D18CA}"/>
              </a:ext>
            </a:extLst>
          </p:cNvPr>
          <p:cNvSpPr/>
          <p:nvPr/>
        </p:nvSpPr>
        <p:spPr>
          <a:xfrm flipV="1">
            <a:off x="6799259" y="2116358"/>
            <a:ext cx="242801" cy="78849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7" rIns="0" bIns="45707" numCol="1" spcCol="0" rtlCol="0" fromWordArt="0" anchor="ctr" anchorCtr="0" forceAA="0" compatLnSpc="1">
            <a:prstTxWarp prst="textNoShape">
              <a:avLst/>
            </a:prstTxWarp>
            <a:noAutofit/>
          </a:bodyPr>
          <a:lstStyle/>
          <a:p>
            <a:pPr defTabSz="914126">
              <a:lnSpc>
                <a:spcPct val="90000"/>
              </a:lnSpc>
            </a:pPr>
            <a:endParaRPr lang="en-US" sz="5994" dirty="0">
              <a:solidFill>
                <a:srgbClr val="46575E"/>
              </a:solidFill>
              <a:latin typeface="Calibri"/>
            </a:endParaRPr>
          </a:p>
        </p:txBody>
      </p:sp>
      <p:sp>
        <p:nvSpPr>
          <p:cNvPr id="31" name="Title 7">
            <a:extLst>
              <a:ext uri="{FF2B5EF4-FFF2-40B4-BE49-F238E27FC236}">
                <a16:creationId xmlns:a16="http://schemas.microsoft.com/office/drawing/2014/main" xmlns="" id="{2F21711D-93CC-407F-971E-23166F0F1437}"/>
              </a:ext>
            </a:extLst>
          </p:cNvPr>
          <p:cNvSpPr>
            <a:spLocks noGrp="1"/>
          </p:cNvSpPr>
          <p:nvPr>
            <p:ph type="title"/>
          </p:nvPr>
        </p:nvSpPr>
        <p:spPr>
          <a:xfrm>
            <a:off x="7177584" y="2133938"/>
            <a:ext cx="5244997" cy="857129"/>
          </a:xfrm>
        </p:spPr>
        <p:txBody>
          <a:bodyPr/>
          <a:lstStyle/>
          <a:p>
            <a:r>
              <a:rPr lang="en-US" sz="2399" dirty="0"/>
              <a:t>Increase Trust &amp; Transparency</a:t>
            </a:r>
          </a:p>
        </p:txBody>
      </p:sp>
      <p:sp>
        <p:nvSpPr>
          <p:cNvPr id="36" name="Content Placeholder 8">
            <a:extLst>
              <a:ext uri="{FF2B5EF4-FFF2-40B4-BE49-F238E27FC236}">
                <a16:creationId xmlns:a16="http://schemas.microsoft.com/office/drawing/2014/main" xmlns="" id="{935A0968-4E6E-48FC-8233-3899133E1F70}"/>
              </a:ext>
            </a:extLst>
          </p:cNvPr>
          <p:cNvSpPr>
            <a:spLocks noGrp="1"/>
          </p:cNvSpPr>
          <p:nvPr>
            <p:ph sz="quarter" idx="10"/>
          </p:nvPr>
        </p:nvSpPr>
        <p:spPr>
          <a:xfrm>
            <a:off x="6908660" y="3008647"/>
            <a:ext cx="5042334" cy="3521167"/>
          </a:xfrm>
        </p:spPr>
        <p:txBody>
          <a:bodyPr>
            <a:normAutofit/>
          </a:bodyPr>
          <a:lstStyle/>
          <a:p>
            <a:r>
              <a:rPr lang="en-US" sz="2399" dirty="0"/>
              <a:t>Visibility into the flow of documents, goods, and payments by using blockchain to provide a distributed single source of truth</a:t>
            </a:r>
          </a:p>
          <a:p>
            <a:r>
              <a:rPr lang="en-US" sz="2399" dirty="0"/>
              <a:t>Improved utilization by 50%</a:t>
            </a:r>
          </a:p>
          <a:p>
            <a:r>
              <a:rPr lang="en-US" sz="2399" dirty="0"/>
              <a:t>Improved bottom line by 5%</a:t>
            </a:r>
          </a:p>
        </p:txBody>
      </p:sp>
    </p:spTree>
    <p:extLst>
      <p:ext uri="{BB962C8B-B14F-4D97-AF65-F5344CB8AC3E}">
        <p14:creationId xmlns:p14="http://schemas.microsoft.com/office/powerpoint/2010/main" val="4805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BFB8CC3-3987-4232-8626-517634A8E7D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3" name="TextBox 2"/>
          <p:cNvSpPr txBox="1"/>
          <p:nvPr/>
        </p:nvSpPr>
        <p:spPr>
          <a:xfrm>
            <a:off x="9841114" y="-737419"/>
            <a:ext cx="914162" cy="91440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3400" y="6261100"/>
            <a:ext cx="1745888" cy="596900"/>
          </a:xfrm>
          <a:prstGeom prst="rect">
            <a:avLst/>
          </a:prstGeom>
        </p:spPr>
      </p:pic>
      <p:sp>
        <p:nvSpPr>
          <p:cNvPr id="16" name="Rectangle 15">
            <a:extLst>
              <a:ext uri="{FF2B5EF4-FFF2-40B4-BE49-F238E27FC236}">
                <a16:creationId xmlns:a16="http://schemas.microsoft.com/office/drawing/2014/main" xmlns="" id="{3FE02950-2BE5-4EFA-9C5B-10291A9CA57D}"/>
              </a:ext>
            </a:extLst>
          </p:cNvPr>
          <p:cNvSpPr/>
          <p:nvPr/>
        </p:nvSpPr>
        <p:spPr>
          <a:xfrm>
            <a:off x="1" y="3239437"/>
            <a:ext cx="5671456" cy="66192"/>
          </a:xfrm>
          <a:prstGeom prst="rect">
            <a:avLst/>
          </a:prstGeom>
          <a:gradFill>
            <a:gsLst>
              <a:gs pos="100000">
                <a:schemeClr val="bg1"/>
              </a:gs>
              <a:gs pos="0">
                <a:schemeClr val="bg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31" rIns="0" bIns="4573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6002" b="0" i="0" u="none" strike="noStrike" kern="1200" cap="none" spc="0" normalizeH="0" baseline="0" noProof="0">
              <a:ln>
                <a:noFill/>
              </a:ln>
              <a:solidFill>
                <a:srgbClr val="46575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xmlns="" id="{DD62A7F1-DC42-4867-87E0-1470170ABD51}"/>
              </a:ext>
            </a:extLst>
          </p:cNvPr>
          <p:cNvSpPr/>
          <p:nvPr/>
        </p:nvSpPr>
        <p:spPr>
          <a:xfrm>
            <a:off x="1" y="2032000"/>
            <a:ext cx="5671456" cy="1207437"/>
          </a:xfrm>
          <a:prstGeom prst="rect">
            <a:avLst/>
          </a:prstGeom>
          <a:gradFill>
            <a:gsLst>
              <a:gs pos="0">
                <a:schemeClr val="accent1">
                  <a:alpha val="70000"/>
                </a:schemeClr>
              </a:gs>
              <a:gs pos="100000">
                <a:schemeClr val="accent1">
                  <a:lumMod val="75000"/>
                  <a:alpha val="90000"/>
                </a:schemeClr>
              </a:gs>
            </a:gsLst>
            <a:lin ang="36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07" rIns="365855" bIns="45707"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Calibri"/>
                <a:ea typeface="+mn-ea"/>
                <a:cs typeface="+mn-cs"/>
              </a:rPr>
              <a:t>Oracle Blockchain</a:t>
            </a:r>
          </a:p>
        </p:txBody>
      </p:sp>
      <p:sp>
        <p:nvSpPr>
          <p:cNvPr id="20" name="TextBox 19">
            <a:extLst>
              <a:ext uri="{FF2B5EF4-FFF2-40B4-BE49-F238E27FC236}">
                <a16:creationId xmlns:a16="http://schemas.microsoft.com/office/drawing/2014/main" xmlns="" id="{369C6AF5-A6F2-4AA3-BDF4-26D2C4FD6314}"/>
              </a:ext>
            </a:extLst>
          </p:cNvPr>
          <p:cNvSpPr txBox="1"/>
          <p:nvPr/>
        </p:nvSpPr>
        <p:spPr>
          <a:xfrm>
            <a:off x="727668" y="4302794"/>
            <a:ext cx="3323259" cy="1059731"/>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Calibri" charset="0"/>
                <a:cs typeface="Calibri" charset="0"/>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Calibri" charset="0"/>
                <a:cs typeface="Calibri" charset="0"/>
              </a:rPr>
              <a:t>Title</a:t>
            </a:r>
          </a:p>
        </p:txBody>
      </p:sp>
      <p:sp>
        <p:nvSpPr>
          <p:cNvPr id="21" name="Rectangle 20">
            <a:extLst>
              <a:ext uri="{FF2B5EF4-FFF2-40B4-BE49-F238E27FC236}">
                <a16:creationId xmlns:a16="http://schemas.microsoft.com/office/drawing/2014/main" xmlns="" id="{77F26C97-8755-4250-8416-D31F6D72C3CC}"/>
              </a:ext>
            </a:extLst>
          </p:cNvPr>
          <p:cNvSpPr/>
          <p:nvPr/>
        </p:nvSpPr>
        <p:spPr>
          <a:xfrm>
            <a:off x="1" y="3305629"/>
            <a:ext cx="5671456" cy="711250"/>
          </a:xfrm>
          <a:prstGeom prst="rect">
            <a:avLst/>
          </a:prstGeom>
          <a:gradFill>
            <a:gsLst>
              <a:gs pos="0">
                <a:schemeClr val="bg1">
                  <a:alpha val="75000"/>
                </a:schemeClr>
              </a:gs>
              <a:gs pos="100000">
                <a:schemeClr val="bg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07" rIns="365855" bIns="45707"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1" b="0" i="0" u="none" strike="noStrike" kern="1200" cap="none" spc="0" normalizeH="0" baseline="0" noProof="0" dirty="0">
                <a:ln>
                  <a:noFill/>
                </a:ln>
                <a:solidFill>
                  <a:srgbClr val="000000"/>
                </a:solidFill>
                <a:effectLst/>
                <a:uLnTx/>
                <a:uFillTx/>
                <a:latin typeface="Calibri"/>
                <a:ea typeface="+mn-ea"/>
                <a:cs typeface="+mn-cs"/>
              </a:rPr>
              <a:t>Customer Presentation</a:t>
            </a:r>
          </a:p>
        </p:txBody>
      </p:sp>
      <p:sp>
        <p:nvSpPr>
          <p:cNvPr id="10" name="TextBox 9"/>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bg1"/>
                </a:solidFill>
              </a:rPr>
              <a:t>Copyright © 2018, Oracle and/or its affiliates. All rights reserved.</a:t>
            </a:r>
          </a:p>
        </p:txBody>
      </p:sp>
      <p:sp>
        <p:nvSpPr>
          <p:cNvPr id="11" name="Slide Number Placeholder 1">
            <a:extLst>
              <a:ext uri="{FF2B5EF4-FFF2-40B4-BE49-F238E27FC236}">
                <a16:creationId xmlns:a16="http://schemas.microsoft.com/office/drawing/2014/main" xmlns="" id="{5E3C812E-A624-2B43-869F-34CC048E0E4A}"/>
              </a:ext>
            </a:extLst>
          </p:cNvPr>
          <p:cNvSpPr txBox="1">
            <a:spLocks/>
          </p:cNvSpPr>
          <p:nvPr/>
        </p:nvSpPr>
        <p:spPr>
          <a:xfrm>
            <a:off x="11324205" y="6556248"/>
            <a:ext cx="333467"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IN" sz="850" dirty="0" smtClean="0">
                <a:solidFill>
                  <a:schemeClr val="bg1"/>
                </a:solidFill>
                <a:latin typeface="Calibri"/>
              </a:rPr>
              <a:t>3</a:t>
            </a:r>
            <a:endParaRPr lang="en-IN" sz="850" dirty="0">
              <a:solidFill>
                <a:schemeClr val="bg1"/>
              </a:solidFill>
              <a:latin typeface="Calibri"/>
            </a:endParaRPr>
          </a:p>
        </p:txBody>
      </p:sp>
    </p:spTree>
    <p:extLst>
      <p:ext uri="{BB962C8B-B14F-4D97-AF65-F5344CB8AC3E}">
        <p14:creationId xmlns:p14="http://schemas.microsoft.com/office/powerpoint/2010/main" val="40759161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5">
            <a:extLst>
              <a:ext uri="{FF2B5EF4-FFF2-40B4-BE49-F238E27FC236}">
                <a16:creationId xmlns:a16="http://schemas.microsoft.com/office/drawing/2014/main" xmlns="" id="{CBF8A9C4-64A0-474D-BB94-224D4C2E00C8}"/>
              </a:ext>
            </a:extLst>
          </p:cNvPr>
          <p:cNvSpPr txBox="1">
            <a:spLocks/>
          </p:cNvSpPr>
          <p:nvPr/>
        </p:nvSpPr>
        <p:spPr>
          <a:xfrm>
            <a:off x="517080" y="2405408"/>
            <a:ext cx="11125477" cy="1599783"/>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914126"/>
            <a:r>
              <a:rPr lang="en-US" sz="4799" dirty="0">
                <a:solidFill>
                  <a:srgbClr val="FFFFFF"/>
                </a:solidFill>
                <a:latin typeface="Calibri"/>
              </a:rPr>
              <a:t/>
            </a:r>
            <a:br>
              <a:rPr lang="en-US" sz="4799" dirty="0">
                <a:solidFill>
                  <a:srgbClr val="FFFFFF"/>
                </a:solidFill>
                <a:latin typeface="Calibri"/>
              </a:rPr>
            </a:br>
            <a:r>
              <a:rPr lang="en-US" sz="4799" dirty="0">
                <a:solidFill>
                  <a:srgbClr val="FFFFFF"/>
                </a:solidFill>
                <a:latin typeface="Calibri"/>
              </a:rPr>
              <a:t/>
            </a:r>
            <a:br>
              <a:rPr lang="en-US" sz="4799" dirty="0">
                <a:solidFill>
                  <a:srgbClr val="FFFFFF"/>
                </a:solidFill>
                <a:latin typeface="Calibri"/>
              </a:rPr>
            </a:br>
            <a:r>
              <a:rPr lang="en-US" sz="7198" dirty="0">
                <a:solidFill>
                  <a:srgbClr val="FFFFFF"/>
                </a:solidFill>
                <a:latin typeface="Calibri"/>
              </a:rPr>
              <a:t>Region: LAD</a:t>
            </a:r>
            <a:endParaRPr lang="en-US" sz="4799" dirty="0">
              <a:solidFill>
                <a:srgbClr val="FFFFFF"/>
              </a:solidFill>
              <a:latin typeface="Calibri"/>
            </a:endParaRPr>
          </a:p>
        </p:txBody>
      </p:sp>
      <p:sp>
        <p:nvSpPr>
          <p:cNvPr id="4" name="Slide Number Placeholder 1">
            <a:extLst>
              <a:ext uri="{FF2B5EF4-FFF2-40B4-BE49-F238E27FC236}">
                <a16:creationId xmlns:a16="http://schemas.microsoft.com/office/drawing/2014/main" xmlns="" id="{5E3C812E-A624-2B43-869F-34CC048E0E4A}"/>
              </a:ext>
            </a:extLst>
          </p:cNvPr>
          <p:cNvSpPr>
            <a:spLocks noGrp="1"/>
          </p:cNvSpPr>
          <p:nvPr>
            <p:ph type="sldNum" sz="quarter" idx="12"/>
          </p:nvPr>
        </p:nvSpPr>
        <p:spPr>
          <a:xfrm>
            <a:off x="11334715" y="6556248"/>
            <a:ext cx="333467" cy="182880"/>
          </a:xfrm>
        </p:spPr>
        <p:txBody>
          <a:bodyPr/>
          <a:lstStyle/>
          <a:p>
            <a:pPr defTabSz="914126"/>
            <a:r>
              <a:rPr lang="en-IN" dirty="0" smtClean="0">
                <a:solidFill>
                  <a:srgbClr val="58595B"/>
                </a:solidFill>
                <a:latin typeface="Calibri"/>
              </a:rPr>
              <a:t>30</a:t>
            </a:r>
            <a:endParaRPr lang="en-IN" dirty="0">
              <a:solidFill>
                <a:srgbClr val="58595B"/>
              </a:solidFill>
              <a:latin typeface="Calibri"/>
            </a:endParaRPr>
          </a:p>
        </p:txBody>
      </p:sp>
    </p:spTree>
    <p:extLst>
      <p:ext uri="{BB962C8B-B14F-4D97-AF65-F5344CB8AC3E}">
        <p14:creationId xmlns:p14="http://schemas.microsoft.com/office/powerpoint/2010/main" val="1859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t="-8000" b="1000"/>
          </a:stretch>
        </a:blipFill>
        <a:effectLst/>
      </p:bgPr>
    </p:bg>
    <p:spTree>
      <p:nvGrpSpPr>
        <p:cNvPr id="1" name=""/>
        <p:cNvGrpSpPr/>
        <p:nvPr/>
      </p:nvGrpSpPr>
      <p:grpSpPr>
        <a:xfrm>
          <a:off x="0" y="0"/>
          <a:ext cx="0" cy="0"/>
          <a:chOff x="0" y="0"/>
          <a:chExt cx="0" cy="0"/>
        </a:xfrm>
      </p:grpSpPr>
      <p:sp>
        <p:nvSpPr>
          <p:cNvPr id="2" name="TextBox 1"/>
          <p:cNvSpPr txBox="1"/>
          <p:nvPr/>
        </p:nvSpPr>
        <p:spPr>
          <a:xfrm>
            <a:off x="12005459" y="3195387"/>
            <a:ext cx="912972" cy="912972"/>
          </a:xfrm>
          <a:prstGeom prst="rect">
            <a:avLst/>
          </a:prstGeom>
          <a:noFill/>
        </p:spPr>
        <p:txBody>
          <a:bodyPr wrap="none" lIns="0" tIns="0" rIns="0" bIns="0" rtlCol="0">
            <a:noAutofit/>
          </a:bodyPr>
          <a:lstStyle/>
          <a:p>
            <a:pPr defTabSz="913852">
              <a:lnSpc>
                <a:spcPct val="90000"/>
              </a:lnSpc>
              <a:defRPr/>
            </a:pPr>
            <a:endParaRPr lang="en-US" sz="1794">
              <a:solidFill>
                <a:srgbClr val="5F5F5F"/>
              </a:solidFill>
              <a:latin typeface="Calibri"/>
            </a:endParaRPr>
          </a:p>
        </p:txBody>
      </p:sp>
      <p:sp>
        <p:nvSpPr>
          <p:cNvPr id="3" name="Title 2">
            <a:extLst>
              <a:ext uri="{FF2B5EF4-FFF2-40B4-BE49-F238E27FC236}">
                <a16:creationId xmlns:a16="http://schemas.microsoft.com/office/drawing/2014/main" xmlns="" id="{544E61B5-DCE8-4F92-86FE-F9B79164CBED}"/>
              </a:ext>
            </a:extLst>
          </p:cNvPr>
          <p:cNvSpPr>
            <a:spLocks noGrp="1"/>
          </p:cNvSpPr>
          <p:nvPr>
            <p:ph type="title"/>
          </p:nvPr>
        </p:nvSpPr>
        <p:spPr/>
        <p:txBody>
          <a:bodyPr/>
          <a:lstStyle/>
          <a:p>
            <a:r>
              <a:rPr lang="en-US" dirty="0"/>
              <a:t>Reduce Fraud &amp; Damages</a:t>
            </a:r>
          </a:p>
        </p:txBody>
      </p:sp>
      <p:sp>
        <p:nvSpPr>
          <p:cNvPr id="6" name="Content Placeholder 5">
            <a:extLst>
              <a:ext uri="{FF2B5EF4-FFF2-40B4-BE49-F238E27FC236}">
                <a16:creationId xmlns:a16="http://schemas.microsoft.com/office/drawing/2014/main" xmlns="" id="{97794B72-3435-43AB-8868-C0457A39920C}"/>
              </a:ext>
            </a:extLst>
          </p:cNvPr>
          <p:cNvSpPr>
            <a:spLocks noGrp="1"/>
          </p:cNvSpPr>
          <p:nvPr>
            <p:ph sz="quarter" idx="10"/>
          </p:nvPr>
        </p:nvSpPr>
        <p:spPr/>
        <p:txBody>
          <a:bodyPr>
            <a:normAutofit/>
          </a:bodyPr>
          <a:lstStyle/>
          <a:p>
            <a:r>
              <a:rPr lang="en-US" sz="2399" dirty="0"/>
              <a:t>Track and transfer ownership of e-Commerce packaging</a:t>
            </a:r>
          </a:p>
          <a:p>
            <a:r>
              <a:rPr lang="en-US" sz="2399" dirty="0">
                <a:solidFill>
                  <a:srgbClr val="FFFFFF"/>
                </a:solidFill>
              </a:rPr>
              <a:t>Reduce high levels of fraud, theft and damages</a:t>
            </a:r>
          </a:p>
          <a:p>
            <a:r>
              <a:rPr lang="en-US" sz="2399" dirty="0">
                <a:solidFill>
                  <a:srgbClr val="FFFFFF"/>
                </a:solidFill>
              </a:rPr>
              <a:t>Full visibility to logistics chain also allows for faster customer inquiry response </a:t>
            </a:r>
            <a:endParaRPr lang="en-US" sz="2197" dirty="0"/>
          </a:p>
        </p:txBody>
      </p:sp>
      <p:pic>
        <p:nvPicPr>
          <p:cNvPr id="21" name="Picture 20">
            <a:extLst>
              <a:ext uri="{FF2B5EF4-FFF2-40B4-BE49-F238E27FC236}">
                <a16:creationId xmlns:a16="http://schemas.microsoft.com/office/drawing/2014/main" xmlns="" id="{51BE4AD1-A6EC-4720-A67E-067148B1603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58719" y="857490"/>
            <a:ext cx="3240108" cy="601877"/>
          </a:xfrm>
          <a:prstGeom prst="rect">
            <a:avLst/>
          </a:prstGeom>
        </p:spPr>
      </p:pic>
    </p:spTree>
    <p:extLst>
      <p:ext uri="{BB962C8B-B14F-4D97-AF65-F5344CB8AC3E}">
        <p14:creationId xmlns:p14="http://schemas.microsoft.com/office/powerpoint/2010/main" val="33588258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CC3A0B8E-DD62-9245-8739-C465C40DC26F}"/>
              </a:ext>
            </a:extLst>
          </p:cNvPr>
          <p:cNvSpPr/>
          <p:nvPr/>
        </p:nvSpPr>
        <p:spPr bwMode="gray">
          <a:xfrm>
            <a:off x="3370668" y="1698288"/>
            <a:ext cx="2505835" cy="843152"/>
          </a:xfrm>
          <a:prstGeom prst="rect">
            <a:avLst/>
          </a:prstGeom>
          <a:solidFill>
            <a:schemeClr val="tx2">
              <a:alpha val="5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xmlns="" id="{3F46C169-479C-B641-B390-6E24A434FFEB}"/>
              </a:ext>
            </a:extLst>
          </p:cNvPr>
          <p:cNvSpPr/>
          <p:nvPr/>
        </p:nvSpPr>
        <p:spPr bwMode="gray">
          <a:xfrm>
            <a:off x="6286104" y="1698288"/>
            <a:ext cx="2505835" cy="843152"/>
          </a:xfrm>
          <a:prstGeom prst="rect">
            <a:avLst/>
          </a:prstGeom>
          <a:solidFill>
            <a:schemeClr val="tx2">
              <a:alpha val="5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xmlns="" id="{F3075DEE-0166-244D-8C50-5059C5EDE32D}"/>
              </a:ext>
            </a:extLst>
          </p:cNvPr>
          <p:cNvSpPr/>
          <p:nvPr/>
        </p:nvSpPr>
        <p:spPr bwMode="gray">
          <a:xfrm>
            <a:off x="9218938" y="1698288"/>
            <a:ext cx="2505835" cy="843152"/>
          </a:xfrm>
          <a:prstGeom prst="rect">
            <a:avLst/>
          </a:prstGeom>
          <a:solidFill>
            <a:schemeClr val="tx2">
              <a:alpha val="5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xmlns="" id="{1FDC8EC5-7CD3-E148-A75E-46E367F08172}"/>
              </a:ext>
            </a:extLst>
          </p:cNvPr>
          <p:cNvSpPr/>
          <p:nvPr/>
        </p:nvSpPr>
        <p:spPr bwMode="gray">
          <a:xfrm>
            <a:off x="511892" y="1698288"/>
            <a:ext cx="2505835" cy="843152"/>
          </a:xfrm>
          <a:prstGeom prst="rect">
            <a:avLst/>
          </a:prstGeom>
          <a:solidFill>
            <a:schemeClr val="tx2">
              <a:alpha val="57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xmlns="" id="{E4FCB09B-2253-5549-A600-7C7526564514}"/>
              </a:ext>
            </a:extLst>
          </p:cNvPr>
          <p:cNvSpPr>
            <a:spLocks noGrp="1"/>
          </p:cNvSpPr>
          <p:nvPr>
            <p:ph type="sldNum" sz="quarter" idx="12"/>
          </p:nvPr>
        </p:nvSpPr>
        <p:spPr/>
        <p:txBody>
          <a:bodyPr/>
          <a:lstStyle/>
          <a:p>
            <a:pPr marL="0" marR="0" lvl="0" indent="0" algn="r" defTabSz="914126"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a:ln>
                  <a:noFill/>
                </a:ln>
                <a:solidFill>
                  <a:srgbClr val="5F5F5F"/>
                </a:solidFill>
                <a:effectLst/>
                <a:uLnTx/>
                <a:uFillTx/>
                <a:latin typeface="Calibri"/>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4</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34" name="Title 33">
            <a:extLst>
              <a:ext uri="{FF2B5EF4-FFF2-40B4-BE49-F238E27FC236}">
                <a16:creationId xmlns:a16="http://schemas.microsoft.com/office/drawing/2014/main" xmlns="" id="{547A13B5-3592-C24B-A260-ECC3C2C763BE}"/>
              </a:ext>
            </a:extLst>
          </p:cNvPr>
          <p:cNvSpPr>
            <a:spLocks noGrp="1"/>
          </p:cNvSpPr>
          <p:nvPr>
            <p:ph type="title"/>
          </p:nvPr>
        </p:nvSpPr>
        <p:spPr/>
        <p:txBody>
          <a:bodyPr/>
          <a:lstStyle/>
          <a:p>
            <a:r>
              <a:rPr lang="en-US" dirty="0">
                <a:solidFill>
                  <a:schemeClr val="bg1"/>
                </a:solidFill>
              </a:rPr>
              <a:t>Business Challenges</a:t>
            </a:r>
          </a:p>
        </p:txBody>
      </p:sp>
      <p:sp>
        <p:nvSpPr>
          <p:cNvPr id="37" name="TextBox 36">
            <a:extLst>
              <a:ext uri="{FF2B5EF4-FFF2-40B4-BE49-F238E27FC236}">
                <a16:creationId xmlns:a16="http://schemas.microsoft.com/office/drawing/2014/main" xmlns="" id="{168E6273-51DE-A846-B127-F4F15318A986}"/>
              </a:ext>
            </a:extLst>
          </p:cNvPr>
          <p:cNvSpPr txBox="1"/>
          <p:nvPr/>
        </p:nvSpPr>
        <p:spPr>
          <a:xfrm>
            <a:off x="12669500" y="1508789"/>
            <a:ext cx="0" cy="0"/>
          </a:xfrm>
          <a:prstGeom prst="rect">
            <a:avLst/>
          </a:prstGeom>
          <a:noFill/>
        </p:spPr>
        <p:txBody>
          <a:bodyPr wrap="non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a:extLst>
              <a:ext uri="{FF2B5EF4-FFF2-40B4-BE49-F238E27FC236}">
                <a16:creationId xmlns:a16="http://schemas.microsoft.com/office/drawing/2014/main" xmlns="" id="{088EC5CD-C54B-444B-A8A9-FAAADF6BE22A}"/>
              </a:ext>
            </a:extLst>
          </p:cNvPr>
          <p:cNvSpPr txBox="1"/>
          <p:nvPr/>
        </p:nvSpPr>
        <p:spPr>
          <a:xfrm>
            <a:off x="511892" y="1833076"/>
            <a:ext cx="2519344" cy="719813"/>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Difficulty to establish </a:t>
            </a:r>
            <a:b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b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Trust</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 without intermediaries in </a:t>
            </a:r>
            <a:b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b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business partnerships</a:t>
            </a:r>
          </a:p>
        </p:txBody>
      </p:sp>
      <p:sp>
        <p:nvSpPr>
          <p:cNvPr id="5" name="TextBox 4"/>
          <p:cNvSpPr txBox="1"/>
          <p:nvPr/>
        </p:nvSpPr>
        <p:spPr>
          <a:xfrm>
            <a:off x="511893" y="3749304"/>
            <a:ext cx="2403759" cy="215181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ensure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systems of records are reliable &amp; tamper-proof</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ensure participants act</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 in good faith</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 in B2B transactions</a:t>
            </a:r>
            <a:endPar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6" name="TextBox 5"/>
          <p:cNvSpPr txBox="1"/>
          <p:nvPr/>
        </p:nvSpPr>
        <p:spPr>
          <a:xfrm>
            <a:off x="511892" y="3411007"/>
            <a:ext cx="2101522" cy="315399"/>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mn-ea"/>
                <a:cs typeface="+mn-cs"/>
              </a:rPr>
              <a:t>Why Trust</a:t>
            </a:r>
          </a:p>
        </p:txBody>
      </p:sp>
      <p:sp>
        <p:nvSpPr>
          <p:cNvPr id="8" name="TextBox 7">
            <a:extLst>
              <a:ext uri="{FF2B5EF4-FFF2-40B4-BE49-F238E27FC236}">
                <a16:creationId xmlns:a16="http://schemas.microsoft.com/office/drawing/2014/main" xmlns="" id="{D0F7704F-7C2D-BC42-8AFC-F076C9246752}"/>
              </a:ext>
            </a:extLst>
          </p:cNvPr>
          <p:cNvSpPr txBox="1"/>
          <p:nvPr/>
        </p:nvSpPr>
        <p:spPr>
          <a:xfrm>
            <a:off x="3395011" y="1833076"/>
            <a:ext cx="2519344" cy="719813"/>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Lack of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Transparency</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 in </a:t>
            </a:r>
            <a:b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b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multi-party transactions</a:t>
            </a:r>
          </a:p>
        </p:txBody>
      </p:sp>
      <p:sp>
        <p:nvSpPr>
          <p:cNvPr id="27" name="TextBox 26"/>
          <p:cNvSpPr txBox="1"/>
          <p:nvPr/>
        </p:nvSpPr>
        <p:spPr>
          <a:xfrm>
            <a:off x="3395011" y="3749304"/>
            <a:ext cx="2625792" cy="215181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ensure all business parties have real time access to a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single source of truth </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avoid fraud or errors </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due to multiple redundant sources of truth</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31" name="TextBox 30"/>
          <p:cNvSpPr txBox="1"/>
          <p:nvPr/>
        </p:nvSpPr>
        <p:spPr>
          <a:xfrm>
            <a:off x="3395011" y="3433905"/>
            <a:ext cx="2243215" cy="315399"/>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mn-ea"/>
                <a:cs typeface="+mn-cs"/>
              </a:rPr>
              <a:t>Why Transparency</a:t>
            </a:r>
          </a:p>
        </p:txBody>
      </p:sp>
      <p:sp>
        <p:nvSpPr>
          <p:cNvPr id="74" name="TextBox 73">
            <a:extLst>
              <a:ext uri="{FF2B5EF4-FFF2-40B4-BE49-F238E27FC236}">
                <a16:creationId xmlns:a16="http://schemas.microsoft.com/office/drawing/2014/main" xmlns="" id="{D1EB642F-E83B-F444-8BD0-4EAD8E70F360}"/>
              </a:ext>
            </a:extLst>
          </p:cNvPr>
          <p:cNvSpPr txBox="1"/>
          <p:nvPr/>
        </p:nvSpPr>
        <p:spPr>
          <a:xfrm>
            <a:off x="6278131" y="1833076"/>
            <a:ext cx="2577034" cy="620347"/>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Transaction overhead due to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dependence on 3</a:t>
            </a:r>
            <a:r>
              <a:rPr kumimoji="0" lang="en-US" sz="1400" b="1" i="0" u="none" strike="noStrike" kern="1200" cap="none" spc="0" normalizeH="0" baseline="30000" noProof="0" dirty="0">
                <a:ln>
                  <a:noFill/>
                </a:ln>
                <a:solidFill>
                  <a:srgbClr val="58595B">
                    <a:lumMod val="50000"/>
                  </a:srgbClr>
                </a:solidFill>
                <a:effectLst/>
                <a:uLnTx/>
                <a:uFillTx/>
                <a:latin typeface="Calibri"/>
                <a:ea typeface="+mn-ea"/>
                <a:cs typeface="+mn-cs"/>
              </a:rPr>
              <a:t>rd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parties / intermediaries</a:t>
            </a: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28" name="TextBox 27"/>
          <p:cNvSpPr txBox="1"/>
          <p:nvPr/>
        </p:nvSpPr>
        <p:spPr>
          <a:xfrm>
            <a:off x="6278130" y="3749304"/>
            <a:ext cx="2557000" cy="215181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avoid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unnecessary delays</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eliminate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transaction fees</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 which eats into profit</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35" name="TextBox 34"/>
          <p:cNvSpPr txBox="1"/>
          <p:nvPr/>
        </p:nvSpPr>
        <p:spPr>
          <a:xfrm>
            <a:off x="6278131" y="3433904"/>
            <a:ext cx="2710763" cy="32840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mn-ea"/>
                <a:cs typeface="+mn-cs"/>
              </a:rPr>
              <a:t>Why Reduce 3</a:t>
            </a:r>
            <a:r>
              <a:rPr kumimoji="0" lang="en-US" sz="1600" b="1" i="0" u="none" strike="noStrike" kern="1200" cap="none" spc="0" normalizeH="0" baseline="30000" noProof="0" dirty="0">
                <a:ln>
                  <a:noFill/>
                </a:ln>
                <a:solidFill>
                  <a:srgbClr val="FF0000"/>
                </a:solidFill>
                <a:effectLst/>
                <a:uLnTx/>
                <a:uFillTx/>
                <a:latin typeface="Calibri"/>
                <a:ea typeface="+mn-ea"/>
                <a:cs typeface="+mn-cs"/>
              </a:rPr>
              <a:t>rd</a:t>
            </a:r>
            <a:r>
              <a:rPr kumimoji="0" lang="en-US" sz="1600" b="1" i="0" u="none" strike="noStrike" kern="1200" cap="none" spc="0" normalizeH="0" baseline="0" noProof="0" dirty="0">
                <a:ln>
                  <a:noFill/>
                </a:ln>
                <a:solidFill>
                  <a:srgbClr val="FF0000"/>
                </a:solidFill>
                <a:effectLst/>
                <a:uLnTx/>
                <a:uFillTx/>
                <a:latin typeface="Calibri"/>
                <a:ea typeface="+mn-ea"/>
                <a:cs typeface="+mn-cs"/>
              </a:rPr>
              <a:t> Party Overhead</a:t>
            </a:r>
          </a:p>
        </p:txBody>
      </p:sp>
      <p:sp>
        <p:nvSpPr>
          <p:cNvPr id="32" name="TextBox 31">
            <a:extLst>
              <a:ext uri="{FF2B5EF4-FFF2-40B4-BE49-F238E27FC236}">
                <a16:creationId xmlns:a16="http://schemas.microsoft.com/office/drawing/2014/main" xmlns="" id="{91BBEDE0-E117-B14F-9811-95180F22F613}"/>
              </a:ext>
            </a:extLst>
          </p:cNvPr>
          <p:cNvSpPr txBox="1"/>
          <p:nvPr/>
        </p:nvSpPr>
        <p:spPr>
          <a:xfrm>
            <a:off x="9218938" y="1833076"/>
            <a:ext cx="2505835" cy="708364"/>
          </a:xfrm>
          <a:prstGeom prst="rect">
            <a:avLst/>
          </a:prstGeom>
          <a:noFill/>
        </p:spPr>
        <p:txBody>
          <a:bodyPr wrap="square" lIns="0" tIns="0" rIns="0" bIns="0" rtlCol="0">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Dependence on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Manua</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l, </a:t>
            </a:r>
            <a:b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b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error-prone processes</a:t>
            </a: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29" name="TextBox 28"/>
          <p:cNvSpPr txBox="1"/>
          <p:nvPr/>
        </p:nvSpPr>
        <p:spPr>
          <a:xfrm>
            <a:off x="9218939" y="3749304"/>
            <a:ext cx="2672401" cy="2151816"/>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reduce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risk of human errors </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due to redundant manual reconciliations</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To </a:t>
            </a:r>
            <a:r>
              <a:rPr kumimoji="0" lang="en-US" sz="1400" b="1" i="0" u="none" strike="noStrike" kern="1200" cap="none" spc="0" normalizeH="0" baseline="0" noProof="0" dirty="0">
                <a:ln>
                  <a:noFill/>
                </a:ln>
                <a:solidFill>
                  <a:srgbClr val="58595B">
                    <a:lumMod val="50000"/>
                  </a:srgbClr>
                </a:solidFill>
                <a:effectLst/>
                <a:uLnTx/>
                <a:uFillTx/>
                <a:latin typeface="Calibri"/>
                <a:ea typeface="+mn-ea"/>
                <a:cs typeface="+mn-cs"/>
              </a:rPr>
              <a:t>reduce cost and complexity </a:t>
            </a:r>
            <a:r>
              <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rPr>
              <a:t>of manual labor and paperwork </a:t>
            </a: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126"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36" name="TextBox 35"/>
          <p:cNvSpPr txBox="1"/>
          <p:nvPr/>
        </p:nvSpPr>
        <p:spPr>
          <a:xfrm>
            <a:off x="9218939" y="3385865"/>
            <a:ext cx="2814326" cy="310649"/>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mn-ea"/>
                <a:cs typeface="+mn-cs"/>
              </a:rPr>
              <a:t>Why Eliminate Manual Processes</a:t>
            </a:r>
          </a:p>
        </p:txBody>
      </p:sp>
      <p:grpSp>
        <p:nvGrpSpPr>
          <p:cNvPr id="47" name="Group 46">
            <a:extLst>
              <a:ext uri="{FF2B5EF4-FFF2-40B4-BE49-F238E27FC236}">
                <a16:creationId xmlns:a16="http://schemas.microsoft.com/office/drawing/2014/main" xmlns="" id="{1CA4FA10-A47C-7849-9D89-7FD72F853571}"/>
              </a:ext>
            </a:extLst>
          </p:cNvPr>
          <p:cNvGrpSpPr/>
          <p:nvPr/>
        </p:nvGrpSpPr>
        <p:grpSpPr>
          <a:xfrm>
            <a:off x="3194636" y="3385866"/>
            <a:ext cx="5870538" cy="2345612"/>
            <a:chOff x="3195468" y="2370093"/>
            <a:chExt cx="5872067" cy="3361985"/>
          </a:xfrm>
        </p:grpSpPr>
        <p:cxnSp>
          <p:nvCxnSpPr>
            <p:cNvPr id="39" name="Straight Connector 38">
              <a:extLst>
                <a:ext uri="{FF2B5EF4-FFF2-40B4-BE49-F238E27FC236}">
                  <a16:creationId xmlns:a16="http://schemas.microsoft.com/office/drawing/2014/main" xmlns="" id="{8FCFCF68-AC5C-4A49-92EB-B622203539A9}"/>
                </a:ext>
              </a:extLst>
            </p:cNvPr>
            <p:cNvCxnSpPr>
              <a:cxnSpLocks/>
            </p:cNvCxnSpPr>
            <p:nvPr/>
          </p:nvCxnSpPr>
          <p:spPr>
            <a:xfrm>
              <a:off x="3195468" y="2370093"/>
              <a:ext cx="0" cy="3321325"/>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5AF687D3-5109-2245-AE29-1005987426F8}"/>
                </a:ext>
              </a:extLst>
            </p:cNvPr>
            <p:cNvCxnSpPr>
              <a:cxnSpLocks/>
            </p:cNvCxnSpPr>
            <p:nvPr/>
          </p:nvCxnSpPr>
          <p:spPr>
            <a:xfrm>
              <a:off x="6098671" y="2370093"/>
              <a:ext cx="0" cy="3331761"/>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1B150A4C-5EDC-0945-88A3-49E14998E2EB}"/>
                </a:ext>
              </a:extLst>
            </p:cNvPr>
            <p:cNvCxnSpPr>
              <a:cxnSpLocks/>
            </p:cNvCxnSpPr>
            <p:nvPr/>
          </p:nvCxnSpPr>
          <p:spPr>
            <a:xfrm>
              <a:off x="9067535" y="2370093"/>
              <a:ext cx="0" cy="3361985"/>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55" name="Freeform 3">
            <a:extLst>
              <a:ext uri="{FF2B5EF4-FFF2-40B4-BE49-F238E27FC236}">
                <a16:creationId xmlns:a16="http://schemas.microsoft.com/office/drawing/2014/main" xmlns="" id="{78D66170-9D80-7043-B898-A7373D3881D5}"/>
              </a:ext>
            </a:extLst>
          </p:cNvPr>
          <p:cNvSpPr>
            <a:spLocks noChangeAspect="1" noChangeArrowheads="1"/>
          </p:cNvSpPr>
          <p:nvPr/>
        </p:nvSpPr>
        <p:spPr bwMode="auto">
          <a:xfrm>
            <a:off x="511892" y="2844417"/>
            <a:ext cx="624385" cy="468289"/>
          </a:xfrm>
          <a:custGeom>
            <a:avLst/>
            <a:gdLst>
              <a:gd name="T0" fmla="*/ 972 w 2964"/>
              <a:gd name="T1" fmla="*/ 1123 h 2224"/>
              <a:gd name="T2" fmla="*/ 1297 w 2964"/>
              <a:gd name="T3" fmla="*/ 1019 h 2224"/>
              <a:gd name="T4" fmla="*/ 1215 w 2964"/>
              <a:gd name="T5" fmla="*/ 857 h 2224"/>
              <a:gd name="T6" fmla="*/ 1054 w 2964"/>
              <a:gd name="T7" fmla="*/ 1297 h 2224"/>
              <a:gd name="T8" fmla="*/ 2685 w 2964"/>
              <a:gd name="T9" fmla="*/ 278 h 2224"/>
              <a:gd name="T10" fmla="*/ 1019 w 2964"/>
              <a:gd name="T11" fmla="*/ 174 h 2224"/>
              <a:gd name="T12" fmla="*/ 811 w 2964"/>
              <a:gd name="T13" fmla="*/ 0 h 2224"/>
              <a:gd name="T14" fmla="*/ 0 w 2964"/>
              <a:gd name="T15" fmla="*/ 2223 h 2224"/>
              <a:gd name="T16" fmla="*/ 2963 w 2964"/>
              <a:gd name="T17" fmla="*/ 556 h 2224"/>
              <a:gd name="T18" fmla="*/ 1482 w 2964"/>
              <a:gd name="T19" fmla="*/ 1945 h 2224"/>
              <a:gd name="T20" fmla="*/ 1482 w 2964"/>
              <a:gd name="T21" fmla="*/ 556 h 2224"/>
              <a:gd name="T22" fmla="*/ 1482 w 2964"/>
              <a:gd name="T23" fmla="*/ 1945 h 2224"/>
              <a:gd name="T24" fmla="*/ 1632 w 2964"/>
              <a:gd name="T25" fmla="*/ 996 h 2224"/>
              <a:gd name="T26" fmla="*/ 1482 w 2964"/>
              <a:gd name="T27" fmla="*/ 996 h 2224"/>
              <a:gd name="T28" fmla="*/ 1354 w 2964"/>
              <a:gd name="T29" fmla="*/ 1181 h 2224"/>
              <a:gd name="T30" fmla="*/ 1586 w 2964"/>
              <a:gd name="T31" fmla="*/ 1193 h 2224"/>
              <a:gd name="T32" fmla="*/ 1783 w 2964"/>
              <a:gd name="T33" fmla="*/ 1413 h 2224"/>
              <a:gd name="T34" fmla="*/ 1725 w 2964"/>
              <a:gd name="T35" fmla="*/ 1494 h 2224"/>
              <a:gd name="T36" fmla="*/ 1540 w 2964"/>
              <a:gd name="T37" fmla="*/ 1367 h 2224"/>
              <a:gd name="T38" fmla="*/ 1667 w 2964"/>
              <a:gd name="T39" fmla="*/ 1552 h 2224"/>
              <a:gd name="T40" fmla="*/ 1528 w 2964"/>
              <a:gd name="T41" fmla="*/ 1471 h 2224"/>
              <a:gd name="T42" fmla="*/ 1551 w 2964"/>
              <a:gd name="T43" fmla="*/ 1552 h 2224"/>
              <a:gd name="T44" fmla="*/ 1505 w 2964"/>
              <a:gd name="T45" fmla="*/ 1598 h 2224"/>
              <a:gd name="T46" fmla="*/ 1436 w 2964"/>
              <a:gd name="T47" fmla="*/ 1575 h 2224"/>
              <a:gd name="T48" fmla="*/ 1413 w 2964"/>
              <a:gd name="T49" fmla="*/ 1645 h 2224"/>
              <a:gd name="T50" fmla="*/ 1378 w 2964"/>
              <a:gd name="T51" fmla="*/ 1552 h 2224"/>
              <a:gd name="T52" fmla="*/ 1331 w 2964"/>
              <a:gd name="T53" fmla="*/ 1482 h 2224"/>
              <a:gd name="T54" fmla="*/ 1262 w 2964"/>
              <a:gd name="T55" fmla="*/ 1401 h 2224"/>
              <a:gd name="T56" fmla="*/ 1204 w 2964"/>
              <a:gd name="T57" fmla="*/ 1309 h 2224"/>
              <a:gd name="T58" fmla="*/ 1030 w 2964"/>
              <a:gd name="T59" fmla="*/ 1378 h 2224"/>
              <a:gd name="T60" fmla="*/ 1100 w 2964"/>
              <a:gd name="T61" fmla="*/ 1471 h 2224"/>
              <a:gd name="T62" fmla="*/ 1158 w 2964"/>
              <a:gd name="T63" fmla="*/ 1552 h 2224"/>
              <a:gd name="T64" fmla="*/ 1239 w 2964"/>
              <a:gd name="T65" fmla="*/ 1621 h 2224"/>
              <a:gd name="T66" fmla="*/ 1320 w 2964"/>
              <a:gd name="T67" fmla="*/ 1668 h 2224"/>
              <a:gd name="T68" fmla="*/ 1378 w 2964"/>
              <a:gd name="T69" fmla="*/ 1679 h 2224"/>
              <a:gd name="T70" fmla="*/ 1482 w 2964"/>
              <a:gd name="T71" fmla="*/ 1679 h 2224"/>
              <a:gd name="T72" fmla="*/ 1528 w 2964"/>
              <a:gd name="T73" fmla="*/ 1668 h 2224"/>
              <a:gd name="T74" fmla="*/ 1598 w 2964"/>
              <a:gd name="T75" fmla="*/ 1610 h 2224"/>
              <a:gd name="T76" fmla="*/ 1690 w 2964"/>
              <a:gd name="T77" fmla="*/ 1598 h 2224"/>
              <a:gd name="T78" fmla="*/ 1748 w 2964"/>
              <a:gd name="T79" fmla="*/ 1563 h 2224"/>
              <a:gd name="T80" fmla="*/ 1829 w 2964"/>
              <a:gd name="T81" fmla="*/ 1390 h 2224"/>
              <a:gd name="T82" fmla="*/ 2061 w 2964"/>
              <a:gd name="T83" fmla="*/ 1112 h 2224"/>
              <a:gd name="T84" fmla="*/ 1713 w 2964"/>
              <a:gd name="T85" fmla="*/ 973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4" h="2224">
                <a:moveTo>
                  <a:pt x="1088" y="1274"/>
                </a:moveTo>
                <a:cubicBezTo>
                  <a:pt x="972" y="1123"/>
                  <a:pt x="972" y="1123"/>
                  <a:pt x="972" y="1123"/>
                </a:cubicBezTo>
                <a:cubicBezTo>
                  <a:pt x="1204" y="927"/>
                  <a:pt x="1204" y="927"/>
                  <a:pt x="1204" y="927"/>
                </a:cubicBezTo>
                <a:cubicBezTo>
                  <a:pt x="1297" y="1019"/>
                  <a:pt x="1297" y="1019"/>
                  <a:pt x="1297" y="1019"/>
                </a:cubicBezTo>
                <a:cubicBezTo>
                  <a:pt x="1343" y="1008"/>
                  <a:pt x="1343" y="1008"/>
                  <a:pt x="1343" y="1008"/>
                </a:cubicBezTo>
                <a:cubicBezTo>
                  <a:pt x="1215" y="857"/>
                  <a:pt x="1215" y="857"/>
                  <a:pt x="1215" y="857"/>
                </a:cubicBezTo>
                <a:cubicBezTo>
                  <a:pt x="903" y="1123"/>
                  <a:pt x="903" y="1123"/>
                  <a:pt x="903" y="1123"/>
                </a:cubicBezTo>
                <a:cubicBezTo>
                  <a:pt x="1054" y="1297"/>
                  <a:pt x="1054" y="1297"/>
                  <a:pt x="1054" y="1297"/>
                </a:cubicBezTo>
                <a:lnTo>
                  <a:pt x="1088" y="1274"/>
                </a:lnTo>
                <a:close/>
                <a:moveTo>
                  <a:pt x="2685" y="278"/>
                </a:moveTo>
                <a:cubicBezTo>
                  <a:pt x="1181" y="278"/>
                  <a:pt x="1181" y="278"/>
                  <a:pt x="1181" y="278"/>
                </a:cubicBezTo>
                <a:cubicBezTo>
                  <a:pt x="1111" y="278"/>
                  <a:pt x="1042" y="243"/>
                  <a:pt x="1019" y="174"/>
                </a:cubicBezTo>
                <a:cubicBezTo>
                  <a:pt x="972" y="105"/>
                  <a:pt x="972" y="105"/>
                  <a:pt x="972" y="105"/>
                </a:cubicBezTo>
                <a:cubicBezTo>
                  <a:pt x="949" y="35"/>
                  <a:pt x="880" y="0"/>
                  <a:pt x="811" y="0"/>
                </a:cubicBezTo>
                <a:cubicBezTo>
                  <a:pt x="0" y="0"/>
                  <a:pt x="0" y="0"/>
                  <a:pt x="0" y="0"/>
                </a:cubicBezTo>
                <a:cubicBezTo>
                  <a:pt x="0" y="2223"/>
                  <a:pt x="0" y="2223"/>
                  <a:pt x="0" y="2223"/>
                </a:cubicBezTo>
                <a:cubicBezTo>
                  <a:pt x="2963" y="2223"/>
                  <a:pt x="2963" y="2223"/>
                  <a:pt x="2963" y="2223"/>
                </a:cubicBezTo>
                <a:cubicBezTo>
                  <a:pt x="2963" y="556"/>
                  <a:pt x="2963" y="556"/>
                  <a:pt x="2963" y="556"/>
                </a:cubicBezTo>
                <a:cubicBezTo>
                  <a:pt x="2963" y="406"/>
                  <a:pt x="2835" y="278"/>
                  <a:pt x="2685" y="278"/>
                </a:cubicBezTo>
                <a:close/>
                <a:moveTo>
                  <a:pt x="1482" y="1945"/>
                </a:moveTo>
                <a:cubicBezTo>
                  <a:pt x="1100" y="1945"/>
                  <a:pt x="787" y="1633"/>
                  <a:pt x="787" y="1251"/>
                </a:cubicBezTo>
                <a:cubicBezTo>
                  <a:pt x="787" y="869"/>
                  <a:pt x="1100" y="556"/>
                  <a:pt x="1482" y="556"/>
                </a:cubicBezTo>
                <a:cubicBezTo>
                  <a:pt x="1864" y="556"/>
                  <a:pt x="2176" y="869"/>
                  <a:pt x="2176" y="1251"/>
                </a:cubicBezTo>
                <a:cubicBezTo>
                  <a:pt x="2176" y="1633"/>
                  <a:pt x="1864" y="1945"/>
                  <a:pt x="1482" y="1945"/>
                </a:cubicBezTo>
                <a:close/>
                <a:moveTo>
                  <a:pt x="1713" y="973"/>
                </a:moveTo>
                <a:cubicBezTo>
                  <a:pt x="1690" y="984"/>
                  <a:pt x="1667" y="996"/>
                  <a:pt x="1632" y="996"/>
                </a:cubicBezTo>
                <a:cubicBezTo>
                  <a:pt x="1551" y="984"/>
                  <a:pt x="1551" y="984"/>
                  <a:pt x="1551" y="984"/>
                </a:cubicBezTo>
                <a:cubicBezTo>
                  <a:pt x="1528" y="984"/>
                  <a:pt x="1505" y="984"/>
                  <a:pt x="1482" y="996"/>
                </a:cubicBezTo>
                <a:cubicBezTo>
                  <a:pt x="1215" y="1112"/>
                  <a:pt x="1215" y="1112"/>
                  <a:pt x="1215" y="1112"/>
                </a:cubicBezTo>
                <a:cubicBezTo>
                  <a:pt x="1239" y="1170"/>
                  <a:pt x="1297" y="1204"/>
                  <a:pt x="1354" y="1181"/>
                </a:cubicBezTo>
                <a:cubicBezTo>
                  <a:pt x="1470" y="1158"/>
                  <a:pt x="1470" y="1158"/>
                  <a:pt x="1470" y="1158"/>
                </a:cubicBezTo>
                <a:cubicBezTo>
                  <a:pt x="1505" y="1147"/>
                  <a:pt x="1551" y="1158"/>
                  <a:pt x="1586" y="1193"/>
                </a:cubicBezTo>
                <a:cubicBezTo>
                  <a:pt x="1644" y="1262"/>
                  <a:pt x="1644" y="1262"/>
                  <a:pt x="1644" y="1262"/>
                </a:cubicBezTo>
                <a:cubicBezTo>
                  <a:pt x="1644" y="1262"/>
                  <a:pt x="1771" y="1401"/>
                  <a:pt x="1783" y="1413"/>
                </a:cubicBezTo>
                <a:cubicBezTo>
                  <a:pt x="1817" y="1447"/>
                  <a:pt x="1806" y="1482"/>
                  <a:pt x="1794" y="1494"/>
                </a:cubicBezTo>
                <a:cubicBezTo>
                  <a:pt x="1771" y="1517"/>
                  <a:pt x="1737" y="1517"/>
                  <a:pt x="1725" y="1494"/>
                </a:cubicBezTo>
                <a:cubicBezTo>
                  <a:pt x="1713" y="1482"/>
                  <a:pt x="1644" y="1413"/>
                  <a:pt x="1598" y="1367"/>
                </a:cubicBezTo>
                <a:cubicBezTo>
                  <a:pt x="1586" y="1355"/>
                  <a:pt x="1563" y="1355"/>
                  <a:pt x="1540" y="1367"/>
                </a:cubicBezTo>
                <a:cubicBezTo>
                  <a:pt x="1656" y="1482"/>
                  <a:pt x="1656" y="1482"/>
                  <a:pt x="1656" y="1482"/>
                </a:cubicBezTo>
                <a:cubicBezTo>
                  <a:pt x="1690" y="1517"/>
                  <a:pt x="1679" y="1540"/>
                  <a:pt x="1667" y="1552"/>
                </a:cubicBezTo>
                <a:cubicBezTo>
                  <a:pt x="1656" y="1563"/>
                  <a:pt x="1632" y="1575"/>
                  <a:pt x="1609" y="1552"/>
                </a:cubicBezTo>
                <a:cubicBezTo>
                  <a:pt x="1598" y="1540"/>
                  <a:pt x="1563" y="1506"/>
                  <a:pt x="1528" y="1471"/>
                </a:cubicBezTo>
                <a:cubicBezTo>
                  <a:pt x="1517" y="1459"/>
                  <a:pt x="1493" y="1459"/>
                  <a:pt x="1482" y="1471"/>
                </a:cubicBezTo>
                <a:cubicBezTo>
                  <a:pt x="1551" y="1552"/>
                  <a:pt x="1551" y="1552"/>
                  <a:pt x="1551" y="1552"/>
                </a:cubicBezTo>
                <a:cubicBezTo>
                  <a:pt x="1574" y="1575"/>
                  <a:pt x="1574" y="1586"/>
                  <a:pt x="1563" y="1598"/>
                </a:cubicBezTo>
                <a:cubicBezTo>
                  <a:pt x="1540" y="1621"/>
                  <a:pt x="1528" y="1621"/>
                  <a:pt x="1505" y="1598"/>
                </a:cubicBezTo>
                <a:cubicBezTo>
                  <a:pt x="1505" y="1598"/>
                  <a:pt x="1493" y="1586"/>
                  <a:pt x="1482" y="1575"/>
                </a:cubicBezTo>
                <a:cubicBezTo>
                  <a:pt x="1470" y="1552"/>
                  <a:pt x="1447" y="1552"/>
                  <a:pt x="1436" y="1575"/>
                </a:cubicBezTo>
                <a:cubicBezTo>
                  <a:pt x="1459" y="1598"/>
                  <a:pt x="1482" y="1621"/>
                  <a:pt x="1459" y="1645"/>
                </a:cubicBezTo>
                <a:cubicBezTo>
                  <a:pt x="1447" y="1656"/>
                  <a:pt x="1436" y="1668"/>
                  <a:pt x="1413" y="1645"/>
                </a:cubicBezTo>
                <a:cubicBezTo>
                  <a:pt x="1389" y="1621"/>
                  <a:pt x="1389" y="1621"/>
                  <a:pt x="1389" y="1621"/>
                </a:cubicBezTo>
                <a:cubicBezTo>
                  <a:pt x="1401" y="1598"/>
                  <a:pt x="1401" y="1575"/>
                  <a:pt x="1378" y="1552"/>
                </a:cubicBezTo>
                <a:cubicBezTo>
                  <a:pt x="1366" y="1540"/>
                  <a:pt x="1354" y="1540"/>
                  <a:pt x="1343" y="1540"/>
                </a:cubicBezTo>
                <a:cubicBezTo>
                  <a:pt x="1354" y="1517"/>
                  <a:pt x="1343" y="1494"/>
                  <a:pt x="1331" y="1482"/>
                </a:cubicBezTo>
                <a:cubicBezTo>
                  <a:pt x="1308" y="1459"/>
                  <a:pt x="1285" y="1459"/>
                  <a:pt x="1274" y="1459"/>
                </a:cubicBezTo>
                <a:cubicBezTo>
                  <a:pt x="1285" y="1447"/>
                  <a:pt x="1285" y="1413"/>
                  <a:pt x="1262" y="1401"/>
                </a:cubicBezTo>
                <a:cubicBezTo>
                  <a:pt x="1250" y="1378"/>
                  <a:pt x="1227" y="1378"/>
                  <a:pt x="1204" y="1378"/>
                </a:cubicBezTo>
                <a:cubicBezTo>
                  <a:pt x="1227" y="1367"/>
                  <a:pt x="1215" y="1332"/>
                  <a:pt x="1204" y="1309"/>
                </a:cubicBezTo>
                <a:cubicBezTo>
                  <a:pt x="1181" y="1286"/>
                  <a:pt x="1146" y="1286"/>
                  <a:pt x="1123" y="1309"/>
                </a:cubicBezTo>
                <a:cubicBezTo>
                  <a:pt x="1030" y="1378"/>
                  <a:pt x="1030" y="1378"/>
                  <a:pt x="1030" y="1378"/>
                </a:cubicBezTo>
                <a:cubicBezTo>
                  <a:pt x="1019" y="1401"/>
                  <a:pt x="1019" y="1424"/>
                  <a:pt x="1042" y="1447"/>
                </a:cubicBezTo>
                <a:cubicBezTo>
                  <a:pt x="1054" y="1471"/>
                  <a:pt x="1077" y="1471"/>
                  <a:pt x="1100" y="1471"/>
                </a:cubicBezTo>
                <a:cubicBezTo>
                  <a:pt x="1077" y="1482"/>
                  <a:pt x="1077" y="1517"/>
                  <a:pt x="1100" y="1529"/>
                </a:cubicBezTo>
                <a:cubicBezTo>
                  <a:pt x="1111" y="1552"/>
                  <a:pt x="1135" y="1552"/>
                  <a:pt x="1158" y="1552"/>
                </a:cubicBezTo>
                <a:cubicBezTo>
                  <a:pt x="1146" y="1563"/>
                  <a:pt x="1146" y="1598"/>
                  <a:pt x="1169" y="1621"/>
                </a:cubicBezTo>
                <a:cubicBezTo>
                  <a:pt x="1181" y="1633"/>
                  <a:pt x="1215" y="1645"/>
                  <a:pt x="1239" y="1621"/>
                </a:cubicBezTo>
                <a:cubicBezTo>
                  <a:pt x="1239" y="1633"/>
                  <a:pt x="1239" y="1645"/>
                  <a:pt x="1250" y="1656"/>
                </a:cubicBezTo>
                <a:cubicBezTo>
                  <a:pt x="1274" y="1679"/>
                  <a:pt x="1308" y="1679"/>
                  <a:pt x="1320" y="1668"/>
                </a:cubicBezTo>
                <a:cubicBezTo>
                  <a:pt x="1343" y="1645"/>
                  <a:pt x="1343" y="1645"/>
                  <a:pt x="1343" y="1645"/>
                </a:cubicBezTo>
                <a:cubicBezTo>
                  <a:pt x="1378" y="1679"/>
                  <a:pt x="1378" y="1679"/>
                  <a:pt x="1378" y="1679"/>
                </a:cubicBezTo>
                <a:cubicBezTo>
                  <a:pt x="1389" y="1702"/>
                  <a:pt x="1413" y="1702"/>
                  <a:pt x="1424" y="1702"/>
                </a:cubicBezTo>
                <a:cubicBezTo>
                  <a:pt x="1447" y="1702"/>
                  <a:pt x="1470" y="1702"/>
                  <a:pt x="1482" y="1679"/>
                </a:cubicBezTo>
                <a:cubicBezTo>
                  <a:pt x="1493" y="1679"/>
                  <a:pt x="1493" y="1668"/>
                  <a:pt x="1493" y="1656"/>
                </a:cubicBezTo>
                <a:cubicBezTo>
                  <a:pt x="1505" y="1668"/>
                  <a:pt x="1517" y="1668"/>
                  <a:pt x="1528" y="1668"/>
                </a:cubicBezTo>
                <a:cubicBezTo>
                  <a:pt x="1551" y="1668"/>
                  <a:pt x="1563" y="1656"/>
                  <a:pt x="1586" y="1645"/>
                </a:cubicBezTo>
                <a:cubicBezTo>
                  <a:pt x="1586" y="1633"/>
                  <a:pt x="1598" y="1621"/>
                  <a:pt x="1598" y="1610"/>
                </a:cubicBezTo>
                <a:cubicBezTo>
                  <a:pt x="1609" y="1621"/>
                  <a:pt x="1621" y="1621"/>
                  <a:pt x="1632" y="1621"/>
                </a:cubicBezTo>
                <a:cubicBezTo>
                  <a:pt x="1656" y="1621"/>
                  <a:pt x="1679" y="1610"/>
                  <a:pt x="1690" y="1598"/>
                </a:cubicBezTo>
                <a:cubicBezTo>
                  <a:pt x="1702" y="1586"/>
                  <a:pt x="1713" y="1575"/>
                  <a:pt x="1713" y="1552"/>
                </a:cubicBezTo>
                <a:cubicBezTo>
                  <a:pt x="1725" y="1563"/>
                  <a:pt x="1737" y="1563"/>
                  <a:pt x="1748" y="1563"/>
                </a:cubicBezTo>
                <a:cubicBezTo>
                  <a:pt x="1771" y="1563"/>
                  <a:pt x="1794" y="1552"/>
                  <a:pt x="1817" y="1529"/>
                </a:cubicBezTo>
                <a:cubicBezTo>
                  <a:pt x="1852" y="1494"/>
                  <a:pt x="1864" y="1436"/>
                  <a:pt x="1829" y="1390"/>
                </a:cubicBezTo>
                <a:cubicBezTo>
                  <a:pt x="1794" y="1355"/>
                  <a:pt x="1794" y="1355"/>
                  <a:pt x="1794" y="1355"/>
                </a:cubicBezTo>
                <a:cubicBezTo>
                  <a:pt x="2061" y="1112"/>
                  <a:pt x="2061" y="1112"/>
                  <a:pt x="2061" y="1112"/>
                </a:cubicBezTo>
                <a:cubicBezTo>
                  <a:pt x="1852" y="880"/>
                  <a:pt x="1852" y="880"/>
                  <a:pt x="1852" y="880"/>
                </a:cubicBezTo>
                <a:lnTo>
                  <a:pt x="1713" y="973"/>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0000"/>
              </a:solidFill>
              <a:effectLst/>
              <a:uLnTx/>
              <a:uFillTx/>
              <a:latin typeface="Calibri"/>
              <a:ea typeface="+mn-ea"/>
              <a:cs typeface="+mn-cs"/>
            </a:endParaRPr>
          </a:p>
        </p:txBody>
      </p:sp>
      <p:sp>
        <p:nvSpPr>
          <p:cNvPr id="56" name="Freeform 5">
            <a:extLst>
              <a:ext uri="{FF2B5EF4-FFF2-40B4-BE49-F238E27FC236}">
                <a16:creationId xmlns:a16="http://schemas.microsoft.com/office/drawing/2014/main" xmlns="" id="{14A05AC4-1B84-3E4F-97FA-02AB65D5D162}"/>
              </a:ext>
            </a:extLst>
          </p:cNvPr>
          <p:cNvSpPr>
            <a:spLocks noChangeAspect="1" noChangeArrowheads="1"/>
          </p:cNvSpPr>
          <p:nvPr/>
        </p:nvSpPr>
        <p:spPr bwMode="auto">
          <a:xfrm>
            <a:off x="3418018" y="2893493"/>
            <a:ext cx="460115" cy="445536"/>
          </a:xfrm>
          <a:custGeom>
            <a:avLst/>
            <a:gdLst>
              <a:gd name="T0" fmla="*/ 2581 w 2697"/>
              <a:gd name="T1" fmla="*/ 463 h 2964"/>
              <a:gd name="T2" fmla="*/ 2384 w 2697"/>
              <a:gd name="T3" fmla="*/ 718 h 2964"/>
              <a:gd name="T4" fmla="*/ 2037 w 2697"/>
              <a:gd name="T5" fmla="*/ 139 h 2964"/>
              <a:gd name="T6" fmla="*/ 139 w 2697"/>
              <a:gd name="T7" fmla="*/ 0 h 2964"/>
              <a:gd name="T8" fmla="*/ 0 w 2697"/>
              <a:gd name="T9" fmla="*/ 2824 h 2964"/>
              <a:gd name="T10" fmla="*/ 1899 w 2697"/>
              <a:gd name="T11" fmla="*/ 2963 h 2964"/>
              <a:gd name="T12" fmla="*/ 2037 w 2697"/>
              <a:gd name="T13" fmla="*/ 1864 h 2964"/>
              <a:gd name="T14" fmla="*/ 1899 w 2697"/>
              <a:gd name="T15" fmla="*/ 2639 h 2964"/>
              <a:gd name="T16" fmla="*/ 139 w 2697"/>
              <a:gd name="T17" fmla="*/ 278 h 2964"/>
              <a:gd name="T18" fmla="*/ 1899 w 2697"/>
              <a:gd name="T19" fmla="*/ 1551 h 2964"/>
              <a:gd name="T20" fmla="*/ 1551 w 2697"/>
              <a:gd name="T21" fmla="*/ 2153 h 2964"/>
              <a:gd name="T22" fmla="*/ 1505 w 2697"/>
              <a:gd name="T23" fmla="*/ 2349 h 2964"/>
              <a:gd name="T24" fmla="*/ 1517 w 2697"/>
              <a:gd name="T25" fmla="*/ 2407 h 2964"/>
              <a:gd name="T26" fmla="*/ 1563 w 2697"/>
              <a:gd name="T27" fmla="*/ 2384 h 2964"/>
              <a:gd name="T28" fmla="*/ 1713 w 2697"/>
              <a:gd name="T29" fmla="*/ 2245 h 2964"/>
              <a:gd name="T30" fmla="*/ 2534 w 2697"/>
              <a:gd name="T31" fmla="*/ 811 h 2964"/>
              <a:gd name="T32" fmla="*/ 2662 w 2697"/>
              <a:gd name="T33" fmla="*/ 509 h 2964"/>
              <a:gd name="T34" fmla="*/ 1088 w 2697"/>
              <a:gd name="T35" fmla="*/ 2731 h 2964"/>
              <a:gd name="T36" fmla="*/ 1088 w 2697"/>
              <a:gd name="T37" fmla="*/ 2870 h 2964"/>
              <a:gd name="T38" fmla="*/ 880 w 2697"/>
              <a:gd name="T39" fmla="*/ 2801 h 2964"/>
              <a:gd name="T40" fmla="*/ 359 w 2697"/>
              <a:gd name="T41" fmla="*/ 1656 h 2964"/>
              <a:gd name="T42" fmla="*/ 1019 w 2697"/>
              <a:gd name="T43" fmla="*/ 1852 h 2964"/>
              <a:gd name="T44" fmla="*/ 1215 w 2697"/>
              <a:gd name="T45" fmla="*/ 1713 h 2964"/>
              <a:gd name="T46" fmla="*/ 741 w 2697"/>
              <a:gd name="T47" fmla="*/ 1679 h 2964"/>
              <a:gd name="T48" fmla="*/ 440 w 2697"/>
              <a:gd name="T49" fmla="*/ 1343 h 2964"/>
              <a:gd name="T50" fmla="*/ 1366 w 2697"/>
              <a:gd name="T51" fmla="*/ 1737 h 2964"/>
              <a:gd name="T52" fmla="*/ 1598 w 2697"/>
              <a:gd name="T53" fmla="*/ 1343 h 2964"/>
              <a:gd name="T54" fmla="*/ 1343 w 2697"/>
              <a:gd name="T55" fmla="*/ 787 h 2964"/>
              <a:gd name="T56" fmla="*/ 1505 w 2697"/>
              <a:gd name="T57" fmla="*/ 1274 h 2964"/>
              <a:gd name="T58" fmla="*/ 1274 w 2697"/>
              <a:gd name="T59" fmla="*/ 1424 h 2964"/>
              <a:gd name="T60" fmla="*/ 440 w 2697"/>
              <a:gd name="T61" fmla="*/ 1239 h 2964"/>
              <a:gd name="T62" fmla="*/ 810 w 2697"/>
              <a:gd name="T63" fmla="*/ 833 h 2964"/>
              <a:gd name="T64" fmla="*/ 1250 w 2697"/>
              <a:gd name="T65" fmla="*/ 741 h 2964"/>
              <a:gd name="T66" fmla="*/ 787 w 2697"/>
              <a:gd name="T67" fmla="*/ 741 h 2964"/>
              <a:gd name="connsiteX0" fmla="*/ 9870 w 9958"/>
              <a:gd name="connsiteY0" fmla="*/ 1717 h 9997"/>
              <a:gd name="connsiteX1" fmla="*/ 9570 w 9958"/>
              <a:gd name="connsiteY1" fmla="*/ 1562 h 9997"/>
              <a:gd name="connsiteX2" fmla="*/ 9355 w 9958"/>
              <a:gd name="connsiteY2" fmla="*/ 1603 h 9997"/>
              <a:gd name="connsiteX3" fmla="*/ 7553 w 9958"/>
              <a:gd name="connsiteY3" fmla="*/ 4413 h 9997"/>
              <a:gd name="connsiteX4" fmla="*/ 7553 w 9958"/>
              <a:gd name="connsiteY4" fmla="*/ 469 h 9997"/>
              <a:gd name="connsiteX5" fmla="*/ 7041 w 9958"/>
              <a:gd name="connsiteY5" fmla="*/ 0 h 9997"/>
              <a:gd name="connsiteX6" fmla="*/ 515 w 9958"/>
              <a:gd name="connsiteY6" fmla="*/ 0 h 9997"/>
              <a:gd name="connsiteX7" fmla="*/ 0 w 9958"/>
              <a:gd name="connsiteY7" fmla="*/ 469 h 9997"/>
              <a:gd name="connsiteX8" fmla="*/ 0 w 9958"/>
              <a:gd name="connsiteY8" fmla="*/ 9528 h 9997"/>
              <a:gd name="connsiteX9" fmla="*/ 515 w 9958"/>
              <a:gd name="connsiteY9" fmla="*/ 9997 h 9997"/>
              <a:gd name="connsiteX10" fmla="*/ 7041 w 9958"/>
              <a:gd name="connsiteY10" fmla="*/ 9997 h 9997"/>
              <a:gd name="connsiteX11" fmla="*/ 7553 w 9958"/>
              <a:gd name="connsiteY11" fmla="*/ 9528 h 9997"/>
              <a:gd name="connsiteX12" fmla="*/ 7553 w 9958"/>
              <a:gd name="connsiteY12" fmla="*/ 6289 h 9997"/>
              <a:gd name="connsiteX13" fmla="*/ 7041 w 9958"/>
              <a:gd name="connsiteY13" fmla="*/ 7109 h 9997"/>
              <a:gd name="connsiteX14" fmla="*/ 7041 w 9958"/>
              <a:gd name="connsiteY14" fmla="*/ 8904 h 9997"/>
              <a:gd name="connsiteX15" fmla="*/ 515 w 9958"/>
              <a:gd name="connsiteY15" fmla="*/ 8904 h 9997"/>
              <a:gd name="connsiteX16" fmla="*/ 515 w 9958"/>
              <a:gd name="connsiteY16" fmla="*/ 938 h 9997"/>
              <a:gd name="connsiteX17" fmla="*/ 7041 w 9958"/>
              <a:gd name="connsiteY17" fmla="*/ 938 h 9997"/>
              <a:gd name="connsiteX18" fmla="*/ 7041 w 9958"/>
              <a:gd name="connsiteY18" fmla="*/ 5233 h 9997"/>
              <a:gd name="connsiteX19" fmla="*/ 5925 w 9958"/>
              <a:gd name="connsiteY19" fmla="*/ 7031 h 9997"/>
              <a:gd name="connsiteX20" fmla="*/ 5751 w 9958"/>
              <a:gd name="connsiteY20" fmla="*/ 7264 h 9997"/>
              <a:gd name="connsiteX21" fmla="*/ 5625 w 9958"/>
              <a:gd name="connsiteY21" fmla="*/ 7615 h 9997"/>
              <a:gd name="connsiteX22" fmla="*/ 5580 w 9958"/>
              <a:gd name="connsiteY22" fmla="*/ 7925 h 9997"/>
              <a:gd name="connsiteX23" fmla="*/ 5580 w 9958"/>
              <a:gd name="connsiteY23" fmla="*/ 7966 h 9997"/>
              <a:gd name="connsiteX24" fmla="*/ 5625 w 9958"/>
              <a:gd name="connsiteY24" fmla="*/ 8121 h 9997"/>
              <a:gd name="connsiteX25" fmla="*/ 5751 w 9958"/>
              <a:gd name="connsiteY25" fmla="*/ 8084 h 9997"/>
              <a:gd name="connsiteX26" fmla="*/ 5795 w 9958"/>
              <a:gd name="connsiteY26" fmla="*/ 8043 h 9997"/>
              <a:gd name="connsiteX27" fmla="*/ 6051 w 9958"/>
              <a:gd name="connsiteY27" fmla="*/ 7848 h 9997"/>
              <a:gd name="connsiteX28" fmla="*/ 6352 w 9958"/>
              <a:gd name="connsiteY28" fmla="*/ 7574 h 9997"/>
              <a:gd name="connsiteX29" fmla="*/ 6481 w 9958"/>
              <a:gd name="connsiteY29" fmla="*/ 7341 h 9997"/>
              <a:gd name="connsiteX30" fmla="*/ 9396 w 9958"/>
              <a:gd name="connsiteY30" fmla="*/ 2736 h 9997"/>
              <a:gd name="connsiteX31" fmla="*/ 9911 w 9958"/>
              <a:gd name="connsiteY31" fmla="*/ 1913 h 9997"/>
              <a:gd name="connsiteX32" fmla="*/ 9870 w 9958"/>
              <a:gd name="connsiteY32" fmla="*/ 1717 h 9997"/>
              <a:gd name="connsiteX33" fmla="*/ 3519 w 9958"/>
              <a:gd name="connsiteY33" fmla="*/ 9214 h 9997"/>
              <a:gd name="connsiteX34" fmla="*/ 4034 w 9958"/>
              <a:gd name="connsiteY34" fmla="*/ 9214 h 9997"/>
              <a:gd name="connsiteX35" fmla="*/ 4294 w 9958"/>
              <a:gd name="connsiteY35" fmla="*/ 9450 h 9997"/>
              <a:gd name="connsiteX36" fmla="*/ 4034 w 9958"/>
              <a:gd name="connsiteY36" fmla="*/ 9683 h 9997"/>
              <a:gd name="connsiteX37" fmla="*/ 3519 w 9958"/>
              <a:gd name="connsiteY37" fmla="*/ 9683 h 9997"/>
              <a:gd name="connsiteX38" fmla="*/ 3263 w 9958"/>
              <a:gd name="connsiteY38" fmla="*/ 9450 h 9997"/>
              <a:gd name="connsiteX39" fmla="*/ 3519 w 9958"/>
              <a:gd name="connsiteY39" fmla="*/ 9214 h 9997"/>
              <a:gd name="connsiteX40" fmla="*/ 1331 w 9958"/>
              <a:gd name="connsiteY40" fmla="*/ 5587 h 9997"/>
              <a:gd name="connsiteX41" fmla="*/ 2492 w 9958"/>
              <a:gd name="connsiteY41" fmla="*/ 5860 h 9997"/>
              <a:gd name="connsiteX42" fmla="*/ 3778 w 9958"/>
              <a:gd name="connsiteY42" fmla="*/ 6248 h 9997"/>
              <a:gd name="connsiteX43" fmla="*/ 4724 w 9958"/>
              <a:gd name="connsiteY43" fmla="*/ 6053 h 9997"/>
              <a:gd name="connsiteX44" fmla="*/ 4505 w 9958"/>
              <a:gd name="connsiteY44" fmla="*/ 5779 h 9997"/>
              <a:gd name="connsiteX45" fmla="*/ 3778 w 9958"/>
              <a:gd name="connsiteY45" fmla="*/ 5938 h 9997"/>
              <a:gd name="connsiteX46" fmla="*/ 2747 w 9958"/>
              <a:gd name="connsiteY46" fmla="*/ 5665 h 9997"/>
              <a:gd name="connsiteX47" fmla="*/ 2833 w 9958"/>
              <a:gd name="connsiteY47" fmla="*/ 4804 h 9997"/>
              <a:gd name="connsiteX48" fmla="*/ 1631 w 9958"/>
              <a:gd name="connsiteY48" fmla="*/ 4531 h 9997"/>
              <a:gd name="connsiteX49" fmla="*/ 1331 w 9958"/>
              <a:gd name="connsiteY49" fmla="*/ 5587 h 9997"/>
              <a:gd name="connsiteX50" fmla="*/ 5065 w 9958"/>
              <a:gd name="connsiteY50" fmla="*/ 5860 h 9997"/>
              <a:gd name="connsiteX51" fmla="*/ 6222 w 9958"/>
              <a:gd name="connsiteY51" fmla="*/ 5587 h 9997"/>
              <a:gd name="connsiteX52" fmla="*/ 5925 w 9958"/>
              <a:gd name="connsiteY52" fmla="*/ 4531 h 9997"/>
              <a:gd name="connsiteX53" fmla="*/ 5925 w 9958"/>
              <a:gd name="connsiteY53" fmla="*/ 4298 h 9997"/>
              <a:gd name="connsiteX54" fmla="*/ 4980 w 9958"/>
              <a:gd name="connsiteY54" fmla="*/ 2655 h 9997"/>
              <a:gd name="connsiteX55" fmla="*/ 4850 w 9958"/>
              <a:gd name="connsiteY55" fmla="*/ 2969 h 9997"/>
              <a:gd name="connsiteX56" fmla="*/ 5580 w 9958"/>
              <a:gd name="connsiteY56" fmla="*/ 4298 h 9997"/>
              <a:gd name="connsiteX57" fmla="*/ 5580 w 9958"/>
              <a:gd name="connsiteY57" fmla="*/ 4413 h 9997"/>
              <a:gd name="connsiteX58" fmla="*/ 4724 w 9958"/>
              <a:gd name="connsiteY58" fmla="*/ 4804 h 9997"/>
              <a:gd name="connsiteX59" fmla="*/ 5065 w 9958"/>
              <a:gd name="connsiteY59" fmla="*/ 5860 h 9997"/>
              <a:gd name="connsiteX60" fmla="*/ 1631 w 9958"/>
              <a:gd name="connsiteY60" fmla="*/ 4180 h 9997"/>
              <a:gd name="connsiteX61" fmla="*/ 1976 w 9958"/>
              <a:gd name="connsiteY61" fmla="*/ 4099 h 9997"/>
              <a:gd name="connsiteX62" fmla="*/ 3003 w 9958"/>
              <a:gd name="connsiteY62" fmla="*/ 2810 h 9997"/>
              <a:gd name="connsiteX63" fmla="*/ 3778 w 9958"/>
              <a:gd name="connsiteY63" fmla="*/ 3279 h 9997"/>
              <a:gd name="connsiteX64" fmla="*/ 4635 w 9958"/>
              <a:gd name="connsiteY64" fmla="*/ 2500 h 9997"/>
              <a:gd name="connsiteX65" fmla="*/ 3778 w 9958"/>
              <a:gd name="connsiteY65" fmla="*/ 1717 h 9997"/>
              <a:gd name="connsiteX66" fmla="*/ 2918 w 9958"/>
              <a:gd name="connsiteY66" fmla="*/ 2500 h 9997"/>
              <a:gd name="connsiteX67" fmla="*/ 1631 w 9958"/>
              <a:gd name="connsiteY67" fmla="*/ 4180 h 9997"/>
              <a:gd name="connsiteX0" fmla="*/ 9912 w 10000"/>
              <a:gd name="connsiteY0" fmla="*/ 1718 h 10000"/>
              <a:gd name="connsiteX1" fmla="*/ 9610 w 10000"/>
              <a:gd name="connsiteY1" fmla="*/ 1562 h 10000"/>
              <a:gd name="connsiteX2" fmla="*/ 7585 w 10000"/>
              <a:gd name="connsiteY2" fmla="*/ 4414 h 10000"/>
              <a:gd name="connsiteX3" fmla="*/ 7585 w 10000"/>
              <a:gd name="connsiteY3" fmla="*/ 469 h 10000"/>
              <a:gd name="connsiteX4" fmla="*/ 7071 w 10000"/>
              <a:gd name="connsiteY4" fmla="*/ 0 h 10000"/>
              <a:gd name="connsiteX5" fmla="*/ 517 w 10000"/>
              <a:gd name="connsiteY5" fmla="*/ 0 h 10000"/>
              <a:gd name="connsiteX6" fmla="*/ 0 w 10000"/>
              <a:gd name="connsiteY6" fmla="*/ 469 h 10000"/>
              <a:gd name="connsiteX7" fmla="*/ 0 w 10000"/>
              <a:gd name="connsiteY7" fmla="*/ 9531 h 10000"/>
              <a:gd name="connsiteX8" fmla="*/ 517 w 10000"/>
              <a:gd name="connsiteY8" fmla="*/ 10000 h 10000"/>
              <a:gd name="connsiteX9" fmla="*/ 7071 w 10000"/>
              <a:gd name="connsiteY9" fmla="*/ 10000 h 10000"/>
              <a:gd name="connsiteX10" fmla="*/ 7585 w 10000"/>
              <a:gd name="connsiteY10" fmla="*/ 9531 h 10000"/>
              <a:gd name="connsiteX11" fmla="*/ 7585 w 10000"/>
              <a:gd name="connsiteY11" fmla="*/ 6291 h 10000"/>
              <a:gd name="connsiteX12" fmla="*/ 7071 w 10000"/>
              <a:gd name="connsiteY12" fmla="*/ 7111 h 10000"/>
              <a:gd name="connsiteX13" fmla="*/ 7071 w 10000"/>
              <a:gd name="connsiteY13" fmla="*/ 8907 h 10000"/>
              <a:gd name="connsiteX14" fmla="*/ 517 w 10000"/>
              <a:gd name="connsiteY14" fmla="*/ 8907 h 10000"/>
              <a:gd name="connsiteX15" fmla="*/ 517 w 10000"/>
              <a:gd name="connsiteY15" fmla="*/ 938 h 10000"/>
              <a:gd name="connsiteX16" fmla="*/ 7071 w 10000"/>
              <a:gd name="connsiteY16" fmla="*/ 938 h 10000"/>
              <a:gd name="connsiteX17" fmla="*/ 7071 w 10000"/>
              <a:gd name="connsiteY17" fmla="*/ 5235 h 10000"/>
              <a:gd name="connsiteX18" fmla="*/ 5950 w 10000"/>
              <a:gd name="connsiteY18" fmla="*/ 7033 h 10000"/>
              <a:gd name="connsiteX19" fmla="*/ 5775 w 10000"/>
              <a:gd name="connsiteY19" fmla="*/ 7266 h 10000"/>
              <a:gd name="connsiteX20" fmla="*/ 5649 w 10000"/>
              <a:gd name="connsiteY20" fmla="*/ 7617 h 10000"/>
              <a:gd name="connsiteX21" fmla="*/ 5604 w 10000"/>
              <a:gd name="connsiteY21" fmla="*/ 7927 h 10000"/>
              <a:gd name="connsiteX22" fmla="*/ 5604 w 10000"/>
              <a:gd name="connsiteY22" fmla="*/ 7968 h 10000"/>
              <a:gd name="connsiteX23" fmla="*/ 5649 w 10000"/>
              <a:gd name="connsiteY23" fmla="*/ 8123 h 10000"/>
              <a:gd name="connsiteX24" fmla="*/ 5775 w 10000"/>
              <a:gd name="connsiteY24" fmla="*/ 8086 h 10000"/>
              <a:gd name="connsiteX25" fmla="*/ 5819 w 10000"/>
              <a:gd name="connsiteY25" fmla="*/ 8045 h 10000"/>
              <a:gd name="connsiteX26" fmla="*/ 6077 w 10000"/>
              <a:gd name="connsiteY26" fmla="*/ 7850 h 10000"/>
              <a:gd name="connsiteX27" fmla="*/ 6379 w 10000"/>
              <a:gd name="connsiteY27" fmla="*/ 7576 h 10000"/>
              <a:gd name="connsiteX28" fmla="*/ 6508 w 10000"/>
              <a:gd name="connsiteY28" fmla="*/ 7343 h 10000"/>
              <a:gd name="connsiteX29" fmla="*/ 9436 w 10000"/>
              <a:gd name="connsiteY29" fmla="*/ 2737 h 10000"/>
              <a:gd name="connsiteX30" fmla="*/ 9953 w 10000"/>
              <a:gd name="connsiteY30" fmla="*/ 1914 h 10000"/>
              <a:gd name="connsiteX31" fmla="*/ 9912 w 10000"/>
              <a:gd name="connsiteY31" fmla="*/ 1718 h 10000"/>
              <a:gd name="connsiteX32" fmla="*/ 3534 w 10000"/>
              <a:gd name="connsiteY32" fmla="*/ 9217 h 10000"/>
              <a:gd name="connsiteX33" fmla="*/ 4051 w 10000"/>
              <a:gd name="connsiteY33" fmla="*/ 9217 h 10000"/>
              <a:gd name="connsiteX34" fmla="*/ 4312 w 10000"/>
              <a:gd name="connsiteY34" fmla="*/ 9453 h 10000"/>
              <a:gd name="connsiteX35" fmla="*/ 4051 w 10000"/>
              <a:gd name="connsiteY35" fmla="*/ 9686 h 10000"/>
              <a:gd name="connsiteX36" fmla="*/ 3534 w 10000"/>
              <a:gd name="connsiteY36" fmla="*/ 9686 h 10000"/>
              <a:gd name="connsiteX37" fmla="*/ 3277 w 10000"/>
              <a:gd name="connsiteY37" fmla="*/ 9453 h 10000"/>
              <a:gd name="connsiteX38" fmla="*/ 3534 w 10000"/>
              <a:gd name="connsiteY38" fmla="*/ 9217 h 10000"/>
              <a:gd name="connsiteX39" fmla="*/ 1337 w 10000"/>
              <a:gd name="connsiteY39" fmla="*/ 5589 h 10000"/>
              <a:gd name="connsiteX40" fmla="*/ 2503 w 10000"/>
              <a:gd name="connsiteY40" fmla="*/ 5862 h 10000"/>
              <a:gd name="connsiteX41" fmla="*/ 3794 w 10000"/>
              <a:gd name="connsiteY41" fmla="*/ 6250 h 10000"/>
              <a:gd name="connsiteX42" fmla="*/ 4744 w 10000"/>
              <a:gd name="connsiteY42" fmla="*/ 6055 h 10000"/>
              <a:gd name="connsiteX43" fmla="*/ 4524 w 10000"/>
              <a:gd name="connsiteY43" fmla="*/ 5781 h 10000"/>
              <a:gd name="connsiteX44" fmla="*/ 3794 w 10000"/>
              <a:gd name="connsiteY44" fmla="*/ 5940 h 10000"/>
              <a:gd name="connsiteX45" fmla="*/ 2759 w 10000"/>
              <a:gd name="connsiteY45" fmla="*/ 5667 h 10000"/>
              <a:gd name="connsiteX46" fmla="*/ 2845 w 10000"/>
              <a:gd name="connsiteY46" fmla="*/ 4805 h 10000"/>
              <a:gd name="connsiteX47" fmla="*/ 1638 w 10000"/>
              <a:gd name="connsiteY47" fmla="*/ 4532 h 10000"/>
              <a:gd name="connsiteX48" fmla="*/ 1337 w 10000"/>
              <a:gd name="connsiteY48" fmla="*/ 5589 h 10000"/>
              <a:gd name="connsiteX49" fmla="*/ 5086 w 10000"/>
              <a:gd name="connsiteY49" fmla="*/ 5862 h 10000"/>
              <a:gd name="connsiteX50" fmla="*/ 6248 w 10000"/>
              <a:gd name="connsiteY50" fmla="*/ 5589 h 10000"/>
              <a:gd name="connsiteX51" fmla="*/ 5950 w 10000"/>
              <a:gd name="connsiteY51" fmla="*/ 4532 h 10000"/>
              <a:gd name="connsiteX52" fmla="*/ 5950 w 10000"/>
              <a:gd name="connsiteY52" fmla="*/ 4299 h 10000"/>
              <a:gd name="connsiteX53" fmla="*/ 5001 w 10000"/>
              <a:gd name="connsiteY53" fmla="*/ 2656 h 10000"/>
              <a:gd name="connsiteX54" fmla="*/ 4870 w 10000"/>
              <a:gd name="connsiteY54" fmla="*/ 2970 h 10000"/>
              <a:gd name="connsiteX55" fmla="*/ 5604 w 10000"/>
              <a:gd name="connsiteY55" fmla="*/ 4299 h 10000"/>
              <a:gd name="connsiteX56" fmla="*/ 5604 w 10000"/>
              <a:gd name="connsiteY56" fmla="*/ 4414 h 10000"/>
              <a:gd name="connsiteX57" fmla="*/ 4744 w 10000"/>
              <a:gd name="connsiteY57" fmla="*/ 4805 h 10000"/>
              <a:gd name="connsiteX58" fmla="*/ 5086 w 10000"/>
              <a:gd name="connsiteY58" fmla="*/ 5862 h 10000"/>
              <a:gd name="connsiteX59" fmla="*/ 1638 w 10000"/>
              <a:gd name="connsiteY59" fmla="*/ 4181 h 10000"/>
              <a:gd name="connsiteX60" fmla="*/ 1984 w 10000"/>
              <a:gd name="connsiteY60" fmla="*/ 4100 h 10000"/>
              <a:gd name="connsiteX61" fmla="*/ 3016 w 10000"/>
              <a:gd name="connsiteY61" fmla="*/ 2811 h 10000"/>
              <a:gd name="connsiteX62" fmla="*/ 3794 w 10000"/>
              <a:gd name="connsiteY62" fmla="*/ 3280 h 10000"/>
              <a:gd name="connsiteX63" fmla="*/ 4655 w 10000"/>
              <a:gd name="connsiteY63" fmla="*/ 2501 h 10000"/>
              <a:gd name="connsiteX64" fmla="*/ 3794 w 10000"/>
              <a:gd name="connsiteY64" fmla="*/ 1718 h 10000"/>
              <a:gd name="connsiteX65" fmla="*/ 2930 w 10000"/>
              <a:gd name="connsiteY65" fmla="*/ 2501 h 10000"/>
              <a:gd name="connsiteX66" fmla="*/ 1638 w 10000"/>
              <a:gd name="connsiteY66" fmla="*/ 4181 h 10000"/>
              <a:gd name="connsiteX0" fmla="*/ 9953 w 9967"/>
              <a:gd name="connsiteY0" fmla="*/ 1914 h 10000"/>
              <a:gd name="connsiteX1" fmla="*/ 9610 w 9967"/>
              <a:gd name="connsiteY1" fmla="*/ 1562 h 10000"/>
              <a:gd name="connsiteX2" fmla="*/ 7585 w 9967"/>
              <a:gd name="connsiteY2" fmla="*/ 4414 h 10000"/>
              <a:gd name="connsiteX3" fmla="*/ 7585 w 9967"/>
              <a:gd name="connsiteY3" fmla="*/ 469 h 10000"/>
              <a:gd name="connsiteX4" fmla="*/ 7071 w 9967"/>
              <a:gd name="connsiteY4" fmla="*/ 0 h 10000"/>
              <a:gd name="connsiteX5" fmla="*/ 517 w 9967"/>
              <a:gd name="connsiteY5" fmla="*/ 0 h 10000"/>
              <a:gd name="connsiteX6" fmla="*/ 0 w 9967"/>
              <a:gd name="connsiteY6" fmla="*/ 469 h 10000"/>
              <a:gd name="connsiteX7" fmla="*/ 0 w 9967"/>
              <a:gd name="connsiteY7" fmla="*/ 9531 h 10000"/>
              <a:gd name="connsiteX8" fmla="*/ 517 w 9967"/>
              <a:gd name="connsiteY8" fmla="*/ 10000 h 10000"/>
              <a:gd name="connsiteX9" fmla="*/ 7071 w 9967"/>
              <a:gd name="connsiteY9" fmla="*/ 10000 h 10000"/>
              <a:gd name="connsiteX10" fmla="*/ 7585 w 9967"/>
              <a:gd name="connsiteY10" fmla="*/ 9531 h 10000"/>
              <a:gd name="connsiteX11" fmla="*/ 7585 w 9967"/>
              <a:gd name="connsiteY11" fmla="*/ 6291 h 10000"/>
              <a:gd name="connsiteX12" fmla="*/ 7071 w 9967"/>
              <a:gd name="connsiteY12" fmla="*/ 7111 h 10000"/>
              <a:gd name="connsiteX13" fmla="*/ 7071 w 9967"/>
              <a:gd name="connsiteY13" fmla="*/ 8907 h 10000"/>
              <a:gd name="connsiteX14" fmla="*/ 517 w 9967"/>
              <a:gd name="connsiteY14" fmla="*/ 8907 h 10000"/>
              <a:gd name="connsiteX15" fmla="*/ 517 w 9967"/>
              <a:gd name="connsiteY15" fmla="*/ 938 h 10000"/>
              <a:gd name="connsiteX16" fmla="*/ 7071 w 9967"/>
              <a:gd name="connsiteY16" fmla="*/ 938 h 10000"/>
              <a:gd name="connsiteX17" fmla="*/ 7071 w 9967"/>
              <a:gd name="connsiteY17" fmla="*/ 5235 h 10000"/>
              <a:gd name="connsiteX18" fmla="*/ 5950 w 9967"/>
              <a:gd name="connsiteY18" fmla="*/ 7033 h 10000"/>
              <a:gd name="connsiteX19" fmla="*/ 5775 w 9967"/>
              <a:gd name="connsiteY19" fmla="*/ 7266 h 10000"/>
              <a:gd name="connsiteX20" fmla="*/ 5649 w 9967"/>
              <a:gd name="connsiteY20" fmla="*/ 7617 h 10000"/>
              <a:gd name="connsiteX21" fmla="*/ 5604 w 9967"/>
              <a:gd name="connsiteY21" fmla="*/ 7927 h 10000"/>
              <a:gd name="connsiteX22" fmla="*/ 5604 w 9967"/>
              <a:gd name="connsiteY22" fmla="*/ 7968 h 10000"/>
              <a:gd name="connsiteX23" fmla="*/ 5649 w 9967"/>
              <a:gd name="connsiteY23" fmla="*/ 8123 h 10000"/>
              <a:gd name="connsiteX24" fmla="*/ 5775 w 9967"/>
              <a:gd name="connsiteY24" fmla="*/ 8086 h 10000"/>
              <a:gd name="connsiteX25" fmla="*/ 5819 w 9967"/>
              <a:gd name="connsiteY25" fmla="*/ 8045 h 10000"/>
              <a:gd name="connsiteX26" fmla="*/ 6077 w 9967"/>
              <a:gd name="connsiteY26" fmla="*/ 7850 h 10000"/>
              <a:gd name="connsiteX27" fmla="*/ 6379 w 9967"/>
              <a:gd name="connsiteY27" fmla="*/ 7576 h 10000"/>
              <a:gd name="connsiteX28" fmla="*/ 6508 w 9967"/>
              <a:gd name="connsiteY28" fmla="*/ 7343 h 10000"/>
              <a:gd name="connsiteX29" fmla="*/ 9436 w 9967"/>
              <a:gd name="connsiteY29" fmla="*/ 2737 h 10000"/>
              <a:gd name="connsiteX30" fmla="*/ 9953 w 9967"/>
              <a:gd name="connsiteY30" fmla="*/ 1914 h 10000"/>
              <a:gd name="connsiteX31" fmla="*/ 3534 w 9967"/>
              <a:gd name="connsiteY31" fmla="*/ 9217 h 10000"/>
              <a:gd name="connsiteX32" fmla="*/ 4051 w 9967"/>
              <a:gd name="connsiteY32" fmla="*/ 9217 h 10000"/>
              <a:gd name="connsiteX33" fmla="*/ 4312 w 9967"/>
              <a:gd name="connsiteY33" fmla="*/ 9453 h 10000"/>
              <a:gd name="connsiteX34" fmla="*/ 4051 w 9967"/>
              <a:gd name="connsiteY34" fmla="*/ 9686 h 10000"/>
              <a:gd name="connsiteX35" fmla="*/ 3534 w 9967"/>
              <a:gd name="connsiteY35" fmla="*/ 9686 h 10000"/>
              <a:gd name="connsiteX36" fmla="*/ 3277 w 9967"/>
              <a:gd name="connsiteY36" fmla="*/ 9453 h 10000"/>
              <a:gd name="connsiteX37" fmla="*/ 3534 w 9967"/>
              <a:gd name="connsiteY37" fmla="*/ 9217 h 10000"/>
              <a:gd name="connsiteX38" fmla="*/ 1337 w 9967"/>
              <a:gd name="connsiteY38" fmla="*/ 5589 h 10000"/>
              <a:gd name="connsiteX39" fmla="*/ 2503 w 9967"/>
              <a:gd name="connsiteY39" fmla="*/ 5862 h 10000"/>
              <a:gd name="connsiteX40" fmla="*/ 3794 w 9967"/>
              <a:gd name="connsiteY40" fmla="*/ 6250 h 10000"/>
              <a:gd name="connsiteX41" fmla="*/ 4744 w 9967"/>
              <a:gd name="connsiteY41" fmla="*/ 6055 h 10000"/>
              <a:gd name="connsiteX42" fmla="*/ 4524 w 9967"/>
              <a:gd name="connsiteY42" fmla="*/ 5781 h 10000"/>
              <a:gd name="connsiteX43" fmla="*/ 3794 w 9967"/>
              <a:gd name="connsiteY43" fmla="*/ 5940 h 10000"/>
              <a:gd name="connsiteX44" fmla="*/ 2759 w 9967"/>
              <a:gd name="connsiteY44" fmla="*/ 5667 h 10000"/>
              <a:gd name="connsiteX45" fmla="*/ 2845 w 9967"/>
              <a:gd name="connsiteY45" fmla="*/ 4805 h 10000"/>
              <a:gd name="connsiteX46" fmla="*/ 1638 w 9967"/>
              <a:gd name="connsiteY46" fmla="*/ 4532 h 10000"/>
              <a:gd name="connsiteX47" fmla="*/ 1337 w 9967"/>
              <a:gd name="connsiteY47" fmla="*/ 5589 h 10000"/>
              <a:gd name="connsiteX48" fmla="*/ 5086 w 9967"/>
              <a:gd name="connsiteY48" fmla="*/ 5862 h 10000"/>
              <a:gd name="connsiteX49" fmla="*/ 6248 w 9967"/>
              <a:gd name="connsiteY49" fmla="*/ 5589 h 10000"/>
              <a:gd name="connsiteX50" fmla="*/ 5950 w 9967"/>
              <a:gd name="connsiteY50" fmla="*/ 4532 h 10000"/>
              <a:gd name="connsiteX51" fmla="*/ 5950 w 9967"/>
              <a:gd name="connsiteY51" fmla="*/ 4299 h 10000"/>
              <a:gd name="connsiteX52" fmla="*/ 5001 w 9967"/>
              <a:gd name="connsiteY52" fmla="*/ 2656 h 10000"/>
              <a:gd name="connsiteX53" fmla="*/ 4870 w 9967"/>
              <a:gd name="connsiteY53" fmla="*/ 2970 h 10000"/>
              <a:gd name="connsiteX54" fmla="*/ 5604 w 9967"/>
              <a:gd name="connsiteY54" fmla="*/ 4299 h 10000"/>
              <a:gd name="connsiteX55" fmla="*/ 5604 w 9967"/>
              <a:gd name="connsiteY55" fmla="*/ 4414 h 10000"/>
              <a:gd name="connsiteX56" fmla="*/ 4744 w 9967"/>
              <a:gd name="connsiteY56" fmla="*/ 4805 h 10000"/>
              <a:gd name="connsiteX57" fmla="*/ 5086 w 9967"/>
              <a:gd name="connsiteY57" fmla="*/ 5862 h 10000"/>
              <a:gd name="connsiteX58" fmla="*/ 1638 w 9967"/>
              <a:gd name="connsiteY58" fmla="*/ 4181 h 10000"/>
              <a:gd name="connsiteX59" fmla="*/ 1984 w 9967"/>
              <a:gd name="connsiteY59" fmla="*/ 4100 h 10000"/>
              <a:gd name="connsiteX60" fmla="*/ 3016 w 9967"/>
              <a:gd name="connsiteY60" fmla="*/ 2811 h 10000"/>
              <a:gd name="connsiteX61" fmla="*/ 3794 w 9967"/>
              <a:gd name="connsiteY61" fmla="*/ 3280 h 10000"/>
              <a:gd name="connsiteX62" fmla="*/ 4655 w 9967"/>
              <a:gd name="connsiteY62" fmla="*/ 2501 h 10000"/>
              <a:gd name="connsiteX63" fmla="*/ 3794 w 9967"/>
              <a:gd name="connsiteY63" fmla="*/ 1718 h 10000"/>
              <a:gd name="connsiteX64" fmla="*/ 2930 w 9967"/>
              <a:gd name="connsiteY64" fmla="*/ 2501 h 10000"/>
              <a:gd name="connsiteX65" fmla="*/ 1638 w 9967"/>
              <a:gd name="connsiteY65" fmla="*/ 4181 h 10000"/>
              <a:gd name="connsiteX0" fmla="*/ 9986 w 10000"/>
              <a:gd name="connsiteY0" fmla="*/ 1914 h 10000"/>
              <a:gd name="connsiteX1" fmla="*/ 9642 w 10000"/>
              <a:gd name="connsiteY1" fmla="*/ 1562 h 10000"/>
              <a:gd name="connsiteX2" fmla="*/ 7610 w 10000"/>
              <a:gd name="connsiteY2" fmla="*/ 4414 h 10000"/>
              <a:gd name="connsiteX3" fmla="*/ 7610 w 10000"/>
              <a:gd name="connsiteY3" fmla="*/ 469 h 10000"/>
              <a:gd name="connsiteX4" fmla="*/ 7094 w 10000"/>
              <a:gd name="connsiteY4" fmla="*/ 0 h 10000"/>
              <a:gd name="connsiteX5" fmla="*/ 519 w 10000"/>
              <a:gd name="connsiteY5" fmla="*/ 0 h 10000"/>
              <a:gd name="connsiteX6" fmla="*/ 0 w 10000"/>
              <a:gd name="connsiteY6" fmla="*/ 469 h 10000"/>
              <a:gd name="connsiteX7" fmla="*/ 0 w 10000"/>
              <a:gd name="connsiteY7" fmla="*/ 9531 h 10000"/>
              <a:gd name="connsiteX8" fmla="*/ 519 w 10000"/>
              <a:gd name="connsiteY8" fmla="*/ 10000 h 10000"/>
              <a:gd name="connsiteX9" fmla="*/ 7094 w 10000"/>
              <a:gd name="connsiteY9" fmla="*/ 10000 h 10000"/>
              <a:gd name="connsiteX10" fmla="*/ 7610 w 10000"/>
              <a:gd name="connsiteY10" fmla="*/ 9531 h 10000"/>
              <a:gd name="connsiteX11" fmla="*/ 7610 w 10000"/>
              <a:gd name="connsiteY11" fmla="*/ 6291 h 10000"/>
              <a:gd name="connsiteX12" fmla="*/ 7094 w 10000"/>
              <a:gd name="connsiteY12" fmla="*/ 7111 h 10000"/>
              <a:gd name="connsiteX13" fmla="*/ 7094 w 10000"/>
              <a:gd name="connsiteY13" fmla="*/ 8907 h 10000"/>
              <a:gd name="connsiteX14" fmla="*/ 519 w 10000"/>
              <a:gd name="connsiteY14" fmla="*/ 8907 h 10000"/>
              <a:gd name="connsiteX15" fmla="*/ 519 w 10000"/>
              <a:gd name="connsiteY15" fmla="*/ 938 h 10000"/>
              <a:gd name="connsiteX16" fmla="*/ 7094 w 10000"/>
              <a:gd name="connsiteY16" fmla="*/ 938 h 10000"/>
              <a:gd name="connsiteX17" fmla="*/ 7094 w 10000"/>
              <a:gd name="connsiteY17" fmla="*/ 5235 h 10000"/>
              <a:gd name="connsiteX18" fmla="*/ 5970 w 10000"/>
              <a:gd name="connsiteY18" fmla="*/ 7033 h 10000"/>
              <a:gd name="connsiteX19" fmla="*/ 5794 w 10000"/>
              <a:gd name="connsiteY19" fmla="*/ 7266 h 10000"/>
              <a:gd name="connsiteX20" fmla="*/ 5668 w 10000"/>
              <a:gd name="connsiteY20" fmla="*/ 7617 h 10000"/>
              <a:gd name="connsiteX21" fmla="*/ 5623 w 10000"/>
              <a:gd name="connsiteY21" fmla="*/ 7927 h 10000"/>
              <a:gd name="connsiteX22" fmla="*/ 5623 w 10000"/>
              <a:gd name="connsiteY22" fmla="*/ 7968 h 10000"/>
              <a:gd name="connsiteX23" fmla="*/ 5668 w 10000"/>
              <a:gd name="connsiteY23" fmla="*/ 8123 h 10000"/>
              <a:gd name="connsiteX24" fmla="*/ 5794 w 10000"/>
              <a:gd name="connsiteY24" fmla="*/ 8086 h 10000"/>
              <a:gd name="connsiteX25" fmla="*/ 5838 w 10000"/>
              <a:gd name="connsiteY25" fmla="*/ 8045 h 10000"/>
              <a:gd name="connsiteX26" fmla="*/ 6097 w 10000"/>
              <a:gd name="connsiteY26" fmla="*/ 7850 h 10000"/>
              <a:gd name="connsiteX27" fmla="*/ 6400 w 10000"/>
              <a:gd name="connsiteY27" fmla="*/ 7576 h 10000"/>
              <a:gd name="connsiteX28" fmla="*/ 6530 w 10000"/>
              <a:gd name="connsiteY28" fmla="*/ 7343 h 10000"/>
              <a:gd name="connsiteX29" fmla="*/ 9986 w 10000"/>
              <a:gd name="connsiteY29" fmla="*/ 1914 h 10000"/>
              <a:gd name="connsiteX30" fmla="*/ 3546 w 10000"/>
              <a:gd name="connsiteY30" fmla="*/ 9217 h 10000"/>
              <a:gd name="connsiteX31" fmla="*/ 4064 w 10000"/>
              <a:gd name="connsiteY31" fmla="*/ 9217 h 10000"/>
              <a:gd name="connsiteX32" fmla="*/ 4326 w 10000"/>
              <a:gd name="connsiteY32" fmla="*/ 9453 h 10000"/>
              <a:gd name="connsiteX33" fmla="*/ 4064 w 10000"/>
              <a:gd name="connsiteY33" fmla="*/ 9686 h 10000"/>
              <a:gd name="connsiteX34" fmla="*/ 3546 w 10000"/>
              <a:gd name="connsiteY34" fmla="*/ 9686 h 10000"/>
              <a:gd name="connsiteX35" fmla="*/ 3288 w 10000"/>
              <a:gd name="connsiteY35" fmla="*/ 9453 h 10000"/>
              <a:gd name="connsiteX36" fmla="*/ 3546 w 10000"/>
              <a:gd name="connsiteY36" fmla="*/ 9217 h 10000"/>
              <a:gd name="connsiteX37" fmla="*/ 1341 w 10000"/>
              <a:gd name="connsiteY37" fmla="*/ 5589 h 10000"/>
              <a:gd name="connsiteX38" fmla="*/ 2511 w 10000"/>
              <a:gd name="connsiteY38" fmla="*/ 5862 h 10000"/>
              <a:gd name="connsiteX39" fmla="*/ 3807 w 10000"/>
              <a:gd name="connsiteY39" fmla="*/ 6250 h 10000"/>
              <a:gd name="connsiteX40" fmla="*/ 4760 w 10000"/>
              <a:gd name="connsiteY40" fmla="*/ 6055 h 10000"/>
              <a:gd name="connsiteX41" fmla="*/ 4539 w 10000"/>
              <a:gd name="connsiteY41" fmla="*/ 5781 h 10000"/>
              <a:gd name="connsiteX42" fmla="*/ 3807 w 10000"/>
              <a:gd name="connsiteY42" fmla="*/ 5940 h 10000"/>
              <a:gd name="connsiteX43" fmla="*/ 2768 w 10000"/>
              <a:gd name="connsiteY43" fmla="*/ 5667 h 10000"/>
              <a:gd name="connsiteX44" fmla="*/ 2854 w 10000"/>
              <a:gd name="connsiteY44" fmla="*/ 4805 h 10000"/>
              <a:gd name="connsiteX45" fmla="*/ 1643 w 10000"/>
              <a:gd name="connsiteY45" fmla="*/ 4532 h 10000"/>
              <a:gd name="connsiteX46" fmla="*/ 1341 w 10000"/>
              <a:gd name="connsiteY46" fmla="*/ 5589 h 10000"/>
              <a:gd name="connsiteX47" fmla="*/ 5103 w 10000"/>
              <a:gd name="connsiteY47" fmla="*/ 5862 h 10000"/>
              <a:gd name="connsiteX48" fmla="*/ 6269 w 10000"/>
              <a:gd name="connsiteY48" fmla="*/ 5589 h 10000"/>
              <a:gd name="connsiteX49" fmla="*/ 5970 w 10000"/>
              <a:gd name="connsiteY49" fmla="*/ 4532 h 10000"/>
              <a:gd name="connsiteX50" fmla="*/ 5970 w 10000"/>
              <a:gd name="connsiteY50" fmla="*/ 4299 h 10000"/>
              <a:gd name="connsiteX51" fmla="*/ 5018 w 10000"/>
              <a:gd name="connsiteY51" fmla="*/ 2656 h 10000"/>
              <a:gd name="connsiteX52" fmla="*/ 4886 w 10000"/>
              <a:gd name="connsiteY52" fmla="*/ 2970 h 10000"/>
              <a:gd name="connsiteX53" fmla="*/ 5623 w 10000"/>
              <a:gd name="connsiteY53" fmla="*/ 4299 h 10000"/>
              <a:gd name="connsiteX54" fmla="*/ 5623 w 10000"/>
              <a:gd name="connsiteY54" fmla="*/ 4414 h 10000"/>
              <a:gd name="connsiteX55" fmla="*/ 4760 w 10000"/>
              <a:gd name="connsiteY55" fmla="*/ 4805 h 10000"/>
              <a:gd name="connsiteX56" fmla="*/ 5103 w 10000"/>
              <a:gd name="connsiteY56" fmla="*/ 5862 h 10000"/>
              <a:gd name="connsiteX57" fmla="*/ 1643 w 10000"/>
              <a:gd name="connsiteY57" fmla="*/ 4181 h 10000"/>
              <a:gd name="connsiteX58" fmla="*/ 1991 w 10000"/>
              <a:gd name="connsiteY58" fmla="*/ 4100 h 10000"/>
              <a:gd name="connsiteX59" fmla="*/ 3026 w 10000"/>
              <a:gd name="connsiteY59" fmla="*/ 2811 h 10000"/>
              <a:gd name="connsiteX60" fmla="*/ 3807 w 10000"/>
              <a:gd name="connsiteY60" fmla="*/ 3280 h 10000"/>
              <a:gd name="connsiteX61" fmla="*/ 4670 w 10000"/>
              <a:gd name="connsiteY61" fmla="*/ 2501 h 10000"/>
              <a:gd name="connsiteX62" fmla="*/ 3807 w 10000"/>
              <a:gd name="connsiteY62" fmla="*/ 1718 h 10000"/>
              <a:gd name="connsiteX63" fmla="*/ 2940 w 10000"/>
              <a:gd name="connsiteY63" fmla="*/ 2501 h 10000"/>
              <a:gd name="connsiteX64" fmla="*/ 1643 w 10000"/>
              <a:gd name="connsiteY64" fmla="*/ 4181 h 10000"/>
              <a:gd name="connsiteX0" fmla="*/ 6530 w 9642"/>
              <a:gd name="connsiteY0" fmla="*/ 7343 h 10000"/>
              <a:gd name="connsiteX1" fmla="*/ 9642 w 9642"/>
              <a:gd name="connsiteY1" fmla="*/ 1562 h 10000"/>
              <a:gd name="connsiteX2" fmla="*/ 7610 w 9642"/>
              <a:gd name="connsiteY2" fmla="*/ 4414 h 10000"/>
              <a:gd name="connsiteX3" fmla="*/ 7610 w 9642"/>
              <a:gd name="connsiteY3" fmla="*/ 469 h 10000"/>
              <a:gd name="connsiteX4" fmla="*/ 7094 w 9642"/>
              <a:gd name="connsiteY4" fmla="*/ 0 h 10000"/>
              <a:gd name="connsiteX5" fmla="*/ 519 w 9642"/>
              <a:gd name="connsiteY5" fmla="*/ 0 h 10000"/>
              <a:gd name="connsiteX6" fmla="*/ 0 w 9642"/>
              <a:gd name="connsiteY6" fmla="*/ 469 h 10000"/>
              <a:gd name="connsiteX7" fmla="*/ 0 w 9642"/>
              <a:gd name="connsiteY7" fmla="*/ 9531 h 10000"/>
              <a:gd name="connsiteX8" fmla="*/ 519 w 9642"/>
              <a:gd name="connsiteY8" fmla="*/ 10000 h 10000"/>
              <a:gd name="connsiteX9" fmla="*/ 7094 w 9642"/>
              <a:gd name="connsiteY9" fmla="*/ 10000 h 10000"/>
              <a:gd name="connsiteX10" fmla="*/ 7610 w 9642"/>
              <a:gd name="connsiteY10" fmla="*/ 9531 h 10000"/>
              <a:gd name="connsiteX11" fmla="*/ 7610 w 9642"/>
              <a:gd name="connsiteY11" fmla="*/ 6291 h 10000"/>
              <a:gd name="connsiteX12" fmla="*/ 7094 w 9642"/>
              <a:gd name="connsiteY12" fmla="*/ 7111 h 10000"/>
              <a:gd name="connsiteX13" fmla="*/ 7094 w 9642"/>
              <a:gd name="connsiteY13" fmla="*/ 8907 h 10000"/>
              <a:gd name="connsiteX14" fmla="*/ 519 w 9642"/>
              <a:gd name="connsiteY14" fmla="*/ 8907 h 10000"/>
              <a:gd name="connsiteX15" fmla="*/ 519 w 9642"/>
              <a:gd name="connsiteY15" fmla="*/ 938 h 10000"/>
              <a:gd name="connsiteX16" fmla="*/ 7094 w 9642"/>
              <a:gd name="connsiteY16" fmla="*/ 938 h 10000"/>
              <a:gd name="connsiteX17" fmla="*/ 7094 w 9642"/>
              <a:gd name="connsiteY17" fmla="*/ 5235 h 10000"/>
              <a:gd name="connsiteX18" fmla="*/ 5970 w 9642"/>
              <a:gd name="connsiteY18" fmla="*/ 7033 h 10000"/>
              <a:gd name="connsiteX19" fmla="*/ 5794 w 9642"/>
              <a:gd name="connsiteY19" fmla="*/ 7266 h 10000"/>
              <a:gd name="connsiteX20" fmla="*/ 5668 w 9642"/>
              <a:gd name="connsiteY20" fmla="*/ 7617 h 10000"/>
              <a:gd name="connsiteX21" fmla="*/ 5623 w 9642"/>
              <a:gd name="connsiteY21" fmla="*/ 7927 h 10000"/>
              <a:gd name="connsiteX22" fmla="*/ 5623 w 9642"/>
              <a:gd name="connsiteY22" fmla="*/ 7968 h 10000"/>
              <a:gd name="connsiteX23" fmla="*/ 5668 w 9642"/>
              <a:gd name="connsiteY23" fmla="*/ 8123 h 10000"/>
              <a:gd name="connsiteX24" fmla="*/ 5794 w 9642"/>
              <a:gd name="connsiteY24" fmla="*/ 8086 h 10000"/>
              <a:gd name="connsiteX25" fmla="*/ 5838 w 9642"/>
              <a:gd name="connsiteY25" fmla="*/ 8045 h 10000"/>
              <a:gd name="connsiteX26" fmla="*/ 6097 w 9642"/>
              <a:gd name="connsiteY26" fmla="*/ 7850 h 10000"/>
              <a:gd name="connsiteX27" fmla="*/ 6400 w 9642"/>
              <a:gd name="connsiteY27" fmla="*/ 7576 h 10000"/>
              <a:gd name="connsiteX28" fmla="*/ 6530 w 9642"/>
              <a:gd name="connsiteY28" fmla="*/ 7343 h 10000"/>
              <a:gd name="connsiteX29" fmla="*/ 3546 w 9642"/>
              <a:gd name="connsiteY29" fmla="*/ 9217 h 10000"/>
              <a:gd name="connsiteX30" fmla="*/ 4064 w 9642"/>
              <a:gd name="connsiteY30" fmla="*/ 9217 h 10000"/>
              <a:gd name="connsiteX31" fmla="*/ 4326 w 9642"/>
              <a:gd name="connsiteY31" fmla="*/ 9453 h 10000"/>
              <a:gd name="connsiteX32" fmla="*/ 4064 w 9642"/>
              <a:gd name="connsiteY32" fmla="*/ 9686 h 10000"/>
              <a:gd name="connsiteX33" fmla="*/ 3546 w 9642"/>
              <a:gd name="connsiteY33" fmla="*/ 9686 h 10000"/>
              <a:gd name="connsiteX34" fmla="*/ 3288 w 9642"/>
              <a:gd name="connsiteY34" fmla="*/ 9453 h 10000"/>
              <a:gd name="connsiteX35" fmla="*/ 3546 w 9642"/>
              <a:gd name="connsiteY35" fmla="*/ 9217 h 10000"/>
              <a:gd name="connsiteX36" fmla="*/ 1341 w 9642"/>
              <a:gd name="connsiteY36" fmla="*/ 5589 h 10000"/>
              <a:gd name="connsiteX37" fmla="*/ 2511 w 9642"/>
              <a:gd name="connsiteY37" fmla="*/ 5862 h 10000"/>
              <a:gd name="connsiteX38" fmla="*/ 3807 w 9642"/>
              <a:gd name="connsiteY38" fmla="*/ 6250 h 10000"/>
              <a:gd name="connsiteX39" fmla="*/ 4760 w 9642"/>
              <a:gd name="connsiteY39" fmla="*/ 6055 h 10000"/>
              <a:gd name="connsiteX40" fmla="*/ 4539 w 9642"/>
              <a:gd name="connsiteY40" fmla="*/ 5781 h 10000"/>
              <a:gd name="connsiteX41" fmla="*/ 3807 w 9642"/>
              <a:gd name="connsiteY41" fmla="*/ 5940 h 10000"/>
              <a:gd name="connsiteX42" fmla="*/ 2768 w 9642"/>
              <a:gd name="connsiteY42" fmla="*/ 5667 h 10000"/>
              <a:gd name="connsiteX43" fmla="*/ 2854 w 9642"/>
              <a:gd name="connsiteY43" fmla="*/ 4805 h 10000"/>
              <a:gd name="connsiteX44" fmla="*/ 1643 w 9642"/>
              <a:gd name="connsiteY44" fmla="*/ 4532 h 10000"/>
              <a:gd name="connsiteX45" fmla="*/ 1341 w 9642"/>
              <a:gd name="connsiteY45" fmla="*/ 5589 h 10000"/>
              <a:gd name="connsiteX46" fmla="*/ 5103 w 9642"/>
              <a:gd name="connsiteY46" fmla="*/ 5862 h 10000"/>
              <a:gd name="connsiteX47" fmla="*/ 6269 w 9642"/>
              <a:gd name="connsiteY47" fmla="*/ 5589 h 10000"/>
              <a:gd name="connsiteX48" fmla="*/ 5970 w 9642"/>
              <a:gd name="connsiteY48" fmla="*/ 4532 h 10000"/>
              <a:gd name="connsiteX49" fmla="*/ 5970 w 9642"/>
              <a:gd name="connsiteY49" fmla="*/ 4299 h 10000"/>
              <a:gd name="connsiteX50" fmla="*/ 5018 w 9642"/>
              <a:gd name="connsiteY50" fmla="*/ 2656 h 10000"/>
              <a:gd name="connsiteX51" fmla="*/ 4886 w 9642"/>
              <a:gd name="connsiteY51" fmla="*/ 2970 h 10000"/>
              <a:gd name="connsiteX52" fmla="*/ 5623 w 9642"/>
              <a:gd name="connsiteY52" fmla="*/ 4299 h 10000"/>
              <a:gd name="connsiteX53" fmla="*/ 5623 w 9642"/>
              <a:gd name="connsiteY53" fmla="*/ 4414 h 10000"/>
              <a:gd name="connsiteX54" fmla="*/ 4760 w 9642"/>
              <a:gd name="connsiteY54" fmla="*/ 4805 h 10000"/>
              <a:gd name="connsiteX55" fmla="*/ 5103 w 9642"/>
              <a:gd name="connsiteY55" fmla="*/ 5862 h 10000"/>
              <a:gd name="connsiteX56" fmla="*/ 1643 w 9642"/>
              <a:gd name="connsiteY56" fmla="*/ 4181 h 10000"/>
              <a:gd name="connsiteX57" fmla="*/ 1991 w 9642"/>
              <a:gd name="connsiteY57" fmla="*/ 4100 h 10000"/>
              <a:gd name="connsiteX58" fmla="*/ 3026 w 9642"/>
              <a:gd name="connsiteY58" fmla="*/ 2811 h 10000"/>
              <a:gd name="connsiteX59" fmla="*/ 3807 w 9642"/>
              <a:gd name="connsiteY59" fmla="*/ 3280 h 10000"/>
              <a:gd name="connsiteX60" fmla="*/ 4670 w 9642"/>
              <a:gd name="connsiteY60" fmla="*/ 2501 h 10000"/>
              <a:gd name="connsiteX61" fmla="*/ 3807 w 9642"/>
              <a:gd name="connsiteY61" fmla="*/ 1718 h 10000"/>
              <a:gd name="connsiteX62" fmla="*/ 2940 w 9642"/>
              <a:gd name="connsiteY62" fmla="*/ 2501 h 10000"/>
              <a:gd name="connsiteX63" fmla="*/ 1643 w 9642"/>
              <a:gd name="connsiteY63" fmla="*/ 4181 h 10000"/>
              <a:gd name="connsiteX0" fmla="*/ 6772 w 7893"/>
              <a:gd name="connsiteY0" fmla="*/ 7343 h 10000"/>
              <a:gd name="connsiteX1" fmla="*/ 7893 w 7893"/>
              <a:gd name="connsiteY1" fmla="*/ 4414 h 10000"/>
              <a:gd name="connsiteX2" fmla="*/ 7893 w 7893"/>
              <a:gd name="connsiteY2" fmla="*/ 469 h 10000"/>
              <a:gd name="connsiteX3" fmla="*/ 7357 w 7893"/>
              <a:gd name="connsiteY3" fmla="*/ 0 h 10000"/>
              <a:gd name="connsiteX4" fmla="*/ 538 w 7893"/>
              <a:gd name="connsiteY4" fmla="*/ 0 h 10000"/>
              <a:gd name="connsiteX5" fmla="*/ 0 w 7893"/>
              <a:gd name="connsiteY5" fmla="*/ 469 h 10000"/>
              <a:gd name="connsiteX6" fmla="*/ 0 w 7893"/>
              <a:gd name="connsiteY6" fmla="*/ 9531 h 10000"/>
              <a:gd name="connsiteX7" fmla="*/ 538 w 7893"/>
              <a:gd name="connsiteY7" fmla="*/ 10000 h 10000"/>
              <a:gd name="connsiteX8" fmla="*/ 7357 w 7893"/>
              <a:gd name="connsiteY8" fmla="*/ 10000 h 10000"/>
              <a:gd name="connsiteX9" fmla="*/ 7893 w 7893"/>
              <a:gd name="connsiteY9" fmla="*/ 9531 h 10000"/>
              <a:gd name="connsiteX10" fmla="*/ 7893 w 7893"/>
              <a:gd name="connsiteY10" fmla="*/ 6291 h 10000"/>
              <a:gd name="connsiteX11" fmla="*/ 7357 w 7893"/>
              <a:gd name="connsiteY11" fmla="*/ 7111 h 10000"/>
              <a:gd name="connsiteX12" fmla="*/ 7357 w 7893"/>
              <a:gd name="connsiteY12" fmla="*/ 8907 h 10000"/>
              <a:gd name="connsiteX13" fmla="*/ 538 w 7893"/>
              <a:gd name="connsiteY13" fmla="*/ 8907 h 10000"/>
              <a:gd name="connsiteX14" fmla="*/ 538 w 7893"/>
              <a:gd name="connsiteY14" fmla="*/ 938 h 10000"/>
              <a:gd name="connsiteX15" fmla="*/ 7357 w 7893"/>
              <a:gd name="connsiteY15" fmla="*/ 938 h 10000"/>
              <a:gd name="connsiteX16" fmla="*/ 7357 w 7893"/>
              <a:gd name="connsiteY16" fmla="*/ 5235 h 10000"/>
              <a:gd name="connsiteX17" fmla="*/ 6192 w 7893"/>
              <a:gd name="connsiteY17" fmla="*/ 7033 h 10000"/>
              <a:gd name="connsiteX18" fmla="*/ 6009 w 7893"/>
              <a:gd name="connsiteY18" fmla="*/ 7266 h 10000"/>
              <a:gd name="connsiteX19" fmla="*/ 5878 w 7893"/>
              <a:gd name="connsiteY19" fmla="*/ 7617 h 10000"/>
              <a:gd name="connsiteX20" fmla="*/ 5832 w 7893"/>
              <a:gd name="connsiteY20" fmla="*/ 7927 h 10000"/>
              <a:gd name="connsiteX21" fmla="*/ 5832 w 7893"/>
              <a:gd name="connsiteY21" fmla="*/ 7968 h 10000"/>
              <a:gd name="connsiteX22" fmla="*/ 5878 w 7893"/>
              <a:gd name="connsiteY22" fmla="*/ 8123 h 10000"/>
              <a:gd name="connsiteX23" fmla="*/ 6009 w 7893"/>
              <a:gd name="connsiteY23" fmla="*/ 8086 h 10000"/>
              <a:gd name="connsiteX24" fmla="*/ 6055 w 7893"/>
              <a:gd name="connsiteY24" fmla="*/ 8045 h 10000"/>
              <a:gd name="connsiteX25" fmla="*/ 6323 w 7893"/>
              <a:gd name="connsiteY25" fmla="*/ 7850 h 10000"/>
              <a:gd name="connsiteX26" fmla="*/ 6638 w 7893"/>
              <a:gd name="connsiteY26" fmla="*/ 7576 h 10000"/>
              <a:gd name="connsiteX27" fmla="*/ 6772 w 7893"/>
              <a:gd name="connsiteY27" fmla="*/ 7343 h 10000"/>
              <a:gd name="connsiteX28" fmla="*/ 3678 w 7893"/>
              <a:gd name="connsiteY28" fmla="*/ 9217 h 10000"/>
              <a:gd name="connsiteX29" fmla="*/ 4215 w 7893"/>
              <a:gd name="connsiteY29" fmla="*/ 9217 h 10000"/>
              <a:gd name="connsiteX30" fmla="*/ 4487 w 7893"/>
              <a:gd name="connsiteY30" fmla="*/ 9453 h 10000"/>
              <a:gd name="connsiteX31" fmla="*/ 4215 w 7893"/>
              <a:gd name="connsiteY31" fmla="*/ 9686 h 10000"/>
              <a:gd name="connsiteX32" fmla="*/ 3678 w 7893"/>
              <a:gd name="connsiteY32" fmla="*/ 9686 h 10000"/>
              <a:gd name="connsiteX33" fmla="*/ 3410 w 7893"/>
              <a:gd name="connsiteY33" fmla="*/ 9453 h 10000"/>
              <a:gd name="connsiteX34" fmla="*/ 3678 w 7893"/>
              <a:gd name="connsiteY34" fmla="*/ 9217 h 10000"/>
              <a:gd name="connsiteX35" fmla="*/ 1391 w 7893"/>
              <a:gd name="connsiteY35" fmla="*/ 5589 h 10000"/>
              <a:gd name="connsiteX36" fmla="*/ 2604 w 7893"/>
              <a:gd name="connsiteY36" fmla="*/ 5862 h 10000"/>
              <a:gd name="connsiteX37" fmla="*/ 3948 w 7893"/>
              <a:gd name="connsiteY37" fmla="*/ 6250 h 10000"/>
              <a:gd name="connsiteX38" fmla="*/ 4937 w 7893"/>
              <a:gd name="connsiteY38" fmla="*/ 6055 h 10000"/>
              <a:gd name="connsiteX39" fmla="*/ 4708 w 7893"/>
              <a:gd name="connsiteY39" fmla="*/ 5781 h 10000"/>
              <a:gd name="connsiteX40" fmla="*/ 3948 w 7893"/>
              <a:gd name="connsiteY40" fmla="*/ 5940 h 10000"/>
              <a:gd name="connsiteX41" fmla="*/ 2871 w 7893"/>
              <a:gd name="connsiteY41" fmla="*/ 5667 h 10000"/>
              <a:gd name="connsiteX42" fmla="*/ 2960 w 7893"/>
              <a:gd name="connsiteY42" fmla="*/ 4805 h 10000"/>
              <a:gd name="connsiteX43" fmla="*/ 1704 w 7893"/>
              <a:gd name="connsiteY43" fmla="*/ 4532 h 10000"/>
              <a:gd name="connsiteX44" fmla="*/ 1391 w 7893"/>
              <a:gd name="connsiteY44" fmla="*/ 5589 h 10000"/>
              <a:gd name="connsiteX45" fmla="*/ 5292 w 7893"/>
              <a:gd name="connsiteY45" fmla="*/ 5862 h 10000"/>
              <a:gd name="connsiteX46" fmla="*/ 6502 w 7893"/>
              <a:gd name="connsiteY46" fmla="*/ 5589 h 10000"/>
              <a:gd name="connsiteX47" fmla="*/ 6192 w 7893"/>
              <a:gd name="connsiteY47" fmla="*/ 4532 h 10000"/>
              <a:gd name="connsiteX48" fmla="*/ 6192 w 7893"/>
              <a:gd name="connsiteY48" fmla="*/ 4299 h 10000"/>
              <a:gd name="connsiteX49" fmla="*/ 5204 w 7893"/>
              <a:gd name="connsiteY49" fmla="*/ 2656 h 10000"/>
              <a:gd name="connsiteX50" fmla="*/ 5067 w 7893"/>
              <a:gd name="connsiteY50" fmla="*/ 2970 h 10000"/>
              <a:gd name="connsiteX51" fmla="*/ 5832 w 7893"/>
              <a:gd name="connsiteY51" fmla="*/ 4299 h 10000"/>
              <a:gd name="connsiteX52" fmla="*/ 5832 w 7893"/>
              <a:gd name="connsiteY52" fmla="*/ 4414 h 10000"/>
              <a:gd name="connsiteX53" fmla="*/ 4937 w 7893"/>
              <a:gd name="connsiteY53" fmla="*/ 4805 h 10000"/>
              <a:gd name="connsiteX54" fmla="*/ 5292 w 7893"/>
              <a:gd name="connsiteY54" fmla="*/ 5862 h 10000"/>
              <a:gd name="connsiteX55" fmla="*/ 1704 w 7893"/>
              <a:gd name="connsiteY55" fmla="*/ 4181 h 10000"/>
              <a:gd name="connsiteX56" fmla="*/ 2065 w 7893"/>
              <a:gd name="connsiteY56" fmla="*/ 4100 h 10000"/>
              <a:gd name="connsiteX57" fmla="*/ 3138 w 7893"/>
              <a:gd name="connsiteY57" fmla="*/ 2811 h 10000"/>
              <a:gd name="connsiteX58" fmla="*/ 3948 w 7893"/>
              <a:gd name="connsiteY58" fmla="*/ 3280 h 10000"/>
              <a:gd name="connsiteX59" fmla="*/ 4843 w 7893"/>
              <a:gd name="connsiteY59" fmla="*/ 2501 h 10000"/>
              <a:gd name="connsiteX60" fmla="*/ 3948 w 7893"/>
              <a:gd name="connsiteY60" fmla="*/ 1718 h 10000"/>
              <a:gd name="connsiteX61" fmla="*/ 3049 w 7893"/>
              <a:gd name="connsiteY61" fmla="*/ 2501 h 10000"/>
              <a:gd name="connsiteX62" fmla="*/ 1704 w 7893"/>
              <a:gd name="connsiteY62"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7447 w 10000"/>
              <a:gd name="connsiteY19" fmla="*/ 7617 h 10000"/>
              <a:gd name="connsiteX20" fmla="*/ 7389 w 10000"/>
              <a:gd name="connsiteY20" fmla="*/ 7927 h 10000"/>
              <a:gd name="connsiteX21" fmla="*/ 7389 w 10000"/>
              <a:gd name="connsiteY21" fmla="*/ 7968 h 10000"/>
              <a:gd name="connsiteX22" fmla="*/ 7447 w 10000"/>
              <a:gd name="connsiteY22" fmla="*/ 8123 h 10000"/>
              <a:gd name="connsiteX23" fmla="*/ 7613 w 10000"/>
              <a:gd name="connsiteY23" fmla="*/ 8086 h 10000"/>
              <a:gd name="connsiteX24" fmla="*/ 8011 w 10000"/>
              <a:gd name="connsiteY24" fmla="*/ 7850 h 10000"/>
              <a:gd name="connsiteX25" fmla="*/ 8410 w 10000"/>
              <a:gd name="connsiteY25" fmla="*/ 7576 h 10000"/>
              <a:gd name="connsiteX26" fmla="*/ 8580 w 10000"/>
              <a:gd name="connsiteY26" fmla="*/ 7343 h 10000"/>
              <a:gd name="connsiteX27" fmla="*/ 4660 w 10000"/>
              <a:gd name="connsiteY27" fmla="*/ 9217 h 10000"/>
              <a:gd name="connsiteX28" fmla="*/ 5340 w 10000"/>
              <a:gd name="connsiteY28" fmla="*/ 9217 h 10000"/>
              <a:gd name="connsiteX29" fmla="*/ 5685 w 10000"/>
              <a:gd name="connsiteY29" fmla="*/ 9453 h 10000"/>
              <a:gd name="connsiteX30" fmla="*/ 5340 w 10000"/>
              <a:gd name="connsiteY30" fmla="*/ 9686 h 10000"/>
              <a:gd name="connsiteX31" fmla="*/ 4660 w 10000"/>
              <a:gd name="connsiteY31" fmla="*/ 9686 h 10000"/>
              <a:gd name="connsiteX32" fmla="*/ 4320 w 10000"/>
              <a:gd name="connsiteY32" fmla="*/ 9453 h 10000"/>
              <a:gd name="connsiteX33" fmla="*/ 4660 w 10000"/>
              <a:gd name="connsiteY33" fmla="*/ 9217 h 10000"/>
              <a:gd name="connsiteX34" fmla="*/ 1762 w 10000"/>
              <a:gd name="connsiteY34" fmla="*/ 5589 h 10000"/>
              <a:gd name="connsiteX35" fmla="*/ 3299 w 10000"/>
              <a:gd name="connsiteY35" fmla="*/ 5862 h 10000"/>
              <a:gd name="connsiteX36" fmla="*/ 5002 w 10000"/>
              <a:gd name="connsiteY36" fmla="*/ 6250 h 10000"/>
              <a:gd name="connsiteX37" fmla="*/ 6255 w 10000"/>
              <a:gd name="connsiteY37" fmla="*/ 6055 h 10000"/>
              <a:gd name="connsiteX38" fmla="*/ 5965 w 10000"/>
              <a:gd name="connsiteY38" fmla="*/ 5781 h 10000"/>
              <a:gd name="connsiteX39" fmla="*/ 5002 w 10000"/>
              <a:gd name="connsiteY39" fmla="*/ 5940 h 10000"/>
              <a:gd name="connsiteX40" fmla="*/ 3637 w 10000"/>
              <a:gd name="connsiteY40" fmla="*/ 5667 h 10000"/>
              <a:gd name="connsiteX41" fmla="*/ 3750 w 10000"/>
              <a:gd name="connsiteY41" fmla="*/ 4805 h 10000"/>
              <a:gd name="connsiteX42" fmla="*/ 2159 w 10000"/>
              <a:gd name="connsiteY42" fmla="*/ 4532 h 10000"/>
              <a:gd name="connsiteX43" fmla="*/ 1762 w 10000"/>
              <a:gd name="connsiteY43" fmla="*/ 5589 h 10000"/>
              <a:gd name="connsiteX44" fmla="*/ 6705 w 10000"/>
              <a:gd name="connsiteY44" fmla="*/ 5862 h 10000"/>
              <a:gd name="connsiteX45" fmla="*/ 8238 w 10000"/>
              <a:gd name="connsiteY45" fmla="*/ 5589 h 10000"/>
              <a:gd name="connsiteX46" fmla="*/ 7845 w 10000"/>
              <a:gd name="connsiteY46" fmla="*/ 4532 h 10000"/>
              <a:gd name="connsiteX47" fmla="*/ 7845 w 10000"/>
              <a:gd name="connsiteY47" fmla="*/ 4299 h 10000"/>
              <a:gd name="connsiteX48" fmla="*/ 6593 w 10000"/>
              <a:gd name="connsiteY48" fmla="*/ 2656 h 10000"/>
              <a:gd name="connsiteX49" fmla="*/ 6420 w 10000"/>
              <a:gd name="connsiteY49" fmla="*/ 2970 h 10000"/>
              <a:gd name="connsiteX50" fmla="*/ 7389 w 10000"/>
              <a:gd name="connsiteY50" fmla="*/ 4299 h 10000"/>
              <a:gd name="connsiteX51" fmla="*/ 7389 w 10000"/>
              <a:gd name="connsiteY51" fmla="*/ 4414 h 10000"/>
              <a:gd name="connsiteX52" fmla="*/ 6255 w 10000"/>
              <a:gd name="connsiteY52" fmla="*/ 4805 h 10000"/>
              <a:gd name="connsiteX53" fmla="*/ 6705 w 10000"/>
              <a:gd name="connsiteY53" fmla="*/ 5862 h 10000"/>
              <a:gd name="connsiteX54" fmla="*/ 2159 w 10000"/>
              <a:gd name="connsiteY54" fmla="*/ 4181 h 10000"/>
              <a:gd name="connsiteX55" fmla="*/ 2616 w 10000"/>
              <a:gd name="connsiteY55" fmla="*/ 4100 h 10000"/>
              <a:gd name="connsiteX56" fmla="*/ 3976 w 10000"/>
              <a:gd name="connsiteY56" fmla="*/ 2811 h 10000"/>
              <a:gd name="connsiteX57" fmla="*/ 5002 w 10000"/>
              <a:gd name="connsiteY57" fmla="*/ 3280 h 10000"/>
              <a:gd name="connsiteX58" fmla="*/ 6136 w 10000"/>
              <a:gd name="connsiteY58" fmla="*/ 2501 h 10000"/>
              <a:gd name="connsiteX59" fmla="*/ 5002 w 10000"/>
              <a:gd name="connsiteY59" fmla="*/ 1718 h 10000"/>
              <a:gd name="connsiteX60" fmla="*/ 3863 w 10000"/>
              <a:gd name="connsiteY60" fmla="*/ 2501 h 10000"/>
              <a:gd name="connsiteX61" fmla="*/ 2159 w 10000"/>
              <a:gd name="connsiteY61"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7447 w 10000"/>
              <a:gd name="connsiteY19" fmla="*/ 7617 h 10000"/>
              <a:gd name="connsiteX20" fmla="*/ 7389 w 10000"/>
              <a:gd name="connsiteY20" fmla="*/ 7927 h 10000"/>
              <a:gd name="connsiteX21" fmla="*/ 7389 w 10000"/>
              <a:gd name="connsiteY21" fmla="*/ 7968 h 10000"/>
              <a:gd name="connsiteX22" fmla="*/ 7447 w 10000"/>
              <a:gd name="connsiteY22" fmla="*/ 8123 h 10000"/>
              <a:gd name="connsiteX23" fmla="*/ 8011 w 10000"/>
              <a:gd name="connsiteY23" fmla="*/ 7850 h 10000"/>
              <a:gd name="connsiteX24" fmla="*/ 8410 w 10000"/>
              <a:gd name="connsiteY24" fmla="*/ 7576 h 10000"/>
              <a:gd name="connsiteX25" fmla="*/ 8580 w 10000"/>
              <a:gd name="connsiteY25" fmla="*/ 7343 h 10000"/>
              <a:gd name="connsiteX26" fmla="*/ 4660 w 10000"/>
              <a:gd name="connsiteY26" fmla="*/ 9217 h 10000"/>
              <a:gd name="connsiteX27" fmla="*/ 5340 w 10000"/>
              <a:gd name="connsiteY27" fmla="*/ 9217 h 10000"/>
              <a:gd name="connsiteX28" fmla="*/ 5685 w 10000"/>
              <a:gd name="connsiteY28" fmla="*/ 9453 h 10000"/>
              <a:gd name="connsiteX29" fmla="*/ 5340 w 10000"/>
              <a:gd name="connsiteY29" fmla="*/ 9686 h 10000"/>
              <a:gd name="connsiteX30" fmla="*/ 4660 w 10000"/>
              <a:gd name="connsiteY30" fmla="*/ 9686 h 10000"/>
              <a:gd name="connsiteX31" fmla="*/ 4320 w 10000"/>
              <a:gd name="connsiteY31" fmla="*/ 9453 h 10000"/>
              <a:gd name="connsiteX32" fmla="*/ 4660 w 10000"/>
              <a:gd name="connsiteY32" fmla="*/ 9217 h 10000"/>
              <a:gd name="connsiteX33" fmla="*/ 1762 w 10000"/>
              <a:gd name="connsiteY33" fmla="*/ 5589 h 10000"/>
              <a:gd name="connsiteX34" fmla="*/ 3299 w 10000"/>
              <a:gd name="connsiteY34" fmla="*/ 5862 h 10000"/>
              <a:gd name="connsiteX35" fmla="*/ 5002 w 10000"/>
              <a:gd name="connsiteY35" fmla="*/ 6250 h 10000"/>
              <a:gd name="connsiteX36" fmla="*/ 6255 w 10000"/>
              <a:gd name="connsiteY36" fmla="*/ 6055 h 10000"/>
              <a:gd name="connsiteX37" fmla="*/ 5965 w 10000"/>
              <a:gd name="connsiteY37" fmla="*/ 5781 h 10000"/>
              <a:gd name="connsiteX38" fmla="*/ 5002 w 10000"/>
              <a:gd name="connsiteY38" fmla="*/ 5940 h 10000"/>
              <a:gd name="connsiteX39" fmla="*/ 3637 w 10000"/>
              <a:gd name="connsiteY39" fmla="*/ 5667 h 10000"/>
              <a:gd name="connsiteX40" fmla="*/ 3750 w 10000"/>
              <a:gd name="connsiteY40" fmla="*/ 4805 h 10000"/>
              <a:gd name="connsiteX41" fmla="*/ 2159 w 10000"/>
              <a:gd name="connsiteY41" fmla="*/ 4532 h 10000"/>
              <a:gd name="connsiteX42" fmla="*/ 1762 w 10000"/>
              <a:gd name="connsiteY42" fmla="*/ 5589 h 10000"/>
              <a:gd name="connsiteX43" fmla="*/ 6705 w 10000"/>
              <a:gd name="connsiteY43" fmla="*/ 5862 h 10000"/>
              <a:gd name="connsiteX44" fmla="*/ 8238 w 10000"/>
              <a:gd name="connsiteY44" fmla="*/ 5589 h 10000"/>
              <a:gd name="connsiteX45" fmla="*/ 7845 w 10000"/>
              <a:gd name="connsiteY45" fmla="*/ 4532 h 10000"/>
              <a:gd name="connsiteX46" fmla="*/ 7845 w 10000"/>
              <a:gd name="connsiteY46" fmla="*/ 4299 h 10000"/>
              <a:gd name="connsiteX47" fmla="*/ 6593 w 10000"/>
              <a:gd name="connsiteY47" fmla="*/ 2656 h 10000"/>
              <a:gd name="connsiteX48" fmla="*/ 6420 w 10000"/>
              <a:gd name="connsiteY48" fmla="*/ 2970 h 10000"/>
              <a:gd name="connsiteX49" fmla="*/ 7389 w 10000"/>
              <a:gd name="connsiteY49" fmla="*/ 4299 h 10000"/>
              <a:gd name="connsiteX50" fmla="*/ 7389 w 10000"/>
              <a:gd name="connsiteY50" fmla="*/ 4414 h 10000"/>
              <a:gd name="connsiteX51" fmla="*/ 6255 w 10000"/>
              <a:gd name="connsiteY51" fmla="*/ 4805 h 10000"/>
              <a:gd name="connsiteX52" fmla="*/ 6705 w 10000"/>
              <a:gd name="connsiteY52" fmla="*/ 5862 h 10000"/>
              <a:gd name="connsiteX53" fmla="*/ 2159 w 10000"/>
              <a:gd name="connsiteY53" fmla="*/ 4181 h 10000"/>
              <a:gd name="connsiteX54" fmla="*/ 2616 w 10000"/>
              <a:gd name="connsiteY54" fmla="*/ 4100 h 10000"/>
              <a:gd name="connsiteX55" fmla="*/ 3976 w 10000"/>
              <a:gd name="connsiteY55" fmla="*/ 2811 h 10000"/>
              <a:gd name="connsiteX56" fmla="*/ 5002 w 10000"/>
              <a:gd name="connsiteY56" fmla="*/ 3280 h 10000"/>
              <a:gd name="connsiteX57" fmla="*/ 6136 w 10000"/>
              <a:gd name="connsiteY57" fmla="*/ 2501 h 10000"/>
              <a:gd name="connsiteX58" fmla="*/ 5002 w 10000"/>
              <a:gd name="connsiteY58" fmla="*/ 1718 h 10000"/>
              <a:gd name="connsiteX59" fmla="*/ 3863 w 10000"/>
              <a:gd name="connsiteY59" fmla="*/ 2501 h 10000"/>
              <a:gd name="connsiteX60" fmla="*/ 2159 w 10000"/>
              <a:gd name="connsiteY60"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7447 w 10000"/>
              <a:gd name="connsiteY19" fmla="*/ 7617 h 10000"/>
              <a:gd name="connsiteX20" fmla="*/ 7389 w 10000"/>
              <a:gd name="connsiteY20" fmla="*/ 7927 h 10000"/>
              <a:gd name="connsiteX21" fmla="*/ 7389 w 10000"/>
              <a:gd name="connsiteY21" fmla="*/ 7968 h 10000"/>
              <a:gd name="connsiteX22" fmla="*/ 8011 w 10000"/>
              <a:gd name="connsiteY22" fmla="*/ 7850 h 10000"/>
              <a:gd name="connsiteX23" fmla="*/ 8410 w 10000"/>
              <a:gd name="connsiteY23" fmla="*/ 7576 h 10000"/>
              <a:gd name="connsiteX24" fmla="*/ 8580 w 10000"/>
              <a:gd name="connsiteY24" fmla="*/ 7343 h 10000"/>
              <a:gd name="connsiteX25" fmla="*/ 4660 w 10000"/>
              <a:gd name="connsiteY25" fmla="*/ 9217 h 10000"/>
              <a:gd name="connsiteX26" fmla="*/ 5340 w 10000"/>
              <a:gd name="connsiteY26" fmla="*/ 9217 h 10000"/>
              <a:gd name="connsiteX27" fmla="*/ 5685 w 10000"/>
              <a:gd name="connsiteY27" fmla="*/ 9453 h 10000"/>
              <a:gd name="connsiteX28" fmla="*/ 5340 w 10000"/>
              <a:gd name="connsiteY28" fmla="*/ 9686 h 10000"/>
              <a:gd name="connsiteX29" fmla="*/ 4660 w 10000"/>
              <a:gd name="connsiteY29" fmla="*/ 9686 h 10000"/>
              <a:gd name="connsiteX30" fmla="*/ 4320 w 10000"/>
              <a:gd name="connsiteY30" fmla="*/ 9453 h 10000"/>
              <a:gd name="connsiteX31" fmla="*/ 4660 w 10000"/>
              <a:gd name="connsiteY31" fmla="*/ 9217 h 10000"/>
              <a:gd name="connsiteX32" fmla="*/ 1762 w 10000"/>
              <a:gd name="connsiteY32" fmla="*/ 5589 h 10000"/>
              <a:gd name="connsiteX33" fmla="*/ 3299 w 10000"/>
              <a:gd name="connsiteY33" fmla="*/ 5862 h 10000"/>
              <a:gd name="connsiteX34" fmla="*/ 5002 w 10000"/>
              <a:gd name="connsiteY34" fmla="*/ 6250 h 10000"/>
              <a:gd name="connsiteX35" fmla="*/ 6255 w 10000"/>
              <a:gd name="connsiteY35" fmla="*/ 6055 h 10000"/>
              <a:gd name="connsiteX36" fmla="*/ 5965 w 10000"/>
              <a:gd name="connsiteY36" fmla="*/ 5781 h 10000"/>
              <a:gd name="connsiteX37" fmla="*/ 5002 w 10000"/>
              <a:gd name="connsiteY37" fmla="*/ 5940 h 10000"/>
              <a:gd name="connsiteX38" fmla="*/ 3637 w 10000"/>
              <a:gd name="connsiteY38" fmla="*/ 5667 h 10000"/>
              <a:gd name="connsiteX39" fmla="*/ 3750 w 10000"/>
              <a:gd name="connsiteY39" fmla="*/ 4805 h 10000"/>
              <a:gd name="connsiteX40" fmla="*/ 2159 w 10000"/>
              <a:gd name="connsiteY40" fmla="*/ 4532 h 10000"/>
              <a:gd name="connsiteX41" fmla="*/ 1762 w 10000"/>
              <a:gd name="connsiteY41" fmla="*/ 5589 h 10000"/>
              <a:gd name="connsiteX42" fmla="*/ 6705 w 10000"/>
              <a:gd name="connsiteY42" fmla="*/ 5862 h 10000"/>
              <a:gd name="connsiteX43" fmla="*/ 8238 w 10000"/>
              <a:gd name="connsiteY43" fmla="*/ 5589 h 10000"/>
              <a:gd name="connsiteX44" fmla="*/ 7845 w 10000"/>
              <a:gd name="connsiteY44" fmla="*/ 4532 h 10000"/>
              <a:gd name="connsiteX45" fmla="*/ 7845 w 10000"/>
              <a:gd name="connsiteY45" fmla="*/ 4299 h 10000"/>
              <a:gd name="connsiteX46" fmla="*/ 6593 w 10000"/>
              <a:gd name="connsiteY46" fmla="*/ 2656 h 10000"/>
              <a:gd name="connsiteX47" fmla="*/ 6420 w 10000"/>
              <a:gd name="connsiteY47" fmla="*/ 2970 h 10000"/>
              <a:gd name="connsiteX48" fmla="*/ 7389 w 10000"/>
              <a:gd name="connsiteY48" fmla="*/ 4299 h 10000"/>
              <a:gd name="connsiteX49" fmla="*/ 7389 w 10000"/>
              <a:gd name="connsiteY49" fmla="*/ 4414 h 10000"/>
              <a:gd name="connsiteX50" fmla="*/ 6255 w 10000"/>
              <a:gd name="connsiteY50" fmla="*/ 4805 h 10000"/>
              <a:gd name="connsiteX51" fmla="*/ 6705 w 10000"/>
              <a:gd name="connsiteY51" fmla="*/ 5862 h 10000"/>
              <a:gd name="connsiteX52" fmla="*/ 2159 w 10000"/>
              <a:gd name="connsiteY52" fmla="*/ 4181 h 10000"/>
              <a:gd name="connsiteX53" fmla="*/ 2616 w 10000"/>
              <a:gd name="connsiteY53" fmla="*/ 4100 h 10000"/>
              <a:gd name="connsiteX54" fmla="*/ 3976 w 10000"/>
              <a:gd name="connsiteY54" fmla="*/ 2811 h 10000"/>
              <a:gd name="connsiteX55" fmla="*/ 5002 w 10000"/>
              <a:gd name="connsiteY55" fmla="*/ 3280 h 10000"/>
              <a:gd name="connsiteX56" fmla="*/ 6136 w 10000"/>
              <a:gd name="connsiteY56" fmla="*/ 2501 h 10000"/>
              <a:gd name="connsiteX57" fmla="*/ 5002 w 10000"/>
              <a:gd name="connsiteY57" fmla="*/ 1718 h 10000"/>
              <a:gd name="connsiteX58" fmla="*/ 3863 w 10000"/>
              <a:gd name="connsiteY58" fmla="*/ 2501 h 10000"/>
              <a:gd name="connsiteX59" fmla="*/ 2159 w 10000"/>
              <a:gd name="connsiteY59"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7447 w 10000"/>
              <a:gd name="connsiteY19" fmla="*/ 7617 h 10000"/>
              <a:gd name="connsiteX20" fmla="*/ 7389 w 10000"/>
              <a:gd name="connsiteY20" fmla="*/ 7927 h 10000"/>
              <a:gd name="connsiteX21" fmla="*/ 8011 w 10000"/>
              <a:gd name="connsiteY21" fmla="*/ 7850 h 10000"/>
              <a:gd name="connsiteX22" fmla="*/ 8410 w 10000"/>
              <a:gd name="connsiteY22" fmla="*/ 7576 h 10000"/>
              <a:gd name="connsiteX23" fmla="*/ 8580 w 10000"/>
              <a:gd name="connsiteY23" fmla="*/ 7343 h 10000"/>
              <a:gd name="connsiteX24" fmla="*/ 4660 w 10000"/>
              <a:gd name="connsiteY24" fmla="*/ 9217 h 10000"/>
              <a:gd name="connsiteX25" fmla="*/ 5340 w 10000"/>
              <a:gd name="connsiteY25" fmla="*/ 9217 h 10000"/>
              <a:gd name="connsiteX26" fmla="*/ 5685 w 10000"/>
              <a:gd name="connsiteY26" fmla="*/ 9453 h 10000"/>
              <a:gd name="connsiteX27" fmla="*/ 5340 w 10000"/>
              <a:gd name="connsiteY27" fmla="*/ 9686 h 10000"/>
              <a:gd name="connsiteX28" fmla="*/ 4660 w 10000"/>
              <a:gd name="connsiteY28" fmla="*/ 9686 h 10000"/>
              <a:gd name="connsiteX29" fmla="*/ 4320 w 10000"/>
              <a:gd name="connsiteY29" fmla="*/ 9453 h 10000"/>
              <a:gd name="connsiteX30" fmla="*/ 4660 w 10000"/>
              <a:gd name="connsiteY30" fmla="*/ 9217 h 10000"/>
              <a:gd name="connsiteX31" fmla="*/ 1762 w 10000"/>
              <a:gd name="connsiteY31" fmla="*/ 5589 h 10000"/>
              <a:gd name="connsiteX32" fmla="*/ 3299 w 10000"/>
              <a:gd name="connsiteY32" fmla="*/ 5862 h 10000"/>
              <a:gd name="connsiteX33" fmla="*/ 5002 w 10000"/>
              <a:gd name="connsiteY33" fmla="*/ 6250 h 10000"/>
              <a:gd name="connsiteX34" fmla="*/ 6255 w 10000"/>
              <a:gd name="connsiteY34" fmla="*/ 6055 h 10000"/>
              <a:gd name="connsiteX35" fmla="*/ 5965 w 10000"/>
              <a:gd name="connsiteY35" fmla="*/ 5781 h 10000"/>
              <a:gd name="connsiteX36" fmla="*/ 5002 w 10000"/>
              <a:gd name="connsiteY36" fmla="*/ 5940 h 10000"/>
              <a:gd name="connsiteX37" fmla="*/ 3637 w 10000"/>
              <a:gd name="connsiteY37" fmla="*/ 5667 h 10000"/>
              <a:gd name="connsiteX38" fmla="*/ 3750 w 10000"/>
              <a:gd name="connsiteY38" fmla="*/ 4805 h 10000"/>
              <a:gd name="connsiteX39" fmla="*/ 2159 w 10000"/>
              <a:gd name="connsiteY39" fmla="*/ 4532 h 10000"/>
              <a:gd name="connsiteX40" fmla="*/ 1762 w 10000"/>
              <a:gd name="connsiteY40" fmla="*/ 5589 h 10000"/>
              <a:gd name="connsiteX41" fmla="*/ 6705 w 10000"/>
              <a:gd name="connsiteY41" fmla="*/ 5862 h 10000"/>
              <a:gd name="connsiteX42" fmla="*/ 8238 w 10000"/>
              <a:gd name="connsiteY42" fmla="*/ 5589 h 10000"/>
              <a:gd name="connsiteX43" fmla="*/ 7845 w 10000"/>
              <a:gd name="connsiteY43" fmla="*/ 4532 h 10000"/>
              <a:gd name="connsiteX44" fmla="*/ 7845 w 10000"/>
              <a:gd name="connsiteY44" fmla="*/ 4299 h 10000"/>
              <a:gd name="connsiteX45" fmla="*/ 6593 w 10000"/>
              <a:gd name="connsiteY45" fmla="*/ 2656 h 10000"/>
              <a:gd name="connsiteX46" fmla="*/ 6420 w 10000"/>
              <a:gd name="connsiteY46" fmla="*/ 2970 h 10000"/>
              <a:gd name="connsiteX47" fmla="*/ 7389 w 10000"/>
              <a:gd name="connsiteY47" fmla="*/ 4299 h 10000"/>
              <a:gd name="connsiteX48" fmla="*/ 7389 w 10000"/>
              <a:gd name="connsiteY48" fmla="*/ 4414 h 10000"/>
              <a:gd name="connsiteX49" fmla="*/ 6255 w 10000"/>
              <a:gd name="connsiteY49" fmla="*/ 4805 h 10000"/>
              <a:gd name="connsiteX50" fmla="*/ 6705 w 10000"/>
              <a:gd name="connsiteY50" fmla="*/ 5862 h 10000"/>
              <a:gd name="connsiteX51" fmla="*/ 2159 w 10000"/>
              <a:gd name="connsiteY51" fmla="*/ 4181 h 10000"/>
              <a:gd name="connsiteX52" fmla="*/ 2616 w 10000"/>
              <a:gd name="connsiteY52" fmla="*/ 4100 h 10000"/>
              <a:gd name="connsiteX53" fmla="*/ 3976 w 10000"/>
              <a:gd name="connsiteY53" fmla="*/ 2811 h 10000"/>
              <a:gd name="connsiteX54" fmla="*/ 5002 w 10000"/>
              <a:gd name="connsiteY54" fmla="*/ 3280 h 10000"/>
              <a:gd name="connsiteX55" fmla="*/ 6136 w 10000"/>
              <a:gd name="connsiteY55" fmla="*/ 2501 h 10000"/>
              <a:gd name="connsiteX56" fmla="*/ 5002 w 10000"/>
              <a:gd name="connsiteY56" fmla="*/ 1718 h 10000"/>
              <a:gd name="connsiteX57" fmla="*/ 3863 w 10000"/>
              <a:gd name="connsiteY57" fmla="*/ 2501 h 10000"/>
              <a:gd name="connsiteX58" fmla="*/ 2159 w 10000"/>
              <a:gd name="connsiteY58"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7389 w 10000"/>
              <a:gd name="connsiteY19" fmla="*/ 7927 h 10000"/>
              <a:gd name="connsiteX20" fmla="*/ 8011 w 10000"/>
              <a:gd name="connsiteY20" fmla="*/ 7850 h 10000"/>
              <a:gd name="connsiteX21" fmla="*/ 8410 w 10000"/>
              <a:gd name="connsiteY21" fmla="*/ 7576 h 10000"/>
              <a:gd name="connsiteX22" fmla="*/ 8580 w 10000"/>
              <a:gd name="connsiteY22" fmla="*/ 7343 h 10000"/>
              <a:gd name="connsiteX23" fmla="*/ 4660 w 10000"/>
              <a:gd name="connsiteY23" fmla="*/ 9217 h 10000"/>
              <a:gd name="connsiteX24" fmla="*/ 5340 w 10000"/>
              <a:gd name="connsiteY24" fmla="*/ 9217 h 10000"/>
              <a:gd name="connsiteX25" fmla="*/ 5685 w 10000"/>
              <a:gd name="connsiteY25" fmla="*/ 9453 h 10000"/>
              <a:gd name="connsiteX26" fmla="*/ 5340 w 10000"/>
              <a:gd name="connsiteY26" fmla="*/ 9686 h 10000"/>
              <a:gd name="connsiteX27" fmla="*/ 4660 w 10000"/>
              <a:gd name="connsiteY27" fmla="*/ 9686 h 10000"/>
              <a:gd name="connsiteX28" fmla="*/ 4320 w 10000"/>
              <a:gd name="connsiteY28" fmla="*/ 9453 h 10000"/>
              <a:gd name="connsiteX29" fmla="*/ 4660 w 10000"/>
              <a:gd name="connsiteY29" fmla="*/ 9217 h 10000"/>
              <a:gd name="connsiteX30" fmla="*/ 1762 w 10000"/>
              <a:gd name="connsiteY30" fmla="*/ 5589 h 10000"/>
              <a:gd name="connsiteX31" fmla="*/ 3299 w 10000"/>
              <a:gd name="connsiteY31" fmla="*/ 5862 h 10000"/>
              <a:gd name="connsiteX32" fmla="*/ 5002 w 10000"/>
              <a:gd name="connsiteY32" fmla="*/ 6250 h 10000"/>
              <a:gd name="connsiteX33" fmla="*/ 6255 w 10000"/>
              <a:gd name="connsiteY33" fmla="*/ 6055 h 10000"/>
              <a:gd name="connsiteX34" fmla="*/ 5965 w 10000"/>
              <a:gd name="connsiteY34" fmla="*/ 5781 h 10000"/>
              <a:gd name="connsiteX35" fmla="*/ 5002 w 10000"/>
              <a:gd name="connsiteY35" fmla="*/ 5940 h 10000"/>
              <a:gd name="connsiteX36" fmla="*/ 3637 w 10000"/>
              <a:gd name="connsiteY36" fmla="*/ 5667 h 10000"/>
              <a:gd name="connsiteX37" fmla="*/ 3750 w 10000"/>
              <a:gd name="connsiteY37" fmla="*/ 4805 h 10000"/>
              <a:gd name="connsiteX38" fmla="*/ 2159 w 10000"/>
              <a:gd name="connsiteY38" fmla="*/ 4532 h 10000"/>
              <a:gd name="connsiteX39" fmla="*/ 1762 w 10000"/>
              <a:gd name="connsiteY39" fmla="*/ 5589 h 10000"/>
              <a:gd name="connsiteX40" fmla="*/ 6705 w 10000"/>
              <a:gd name="connsiteY40" fmla="*/ 5862 h 10000"/>
              <a:gd name="connsiteX41" fmla="*/ 8238 w 10000"/>
              <a:gd name="connsiteY41" fmla="*/ 5589 h 10000"/>
              <a:gd name="connsiteX42" fmla="*/ 7845 w 10000"/>
              <a:gd name="connsiteY42" fmla="*/ 4532 h 10000"/>
              <a:gd name="connsiteX43" fmla="*/ 7845 w 10000"/>
              <a:gd name="connsiteY43" fmla="*/ 4299 h 10000"/>
              <a:gd name="connsiteX44" fmla="*/ 6593 w 10000"/>
              <a:gd name="connsiteY44" fmla="*/ 2656 h 10000"/>
              <a:gd name="connsiteX45" fmla="*/ 6420 w 10000"/>
              <a:gd name="connsiteY45" fmla="*/ 2970 h 10000"/>
              <a:gd name="connsiteX46" fmla="*/ 7389 w 10000"/>
              <a:gd name="connsiteY46" fmla="*/ 4299 h 10000"/>
              <a:gd name="connsiteX47" fmla="*/ 7389 w 10000"/>
              <a:gd name="connsiteY47" fmla="*/ 4414 h 10000"/>
              <a:gd name="connsiteX48" fmla="*/ 6255 w 10000"/>
              <a:gd name="connsiteY48" fmla="*/ 4805 h 10000"/>
              <a:gd name="connsiteX49" fmla="*/ 6705 w 10000"/>
              <a:gd name="connsiteY49" fmla="*/ 5862 h 10000"/>
              <a:gd name="connsiteX50" fmla="*/ 2159 w 10000"/>
              <a:gd name="connsiteY50" fmla="*/ 4181 h 10000"/>
              <a:gd name="connsiteX51" fmla="*/ 2616 w 10000"/>
              <a:gd name="connsiteY51" fmla="*/ 4100 h 10000"/>
              <a:gd name="connsiteX52" fmla="*/ 3976 w 10000"/>
              <a:gd name="connsiteY52" fmla="*/ 2811 h 10000"/>
              <a:gd name="connsiteX53" fmla="*/ 5002 w 10000"/>
              <a:gd name="connsiteY53" fmla="*/ 3280 h 10000"/>
              <a:gd name="connsiteX54" fmla="*/ 6136 w 10000"/>
              <a:gd name="connsiteY54" fmla="*/ 2501 h 10000"/>
              <a:gd name="connsiteX55" fmla="*/ 5002 w 10000"/>
              <a:gd name="connsiteY55" fmla="*/ 1718 h 10000"/>
              <a:gd name="connsiteX56" fmla="*/ 3863 w 10000"/>
              <a:gd name="connsiteY56" fmla="*/ 2501 h 10000"/>
              <a:gd name="connsiteX57" fmla="*/ 2159 w 10000"/>
              <a:gd name="connsiteY57"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8011 w 10000"/>
              <a:gd name="connsiteY19" fmla="*/ 7850 h 10000"/>
              <a:gd name="connsiteX20" fmla="*/ 8410 w 10000"/>
              <a:gd name="connsiteY20" fmla="*/ 7576 h 10000"/>
              <a:gd name="connsiteX21" fmla="*/ 8580 w 10000"/>
              <a:gd name="connsiteY21" fmla="*/ 7343 h 10000"/>
              <a:gd name="connsiteX22" fmla="*/ 4660 w 10000"/>
              <a:gd name="connsiteY22" fmla="*/ 9217 h 10000"/>
              <a:gd name="connsiteX23" fmla="*/ 5340 w 10000"/>
              <a:gd name="connsiteY23" fmla="*/ 9217 h 10000"/>
              <a:gd name="connsiteX24" fmla="*/ 5685 w 10000"/>
              <a:gd name="connsiteY24" fmla="*/ 9453 h 10000"/>
              <a:gd name="connsiteX25" fmla="*/ 5340 w 10000"/>
              <a:gd name="connsiteY25" fmla="*/ 9686 h 10000"/>
              <a:gd name="connsiteX26" fmla="*/ 4660 w 10000"/>
              <a:gd name="connsiteY26" fmla="*/ 9686 h 10000"/>
              <a:gd name="connsiteX27" fmla="*/ 4320 w 10000"/>
              <a:gd name="connsiteY27" fmla="*/ 9453 h 10000"/>
              <a:gd name="connsiteX28" fmla="*/ 4660 w 10000"/>
              <a:gd name="connsiteY28" fmla="*/ 9217 h 10000"/>
              <a:gd name="connsiteX29" fmla="*/ 1762 w 10000"/>
              <a:gd name="connsiteY29" fmla="*/ 5589 h 10000"/>
              <a:gd name="connsiteX30" fmla="*/ 3299 w 10000"/>
              <a:gd name="connsiteY30" fmla="*/ 5862 h 10000"/>
              <a:gd name="connsiteX31" fmla="*/ 5002 w 10000"/>
              <a:gd name="connsiteY31" fmla="*/ 6250 h 10000"/>
              <a:gd name="connsiteX32" fmla="*/ 6255 w 10000"/>
              <a:gd name="connsiteY32" fmla="*/ 6055 h 10000"/>
              <a:gd name="connsiteX33" fmla="*/ 5965 w 10000"/>
              <a:gd name="connsiteY33" fmla="*/ 5781 h 10000"/>
              <a:gd name="connsiteX34" fmla="*/ 5002 w 10000"/>
              <a:gd name="connsiteY34" fmla="*/ 5940 h 10000"/>
              <a:gd name="connsiteX35" fmla="*/ 3637 w 10000"/>
              <a:gd name="connsiteY35" fmla="*/ 5667 h 10000"/>
              <a:gd name="connsiteX36" fmla="*/ 3750 w 10000"/>
              <a:gd name="connsiteY36" fmla="*/ 4805 h 10000"/>
              <a:gd name="connsiteX37" fmla="*/ 2159 w 10000"/>
              <a:gd name="connsiteY37" fmla="*/ 4532 h 10000"/>
              <a:gd name="connsiteX38" fmla="*/ 1762 w 10000"/>
              <a:gd name="connsiteY38" fmla="*/ 5589 h 10000"/>
              <a:gd name="connsiteX39" fmla="*/ 6705 w 10000"/>
              <a:gd name="connsiteY39" fmla="*/ 5862 h 10000"/>
              <a:gd name="connsiteX40" fmla="*/ 8238 w 10000"/>
              <a:gd name="connsiteY40" fmla="*/ 5589 h 10000"/>
              <a:gd name="connsiteX41" fmla="*/ 7845 w 10000"/>
              <a:gd name="connsiteY41" fmla="*/ 4532 h 10000"/>
              <a:gd name="connsiteX42" fmla="*/ 7845 w 10000"/>
              <a:gd name="connsiteY42" fmla="*/ 4299 h 10000"/>
              <a:gd name="connsiteX43" fmla="*/ 6593 w 10000"/>
              <a:gd name="connsiteY43" fmla="*/ 2656 h 10000"/>
              <a:gd name="connsiteX44" fmla="*/ 6420 w 10000"/>
              <a:gd name="connsiteY44" fmla="*/ 2970 h 10000"/>
              <a:gd name="connsiteX45" fmla="*/ 7389 w 10000"/>
              <a:gd name="connsiteY45" fmla="*/ 4299 h 10000"/>
              <a:gd name="connsiteX46" fmla="*/ 7389 w 10000"/>
              <a:gd name="connsiteY46" fmla="*/ 4414 h 10000"/>
              <a:gd name="connsiteX47" fmla="*/ 6255 w 10000"/>
              <a:gd name="connsiteY47" fmla="*/ 4805 h 10000"/>
              <a:gd name="connsiteX48" fmla="*/ 6705 w 10000"/>
              <a:gd name="connsiteY48" fmla="*/ 5862 h 10000"/>
              <a:gd name="connsiteX49" fmla="*/ 2159 w 10000"/>
              <a:gd name="connsiteY49" fmla="*/ 4181 h 10000"/>
              <a:gd name="connsiteX50" fmla="*/ 2616 w 10000"/>
              <a:gd name="connsiteY50" fmla="*/ 4100 h 10000"/>
              <a:gd name="connsiteX51" fmla="*/ 3976 w 10000"/>
              <a:gd name="connsiteY51" fmla="*/ 2811 h 10000"/>
              <a:gd name="connsiteX52" fmla="*/ 5002 w 10000"/>
              <a:gd name="connsiteY52" fmla="*/ 3280 h 10000"/>
              <a:gd name="connsiteX53" fmla="*/ 6136 w 10000"/>
              <a:gd name="connsiteY53" fmla="*/ 2501 h 10000"/>
              <a:gd name="connsiteX54" fmla="*/ 5002 w 10000"/>
              <a:gd name="connsiteY54" fmla="*/ 1718 h 10000"/>
              <a:gd name="connsiteX55" fmla="*/ 3863 w 10000"/>
              <a:gd name="connsiteY55" fmla="*/ 2501 h 10000"/>
              <a:gd name="connsiteX56" fmla="*/ 2159 w 10000"/>
              <a:gd name="connsiteY56"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8410 w 10000"/>
              <a:gd name="connsiteY19" fmla="*/ 7576 h 10000"/>
              <a:gd name="connsiteX20" fmla="*/ 8580 w 10000"/>
              <a:gd name="connsiteY20" fmla="*/ 7343 h 10000"/>
              <a:gd name="connsiteX21" fmla="*/ 4660 w 10000"/>
              <a:gd name="connsiteY21" fmla="*/ 9217 h 10000"/>
              <a:gd name="connsiteX22" fmla="*/ 5340 w 10000"/>
              <a:gd name="connsiteY22" fmla="*/ 9217 h 10000"/>
              <a:gd name="connsiteX23" fmla="*/ 5685 w 10000"/>
              <a:gd name="connsiteY23" fmla="*/ 9453 h 10000"/>
              <a:gd name="connsiteX24" fmla="*/ 5340 w 10000"/>
              <a:gd name="connsiteY24" fmla="*/ 9686 h 10000"/>
              <a:gd name="connsiteX25" fmla="*/ 4660 w 10000"/>
              <a:gd name="connsiteY25" fmla="*/ 9686 h 10000"/>
              <a:gd name="connsiteX26" fmla="*/ 4320 w 10000"/>
              <a:gd name="connsiteY26" fmla="*/ 9453 h 10000"/>
              <a:gd name="connsiteX27" fmla="*/ 4660 w 10000"/>
              <a:gd name="connsiteY27" fmla="*/ 9217 h 10000"/>
              <a:gd name="connsiteX28" fmla="*/ 1762 w 10000"/>
              <a:gd name="connsiteY28" fmla="*/ 5589 h 10000"/>
              <a:gd name="connsiteX29" fmla="*/ 3299 w 10000"/>
              <a:gd name="connsiteY29" fmla="*/ 5862 h 10000"/>
              <a:gd name="connsiteX30" fmla="*/ 5002 w 10000"/>
              <a:gd name="connsiteY30" fmla="*/ 6250 h 10000"/>
              <a:gd name="connsiteX31" fmla="*/ 6255 w 10000"/>
              <a:gd name="connsiteY31" fmla="*/ 6055 h 10000"/>
              <a:gd name="connsiteX32" fmla="*/ 5965 w 10000"/>
              <a:gd name="connsiteY32" fmla="*/ 5781 h 10000"/>
              <a:gd name="connsiteX33" fmla="*/ 5002 w 10000"/>
              <a:gd name="connsiteY33" fmla="*/ 5940 h 10000"/>
              <a:gd name="connsiteX34" fmla="*/ 3637 w 10000"/>
              <a:gd name="connsiteY34" fmla="*/ 5667 h 10000"/>
              <a:gd name="connsiteX35" fmla="*/ 3750 w 10000"/>
              <a:gd name="connsiteY35" fmla="*/ 4805 h 10000"/>
              <a:gd name="connsiteX36" fmla="*/ 2159 w 10000"/>
              <a:gd name="connsiteY36" fmla="*/ 4532 h 10000"/>
              <a:gd name="connsiteX37" fmla="*/ 1762 w 10000"/>
              <a:gd name="connsiteY37" fmla="*/ 5589 h 10000"/>
              <a:gd name="connsiteX38" fmla="*/ 6705 w 10000"/>
              <a:gd name="connsiteY38" fmla="*/ 5862 h 10000"/>
              <a:gd name="connsiteX39" fmla="*/ 8238 w 10000"/>
              <a:gd name="connsiteY39" fmla="*/ 5589 h 10000"/>
              <a:gd name="connsiteX40" fmla="*/ 7845 w 10000"/>
              <a:gd name="connsiteY40" fmla="*/ 4532 h 10000"/>
              <a:gd name="connsiteX41" fmla="*/ 7845 w 10000"/>
              <a:gd name="connsiteY41" fmla="*/ 4299 h 10000"/>
              <a:gd name="connsiteX42" fmla="*/ 6593 w 10000"/>
              <a:gd name="connsiteY42" fmla="*/ 2656 h 10000"/>
              <a:gd name="connsiteX43" fmla="*/ 6420 w 10000"/>
              <a:gd name="connsiteY43" fmla="*/ 2970 h 10000"/>
              <a:gd name="connsiteX44" fmla="*/ 7389 w 10000"/>
              <a:gd name="connsiteY44" fmla="*/ 4299 h 10000"/>
              <a:gd name="connsiteX45" fmla="*/ 7389 w 10000"/>
              <a:gd name="connsiteY45" fmla="*/ 4414 h 10000"/>
              <a:gd name="connsiteX46" fmla="*/ 6255 w 10000"/>
              <a:gd name="connsiteY46" fmla="*/ 4805 h 10000"/>
              <a:gd name="connsiteX47" fmla="*/ 6705 w 10000"/>
              <a:gd name="connsiteY47" fmla="*/ 5862 h 10000"/>
              <a:gd name="connsiteX48" fmla="*/ 2159 w 10000"/>
              <a:gd name="connsiteY48" fmla="*/ 4181 h 10000"/>
              <a:gd name="connsiteX49" fmla="*/ 2616 w 10000"/>
              <a:gd name="connsiteY49" fmla="*/ 4100 h 10000"/>
              <a:gd name="connsiteX50" fmla="*/ 3976 w 10000"/>
              <a:gd name="connsiteY50" fmla="*/ 2811 h 10000"/>
              <a:gd name="connsiteX51" fmla="*/ 5002 w 10000"/>
              <a:gd name="connsiteY51" fmla="*/ 3280 h 10000"/>
              <a:gd name="connsiteX52" fmla="*/ 6136 w 10000"/>
              <a:gd name="connsiteY52" fmla="*/ 2501 h 10000"/>
              <a:gd name="connsiteX53" fmla="*/ 5002 w 10000"/>
              <a:gd name="connsiteY53" fmla="*/ 1718 h 10000"/>
              <a:gd name="connsiteX54" fmla="*/ 3863 w 10000"/>
              <a:gd name="connsiteY54" fmla="*/ 2501 h 10000"/>
              <a:gd name="connsiteX55" fmla="*/ 2159 w 10000"/>
              <a:gd name="connsiteY55" fmla="*/ 4181 h 10000"/>
              <a:gd name="connsiteX0" fmla="*/ 8580 w 10000"/>
              <a:gd name="connsiteY0" fmla="*/ 7343 h 10000"/>
              <a:gd name="connsiteX1" fmla="*/ 10000 w 10000"/>
              <a:gd name="connsiteY1" fmla="*/ 4414 h 10000"/>
              <a:gd name="connsiteX2" fmla="*/ 10000 w 10000"/>
              <a:gd name="connsiteY2" fmla="*/ 469 h 10000"/>
              <a:gd name="connsiteX3" fmla="*/ 9321 w 10000"/>
              <a:gd name="connsiteY3" fmla="*/ 0 h 10000"/>
              <a:gd name="connsiteX4" fmla="*/ 682 w 10000"/>
              <a:gd name="connsiteY4" fmla="*/ 0 h 10000"/>
              <a:gd name="connsiteX5" fmla="*/ 0 w 10000"/>
              <a:gd name="connsiteY5" fmla="*/ 469 h 10000"/>
              <a:gd name="connsiteX6" fmla="*/ 0 w 10000"/>
              <a:gd name="connsiteY6" fmla="*/ 9531 h 10000"/>
              <a:gd name="connsiteX7" fmla="*/ 682 w 10000"/>
              <a:gd name="connsiteY7" fmla="*/ 10000 h 10000"/>
              <a:gd name="connsiteX8" fmla="*/ 9321 w 10000"/>
              <a:gd name="connsiteY8" fmla="*/ 10000 h 10000"/>
              <a:gd name="connsiteX9" fmla="*/ 10000 w 10000"/>
              <a:gd name="connsiteY9" fmla="*/ 9531 h 10000"/>
              <a:gd name="connsiteX10" fmla="*/ 10000 w 10000"/>
              <a:gd name="connsiteY10" fmla="*/ 6291 h 10000"/>
              <a:gd name="connsiteX11" fmla="*/ 9321 w 10000"/>
              <a:gd name="connsiteY11" fmla="*/ 7111 h 10000"/>
              <a:gd name="connsiteX12" fmla="*/ 9321 w 10000"/>
              <a:gd name="connsiteY12" fmla="*/ 8907 h 10000"/>
              <a:gd name="connsiteX13" fmla="*/ 682 w 10000"/>
              <a:gd name="connsiteY13" fmla="*/ 8907 h 10000"/>
              <a:gd name="connsiteX14" fmla="*/ 682 w 10000"/>
              <a:gd name="connsiteY14" fmla="*/ 938 h 10000"/>
              <a:gd name="connsiteX15" fmla="*/ 9321 w 10000"/>
              <a:gd name="connsiteY15" fmla="*/ 938 h 10000"/>
              <a:gd name="connsiteX16" fmla="*/ 9321 w 10000"/>
              <a:gd name="connsiteY16" fmla="*/ 5235 h 10000"/>
              <a:gd name="connsiteX17" fmla="*/ 7845 w 10000"/>
              <a:gd name="connsiteY17" fmla="*/ 7033 h 10000"/>
              <a:gd name="connsiteX18" fmla="*/ 7613 w 10000"/>
              <a:gd name="connsiteY18" fmla="*/ 7266 h 10000"/>
              <a:gd name="connsiteX19" fmla="*/ 8580 w 10000"/>
              <a:gd name="connsiteY19" fmla="*/ 7343 h 10000"/>
              <a:gd name="connsiteX20" fmla="*/ 4660 w 10000"/>
              <a:gd name="connsiteY20" fmla="*/ 9217 h 10000"/>
              <a:gd name="connsiteX21" fmla="*/ 5340 w 10000"/>
              <a:gd name="connsiteY21" fmla="*/ 9217 h 10000"/>
              <a:gd name="connsiteX22" fmla="*/ 5685 w 10000"/>
              <a:gd name="connsiteY22" fmla="*/ 9453 h 10000"/>
              <a:gd name="connsiteX23" fmla="*/ 5340 w 10000"/>
              <a:gd name="connsiteY23" fmla="*/ 9686 h 10000"/>
              <a:gd name="connsiteX24" fmla="*/ 4660 w 10000"/>
              <a:gd name="connsiteY24" fmla="*/ 9686 h 10000"/>
              <a:gd name="connsiteX25" fmla="*/ 4320 w 10000"/>
              <a:gd name="connsiteY25" fmla="*/ 9453 h 10000"/>
              <a:gd name="connsiteX26" fmla="*/ 4660 w 10000"/>
              <a:gd name="connsiteY26" fmla="*/ 9217 h 10000"/>
              <a:gd name="connsiteX27" fmla="*/ 1762 w 10000"/>
              <a:gd name="connsiteY27" fmla="*/ 5589 h 10000"/>
              <a:gd name="connsiteX28" fmla="*/ 3299 w 10000"/>
              <a:gd name="connsiteY28" fmla="*/ 5862 h 10000"/>
              <a:gd name="connsiteX29" fmla="*/ 5002 w 10000"/>
              <a:gd name="connsiteY29" fmla="*/ 6250 h 10000"/>
              <a:gd name="connsiteX30" fmla="*/ 6255 w 10000"/>
              <a:gd name="connsiteY30" fmla="*/ 6055 h 10000"/>
              <a:gd name="connsiteX31" fmla="*/ 5965 w 10000"/>
              <a:gd name="connsiteY31" fmla="*/ 5781 h 10000"/>
              <a:gd name="connsiteX32" fmla="*/ 5002 w 10000"/>
              <a:gd name="connsiteY32" fmla="*/ 5940 h 10000"/>
              <a:gd name="connsiteX33" fmla="*/ 3637 w 10000"/>
              <a:gd name="connsiteY33" fmla="*/ 5667 h 10000"/>
              <a:gd name="connsiteX34" fmla="*/ 3750 w 10000"/>
              <a:gd name="connsiteY34" fmla="*/ 4805 h 10000"/>
              <a:gd name="connsiteX35" fmla="*/ 2159 w 10000"/>
              <a:gd name="connsiteY35" fmla="*/ 4532 h 10000"/>
              <a:gd name="connsiteX36" fmla="*/ 1762 w 10000"/>
              <a:gd name="connsiteY36" fmla="*/ 5589 h 10000"/>
              <a:gd name="connsiteX37" fmla="*/ 6705 w 10000"/>
              <a:gd name="connsiteY37" fmla="*/ 5862 h 10000"/>
              <a:gd name="connsiteX38" fmla="*/ 8238 w 10000"/>
              <a:gd name="connsiteY38" fmla="*/ 5589 h 10000"/>
              <a:gd name="connsiteX39" fmla="*/ 7845 w 10000"/>
              <a:gd name="connsiteY39" fmla="*/ 4532 h 10000"/>
              <a:gd name="connsiteX40" fmla="*/ 7845 w 10000"/>
              <a:gd name="connsiteY40" fmla="*/ 4299 h 10000"/>
              <a:gd name="connsiteX41" fmla="*/ 6593 w 10000"/>
              <a:gd name="connsiteY41" fmla="*/ 2656 h 10000"/>
              <a:gd name="connsiteX42" fmla="*/ 6420 w 10000"/>
              <a:gd name="connsiteY42" fmla="*/ 2970 h 10000"/>
              <a:gd name="connsiteX43" fmla="*/ 7389 w 10000"/>
              <a:gd name="connsiteY43" fmla="*/ 4299 h 10000"/>
              <a:gd name="connsiteX44" fmla="*/ 7389 w 10000"/>
              <a:gd name="connsiteY44" fmla="*/ 4414 h 10000"/>
              <a:gd name="connsiteX45" fmla="*/ 6255 w 10000"/>
              <a:gd name="connsiteY45" fmla="*/ 4805 h 10000"/>
              <a:gd name="connsiteX46" fmla="*/ 6705 w 10000"/>
              <a:gd name="connsiteY46" fmla="*/ 5862 h 10000"/>
              <a:gd name="connsiteX47" fmla="*/ 2159 w 10000"/>
              <a:gd name="connsiteY47" fmla="*/ 4181 h 10000"/>
              <a:gd name="connsiteX48" fmla="*/ 2616 w 10000"/>
              <a:gd name="connsiteY48" fmla="*/ 4100 h 10000"/>
              <a:gd name="connsiteX49" fmla="*/ 3976 w 10000"/>
              <a:gd name="connsiteY49" fmla="*/ 2811 h 10000"/>
              <a:gd name="connsiteX50" fmla="*/ 5002 w 10000"/>
              <a:gd name="connsiteY50" fmla="*/ 3280 h 10000"/>
              <a:gd name="connsiteX51" fmla="*/ 6136 w 10000"/>
              <a:gd name="connsiteY51" fmla="*/ 2501 h 10000"/>
              <a:gd name="connsiteX52" fmla="*/ 5002 w 10000"/>
              <a:gd name="connsiteY52" fmla="*/ 1718 h 10000"/>
              <a:gd name="connsiteX53" fmla="*/ 3863 w 10000"/>
              <a:gd name="connsiteY53" fmla="*/ 2501 h 10000"/>
              <a:gd name="connsiteX54" fmla="*/ 2159 w 10000"/>
              <a:gd name="connsiteY54" fmla="*/ 4181 h 10000"/>
              <a:gd name="connsiteX0" fmla="*/ 7613 w 10176"/>
              <a:gd name="connsiteY0" fmla="*/ 7266 h 10000"/>
              <a:gd name="connsiteX1" fmla="*/ 10000 w 10176"/>
              <a:gd name="connsiteY1" fmla="*/ 4414 h 10000"/>
              <a:gd name="connsiteX2" fmla="*/ 10000 w 10176"/>
              <a:gd name="connsiteY2" fmla="*/ 469 h 10000"/>
              <a:gd name="connsiteX3" fmla="*/ 9321 w 10176"/>
              <a:gd name="connsiteY3" fmla="*/ 0 h 10000"/>
              <a:gd name="connsiteX4" fmla="*/ 682 w 10176"/>
              <a:gd name="connsiteY4" fmla="*/ 0 h 10000"/>
              <a:gd name="connsiteX5" fmla="*/ 0 w 10176"/>
              <a:gd name="connsiteY5" fmla="*/ 469 h 10000"/>
              <a:gd name="connsiteX6" fmla="*/ 0 w 10176"/>
              <a:gd name="connsiteY6" fmla="*/ 9531 h 10000"/>
              <a:gd name="connsiteX7" fmla="*/ 682 w 10176"/>
              <a:gd name="connsiteY7" fmla="*/ 10000 h 10000"/>
              <a:gd name="connsiteX8" fmla="*/ 9321 w 10176"/>
              <a:gd name="connsiteY8" fmla="*/ 10000 h 10000"/>
              <a:gd name="connsiteX9" fmla="*/ 10000 w 10176"/>
              <a:gd name="connsiteY9" fmla="*/ 9531 h 10000"/>
              <a:gd name="connsiteX10" fmla="*/ 10000 w 10176"/>
              <a:gd name="connsiteY10" fmla="*/ 6291 h 10000"/>
              <a:gd name="connsiteX11" fmla="*/ 9321 w 10176"/>
              <a:gd name="connsiteY11" fmla="*/ 7111 h 10000"/>
              <a:gd name="connsiteX12" fmla="*/ 9321 w 10176"/>
              <a:gd name="connsiteY12" fmla="*/ 8907 h 10000"/>
              <a:gd name="connsiteX13" fmla="*/ 682 w 10176"/>
              <a:gd name="connsiteY13" fmla="*/ 8907 h 10000"/>
              <a:gd name="connsiteX14" fmla="*/ 682 w 10176"/>
              <a:gd name="connsiteY14" fmla="*/ 938 h 10000"/>
              <a:gd name="connsiteX15" fmla="*/ 9321 w 10176"/>
              <a:gd name="connsiteY15" fmla="*/ 938 h 10000"/>
              <a:gd name="connsiteX16" fmla="*/ 9321 w 10176"/>
              <a:gd name="connsiteY16" fmla="*/ 5235 h 10000"/>
              <a:gd name="connsiteX17" fmla="*/ 7845 w 10176"/>
              <a:gd name="connsiteY17" fmla="*/ 7033 h 10000"/>
              <a:gd name="connsiteX18" fmla="*/ 7613 w 10176"/>
              <a:gd name="connsiteY18" fmla="*/ 7266 h 10000"/>
              <a:gd name="connsiteX19" fmla="*/ 4660 w 10176"/>
              <a:gd name="connsiteY19" fmla="*/ 9217 h 10000"/>
              <a:gd name="connsiteX20" fmla="*/ 5340 w 10176"/>
              <a:gd name="connsiteY20" fmla="*/ 9217 h 10000"/>
              <a:gd name="connsiteX21" fmla="*/ 5685 w 10176"/>
              <a:gd name="connsiteY21" fmla="*/ 9453 h 10000"/>
              <a:gd name="connsiteX22" fmla="*/ 5340 w 10176"/>
              <a:gd name="connsiteY22" fmla="*/ 9686 h 10000"/>
              <a:gd name="connsiteX23" fmla="*/ 4660 w 10176"/>
              <a:gd name="connsiteY23" fmla="*/ 9686 h 10000"/>
              <a:gd name="connsiteX24" fmla="*/ 4320 w 10176"/>
              <a:gd name="connsiteY24" fmla="*/ 9453 h 10000"/>
              <a:gd name="connsiteX25" fmla="*/ 4660 w 10176"/>
              <a:gd name="connsiteY25" fmla="*/ 9217 h 10000"/>
              <a:gd name="connsiteX26" fmla="*/ 1762 w 10176"/>
              <a:gd name="connsiteY26" fmla="*/ 5589 h 10000"/>
              <a:gd name="connsiteX27" fmla="*/ 3299 w 10176"/>
              <a:gd name="connsiteY27" fmla="*/ 5862 h 10000"/>
              <a:gd name="connsiteX28" fmla="*/ 5002 w 10176"/>
              <a:gd name="connsiteY28" fmla="*/ 6250 h 10000"/>
              <a:gd name="connsiteX29" fmla="*/ 6255 w 10176"/>
              <a:gd name="connsiteY29" fmla="*/ 6055 h 10000"/>
              <a:gd name="connsiteX30" fmla="*/ 5965 w 10176"/>
              <a:gd name="connsiteY30" fmla="*/ 5781 h 10000"/>
              <a:gd name="connsiteX31" fmla="*/ 5002 w 10176"/>
              <a:gd name="connsiteY31" fmla="*/ 5940 h 10000"/>
              <a:gd name="connsiteX32" fmla="*/ 3637 w 10176"/>
              <a:gd name="connsiteY32" fmla="*/ 5667 h 10000"/>
              <a:gd name="connsiteX33" fmla="*/ 3750 w 10176"/>
              <a:gd name="connsiteY33" fmla="*/ 4805 h 10000"/>
              <a:gd name="connsiteX34" fmla="*/ 2159 w 10176"/>
              <a:gd name="connsiteY34" fmla="*/ 4532 h 10000"/>
              <a:gd name="connsiteX35" fmla="*/ 1762 w 10176"/>
              <a:gd name="connsiteY35" fmla="*/ 5589 h 10000"/>
              <a:gd name="connsiteX36" fmla="*/ 6705 w 10176"/>
              <a:gd name="connsiteY36" fmla="*/ 5862 h 10000"/>
              <a:gd name="connsiteX37" fmla="*/ 8238 w 10176"/>
              <a:gd name="connsiteY37" fmla="*/ 5589 h 10000"/>
              <a:gd name="connsiteX38" fmla="*/ 7845 w 10176"/>
              <a:gd name="connsiteY38" fmla="*/ 4532 h 10000"/>
              <a:gd name="connsiteX39" fmla="*/ 7845 w 10176"/>
              <a:gd name="connsiteY39" fmla="*/ 4299 h 10000"/>
              <a:gd name="connsiteX40" fmla="*/ 6593 w 10176"/>
              <a:gd name="connsiteY40" fmla="*/ 2656 h 10000"/>
              <a:gd name="connsiteX41" fmla="*/ 6420 w 10176"/>
              <a:gd name="connsiteY41" fmla="*/ 2970 h 10000"/>
              <a:gd name="connsiteX42" fmla="*/ 7389 w 10176"/>
              <a:gd name="connsiteY42" fmla="*/ 4299 h 10000"/>
              <a:gd name="connsiteX43" fmla="*/ 7389 w 10176"/>
              <a:gd name="connsiteY43" fmla="*/ 4414 h 10000"/>
              <a:gd name="connsiteX44" fmla="*/ 6255 w 10176"/>
              <a:gd name="connsiteY44" fmla="*/ 4805 h 10000"/>
              <a:gd name="connsiteX45" fmla="*/ 6705 w 10176"/>
              <a:gd name="connsiteY45" fmla="*/ 5862 h 10000"/>
              <a:gd name="connsiteX46" fmla="*/ 2159 w 10176"/>
              <a:gd name="connsiteY46" fmla="*/ 4181 h 10000"/>
              <a:gd name="connsiteX47" fmla="*/ 2616 w 10176"/>
              <a:gd name="connsiteY47" fmla="*/ 4100 h 10000"/>
              <a:gd name="connsiteX48" fmla="*/ 3976 w 10176"/>
              <a:gd name="connsiteY48" fmla="*/ 2811 h 10000"/>
              <a:gd name="connsiteX49" fmla="*/ 5002 w 10176"/>
              <a:gd name="connsiteY49" fmla="*/ 3280 h 10000"/>
              <a:gd name="connsiteX50" fmla="*/ 6136 w 10176"/>
              <a:gd name="connsiteY50" fmla="*/ 2501 h 10000"/>
              <a:gd name="connsiteX51" fmla="*/ 5002 w 10176"/>
              <a:gd name="connsiteY51" fmla="*/ 1718 h 10000"/>
              <a:gd name="connsiteX52" fmla="*/ 3863 w 10176"/>
              <a:gd name="connsiteY52" fmla="*/ 2501 h 10000"/>
              <a:gd name="connsiteX53" fmla="*/ 2159 w 10176"/>
              <a:gd name="connsiteY53" fmla="*/ 4181 h 10000"/>
              <a:gd name="connsiteX0" fmla="*/ 7845 w 10159"/>
              <a:gd name="connsiteY0" fmla="*/ 7033 h 10000"/>
              <a:gd name="connsiteX1" fmla="*/ 10000 w 10159"/>
              <a:gd name="connsiteY1" fmla="*/ 4414 h 10000"/>
              <a:gd name="connsiteX2" fmla="*/ 10000 w 10159"/>
              <a:gd name="connsiteY2" fmla="*/ 469 h 10000"/>
              <a:gd name="connsiteX3" fmla="*/ 9321 w 10159"/>
              <a:gd name="connsiteY3" fmla="*/ 0 h 10000"/>
              <a:gd name="connsiteX4" fmla="*/ 682 w 10159"/>
              <a:gd name="connsiteY4" fmla="*/ 0 h 10000"/>
              <a:gd name="connsiteX5" fmla="*/ 0 w 10159"/>
              <a:gd name="connsiteY5" fmla="*/ 469 h 10000"/>
              <a:gd name="connsiteX6" fmla="*/ 0 w 10159"/>
              <a:gd name="connsiteY6" fmla="*/ 9531 h 10000"/>
              <a:gd name="connsiteX7" fmla="*/ 682 w 10159"/>
              <a:gd name="connsiteY7" fmla="*/ 10000 h 10000"/>
              <a:gd name="connsiteX8" fmla="*/ 9321 w 10159"/>
              <a:gd name="connsiteY8" fmla="*/ 10000 h 10000"/>
              <a:gd name="connsiteX9" fmla="*/ 10000 w 10159"/>
              <a:gd name="connsiteY9" fmla="*/ 9531 h 10000"/>
              <a:gd name="connsiteX10" fmla="*/ 10000 w 10159"/>
              <a:gd name="connsiteY10" fmla="*/ 6291 h 10000"/>
              <a:gd name="connsiteX11" fmla="*/ 9321 w 10159"/>
              <a:gd name="connsiteY11" fmla="*/ 7111 h 10000"/>
              <a:gd name="connsiteX12" fmla="*/ 9321 w 10159"/>
              <a:gd name="connsiteY12" fmla="*/ 8907 h 10000"/>
              <a:gd name="connsiteX13" fmla="*/ 682 w 10159"/>
              <a:gd name="connsiteY13" fmla="*/ 8907 h 10000"/>
              <a:gd name="connsiteX14" fmla="*/ 682 w 10159"/>
              <a:gd name="connsiteY14" fmla="*/ 938 h 10000"/>
              <a:gd name="connsiteX15" fmla="*/ 9321 w 10159"/>
              <a:gd name="connsiteY15" fmla="*/ 938 h 10000"/>
              <a:gd name="connsiteX16" fmla="*/ 9321 w 10159"/>
              <a:gd name="connsiteY16" fmla="*/ 5235 h 10000"/>
              <a:gd name="connsiteX17" fmla="*/ 7845 w 10159"/>
              <a:gd name="connsiteY17" fmla="*/ 7033 h 10000"/>
              <a:gd name="connsiteX18" fmla="*/ 4660 w 10159"/>
              <a:gd name="connsiteY18" fmla="*/ 9217 h 10000"/>
              <a:gd name="connsiteX19" fmla="*/ 5340 w 10159"/>
              <a:gd name="connsiteY19" fmla="*/ 9217 h 10000"/>
              <a:gd name="connsiteX20" fmla="*/ 5685 w 10159"/>
              <a:gd name="connsiteY20" fmla="*/ 9453 h 10000"/>
              <a:gd name="connsiteX21" fmla="*/ 5340 w 10159"/>
              <a:gd name="connsiteY21" fmla="*/ 9686 h 10000"/>
              <a:gd name="connsiteX22" fmla="*/ 4660 w 10159"/>
              <a:gd name="connsiteY22" fmla="*/ 9686 h 10000"/>
              <a:gd name="connsiteX23" fmla="*/ 4320 w 10159"/>
              <a:gd name="connsiteY23" fmla="*/ 9453 h 10000"/>
              <a:gd name="connsiteX24" fmla="*/ 4660 w 10159"/>
              <a:gd name="connsiteY24" fmla="*/ 9217 h 10000"/>
              <a:gd name="connsiteX25" fmla="*/ 1762 w 10159"/>
              <a:gd name="connsiteY25" fmla="*/ 5589 h 10000"/>
              <a:gd name="connsiteX26" fmla="*/ 3299 w 10159"/>
              <a:gd name="connsiteY26" fmla="*/ 5862 h 10000"/>
              <a:gd name="connsiteX27" fmla="*/ 5002 w 10159"/>
              <a:gd name="connsiteY27" fmla="*/ 6250 h 10000"/>
              <a:gd name="connsiteX28" fmla="*/ 6255 w 10159"/>
              <a:gd name="connsiteY28" fmla="*/ 6055 h 10000"/>
              <a:gd name="connsiteX29" fmla="*/ 5965 w 10159"/>
              <a:gd name="connsiteY29" fmla="*/ 5781 h 10000"/>
              <a:gd name="connsiteX30" fmla="*/ 5002 w 10159"/>
              <a:gd name="connsiteY30" fmla="*/ 5940 h 10000"/>
              <a:gd name="connsiteX31" fmla="*/ 3637 w 10159"/>
              <a:gd name="connsiteY31" fmla="*/ 5667 h 10000"/>
              <a:gd name="connsiteX32" fmla="*/ 3750 w 10159"/>
              <a:gd name="connsiteY32" fmla="*/ 4805 h 10000"/>
              <a:gd name="connsiteX33" fmla="*/ 2159 w 10159"/>
              <a:gd name="connsiteY33" fmla="*/ 4532 h 10000"/>
              <a:gd name="connsiteX34" fmla="*/ 1762 w 10159"/>
              <a:gd name="connsiteY34" fmla="*/ 5589 h 10000"/>
              <a:gd name="connsiteX35" fmla="*/ 6705 w 10159"/>
              <a:gd name="connsiteY35" fmla="*/ 5862 h 10000"/>
              <a:gd name="connsiteX36" fmla="*/ 8238 w 10159"/>
              <a:gd name="connsiteY36" fmla="*/ 5589 h 10000"/>
              <a:gd name="connsiteX37" fmla="*/ 7845 w 10159"/>
              <a:gd name="connsiteY37" fmla="*/ 4532 h 10000"/>
              <a:gd name="connsiteX38" fmla="*/ 7845 w 10159"/>
              <a:gd name="connsiteY38" fmla="*/ 4299 h 10000"/>
              <a:gd name="connsiteX39" fmla="*/ 6593 w 10159"/>
              <a:gd name="connsiteY39" fmla="*/ 2656 h 10000"/>
              <a:gd name="connsiteX40" fmla="*/ 6420 w 10159"/>
              <a:gd name="connsiteY40" fmla="*/ 2970 h 10000"/>
              <a:gd name="connsiteX41" fmla="*/ 7389 w 10159"/>
              <a:gd name="connsiteY41" fmla="*/ 4299 h 10000"/>
              <a:gd name="connsiteX42" fmla="*/ 7389 w 10159"/>
              <a:gd name="connsiteY42" fmla="*/ 4414 h 10000"/>
              <a:gd name="connsiteX43" fmla="*/ 6255 w 10159"/>
              <a:gd name="connsiteY43" fmla="*/ 4805 h 10000"/>
              <a:gd name="connsiteX44" fmla="*/ 6705 w 10159"/>
              <a:gd name="connsiteY44" fmla="*/ 5862 h 10000"/>
              <a:gd name="connsiteX45" fmla="*/ 2159 w 10159"/>
              <a:gd name="connsiteY45" fmla="*/ 4181 h 10000"/>
              <a:gd name="connsiteX46" fmla="*/ 2616 w 10159"/>
              <a:gd name="connsiteY46" fmla="*/ 4100 h 10000"/>
              <a:gd name="connsiteX47" fmla="*/ 3976 w 10159"/>
              <a:gd name="connsiteY47" fmla="*/ 2811 h 10000"/>
              <a:gd name="connsiteX48" fmla="*/ 5002 w 10159"/>
              <a:gd name="connsiteY48" fmla="*/ 3280 h 10000"/>
              <a:gd name="connsiteX49" fmla="*/ 6136 w 10159"/>
              <a:gd name="connsiteY49" fmla="*/ 2501 h 10000"/>
              <a:gd name="connsiteX50" fmla="*/ 5002 w 10159"/>
              <a:gd name="connsiteY50" fmla="*/ 1718 h 10000"/>
              <a:gd name="connsiteX51" fmla="*/ 3863 w 10159"/>
              <a:gd name="connsiteY51" fmla="*/ 2501 h 10000"/>
              <a:gd name="connsiteX52" fmla="*/ 2159 w 10159"/>
              <a:gd name="connsiteY52" fmla="*/ 4181 h 10000"/>
              <a:gd name="connsiteX0" fmla="*/ 9321 w 10159"/>
              <a:gd name="connsiteY0" fmla="*/ 5235 h 10000"/>
              <a:gd name="connsiteX1" fmla="*/ 10000 w 10159"/>
              <a:gd name="connsiteY1" fmla="*/ 4414 h 10000"/>
              <a:gd name="connsiteX2" fmla="*/ 10000 w 10159"/>
              <a:gd name="connsiteY2" fmla="*/ 469 h 10000"/>
              <a:gd name="connsiteX3" fmla="*/ 9321 w 10159"/>
              <a:gd name="connsiteY3" fmla="*/ 0 h 10000"/>
              <a:gd name="connsiteX4" fmla="*/ 682 w 10159"/>
              <a:gd name="connsiteY4" fmla="*/ 0 h 10000"/>
              <a:gd name="connsiteX5" fmla="*/ 0 w 10159"/>
              <a:gd name="connsiteY5" fmla="*/ 469 h 10000"/>
              <a:gd name="connsiteX6" fmla="*/ 0 w 10159"/>
              <a:gd name="connsiteY6" fmla="*/ 9531 h 10000"/>
              <a:gd name="connsiteX7" fmla="*/ 682 w 10159"/>
              <a:gd name="connsiteY7" fmla="*/ 10000 h 10000"/>
              <a:gd name="connsiteX8" fmla="*/ 9321 w 10159"/>
              <a:gd name="connsiteY8" fmla="*/ 10000 h 10000"/>
              <a:gd name="connsiteX9" fmla="*/ 10000 w 10159"/>
              <a:gd name="connsiteY9" fmla="*/ 9531 h 10000"/>
              <a:gd name="connsiteX10" fmla="*/ 10000 w 10159"/>
              <a:gd name="connsiteY10" fmla="*/ 6291 h 10000"/>
              <a:gd name="connsiteX11" fmla="*/ 9321 w 10159"/>
              <a:gd name="connsiteY11" fmla="*/ 7111 h 10000"/>
              <a:gd name="connsiteX12" fmla="*/ 9321 w 10159"/>
              <a:gd name="connsiteY12" fmla="*/ 8907 h 10000"/>
              <a:gd name="connsiteX13" fmla="*/ 682 w 10159"/>
              <a:gd name="connsiteY13" fmla="*/ 8907 h 10000"/>
              <a:gd name="connsiteX14" fmla="*/ 682 w 10159"/>
              <a:gd name="connsiteY14" fmla="*/ 938 h 10000"/>
              <a:gd name="connsiteX15" fmla="*/ 9321 w 10159"/>
              <a:gd name="connsiteY15" fmla="*/ 938 h 10000"/>
              <a:gd name="connsiteX16" fmla="*/ 9321 w 10159"/>
              <a:gd name="connsiteY16" fmla="*/ 5235 h 10000"/>
              <a:gd name="connsiteX17" fmla="*/ 4660 w 10159"/>
              <a:gd name="connsiteY17" fmla="*/ 9217 h 10000"/>
              <a:gd name="connsiteX18" fmla="*/ 5340 w 10159"/>
              <a:gd name="connsiteY18" fmla="*/ 9217 h 10000"/>
              <a:gd name="connsiteX19" fmla="*/ 5685 w 10159"/>
              <a:gd name="connsiteY19" fmla="*/ 9453 h 10000"/>
              <a:gd name="connsiteX20" fmla="*/ 5340 w 10159"/>
              <a:gd name="connsiteY20" fmla="*/ 9686 h 10000"/>
              <a:gd name="connsiteX21" fmla="*/ 4660 w 10159"/>
              <a:gd name="connsiteY21" fmla="*/ 9686 h 10000"/>
              <a:gd name="connsiteX22" fmla="*/ 4320 w 10159"/>
              <a:gd name="connsiteY22" fmla="*/ 9453 h 10000"/>
              <a:gd name="connsiteX23" fmla="*/ 4660 w 10159"/>
              <a:gd name="connsiteY23" fmla="*/ 9217 h 10000"/>
              <a:gd name="connsiteX24" fmla="*/ 1762 w 10159"/>
              <a:gd name="connsiteY24" fmla="*/ 5589 h 10000"/>
              <a:gd name="connsiteX25" fmla="*/ 3299 w 10159"/>
              <a:gd name="connsiteY25" fmla="*/ 5862 h 10000"/>
              <a:gd name="connsiteX26" fmla="*/ 5002 w 10159"/>
              <a:gd name="connsiteY26" fmla="*/ 6250 h 10000"/>
              <a:gd name="connsiteX27" fmla="*/ 6255 w 10159"/>
              <a:gd name="connsiteY27" fmla="*/ 6055 h 10000"/>
              <a:gd name="connsiteX28" fmla="*/ 5965 w 10159"/>
              <a:gd name="connsiteY28" fmla="*/ 5781 h 10000"/>
              <a:gd name="connsiteX29" fmla="*/ 5002 w 10159"/>
              <a:gd name="connsiteY29" fmla="*/ 5940 h 10000"/>
              <a:gd name="connsiteX30" fmla="*/ 3637 w 10159"/>
              <a:gd name="connsiteY30" fmla="*/ 5667 h 10000"/>
              <a:gd name="connsiteX31" fmla="*/ 3750 w 10159"/>
              <a:gd name="connsiteY31" fmla="*/ 4805 h 10000"/>
              <a:gd name="connsiteX32" fmla="*/ 2159 w 10159"/>
              <a:gd name="connsiteY32" fmla="*/ 4532 h 10000"/>
              <a:gd name="connsiteX33" fmla="*/ 1762 w 10159"/>
              <a:gd name="connsiteY33" fmla="*/ 5589 h 10000"/>
              <a:gd name="connsiteX34" fmla="*/ 6705 w 10159"/>
              <a:gd name="connsiteY34" fmla="*/ 5862 h 10000"/>
              <a:gd name="connsiteX35" fmla="*/ 8238 w 10159"/>
              <a:gd name="connsiteY35" fmla="*/ 5589 h 10000"/>
              <a:gd name="connsiteX36" fmla="*/ 7845 w 10159"/>
              <a:gd name="connsiteY36" fmla="*/ 4532 h 10000"/>
              <a:gd name="connsiteX37" fmla="*/ 7845 w 10159"/>
              <a:gd name="connsiteY37" fmla="*/ 4299 h 10000"/>
              <a:gd name="connsiteX38" fmla="*/ 6593 w 10159"/>
              <a:gd name="connsiteY38" fmla="*/ 2656 h 10000"/>
              <a:gd name="connsiteX39" fmla="*/ 6420 w 10159"/>
              <a:gd name="connsiteY39" fmla="*/ 2970 h 10000"/>
              <a:gd name="connsiteX40" fmla="*/ 7389 w 10159"/>
              <a:gd name="connsiteY40" fmla="*/ 4299 h 10000"/>
              <a:gd name="connsiteX41" fmla="*/ 7389 w 10159"/>
              <a:gd name="connsiteY41" fmla="*/ 4414 h 10000"/>
              <a:gd name="connsiteX42" fmla="*/ 6255 w 10159"/>
              <a:gd name="connsiteY42" fmla="*/ 4805 h 10000"/>
              <a:gd name="connsiteX43" fmla="*/ 6705 w 10159"/>
              <a:gd name="connsiteY43" fmla="*/ 5862 h 10000"/>
              <a:gd name="connsiteX44" fmla="*/ 2159 w 10159"/>
              <a:gd name="connsiteY44" fmla="*/ 4181 h 10000"/>
              <a:gd name="connsiteX45" fmla="*/ 2616 w 10159"/>
              <a:gd name="connsiteY45" fmla="*/ 4100 h 10000"/>
              <a:gd name="connsiteX46" fmla="*/ 3976 w 10159"/>
              <a:gd name="connsiteY46" fmla="*/ 2811 h 10000"/>
              <a:gd name="connsiteX47" fmla="*/ 5002 w 10159"/>
              <a:gd name="connsiteY47" fmla="*/ 3280 h 10000"/>
              <a:gd name="connsiteX48" fmla="*/ 6136 w 10159"/>
              <a:gd name="connsiteY48" fmla="*/ 2501 h 10000"/>
              <a:gd name="connsiteX49" fmla="*/ 5002 w 10159"/>
              <a:gd name="connsiteY49" fmla="*/ 1718 h 10000"/>
              <a:gd name="connsiteX50" fmla="*/ 3863 w 10159"/>
              <a:gd name="connsiteY50" fmla="*/ 2501 h 10000"/>
              <a:gd name="connsiteX51" fmla="*/ 2159 w 10159"/>
              <a:gd name="connsiteY51" fmla="*/ 4181 h 10000"/>
              <a:gd name="connsiteX0" fmla="*/ 9321 w 10159"/>
              <a:gd name="connsiteY0" fmla="*/ 938 h 10000"/>
              <a:gd name="connsiteX1" fmla="*/ 10000 w 10159"/>
              <a:gd name="connsiteY1" fmla="*/ 4414 h 10000"/>
              <a:gd name="connsiteX2" fmla="*/ 10000 w 10159"/>
              <a:gd name="connsiteY2" fmla="*/ 469 h 10000"/>
              <a:gd name="connsiteX3" fmla="*/ 9321 w 10159"/>
              <a:gd name="connsiteY3" fmla="*/ 0 h 10000"/>
              <a:gd name="connsiteX4" fmla="*/ 682 w 10159"/>
              <a:gd name="connsiteY4" fmla="*/ 0 h 10000"/>
              <a:gd name="connsiteX5" fmla="*/ 0 w 10159"/>
              <a:gd name="connsiteY5" fmla="*/ 469 h 10000"/>
              <a:gd name="connsiteX6" fmla="*/ 0 w 10159"/>
              <a:gd name="connsiteY6" fmla="*/ 9531 h 10000"/>
              <a:gd name="connsiteX7" fmla="*/ 682 w 10159"/>
              <a:gd name="connsiteY7" fmla="*/ 10000 h 10000"/>
              <a:gd name="connsiteX8" fmla="*/ 9321 w 10159"/>
              <a:gd name="connsiteY8" fmla="*/ 10000 h 10000"/>
              <a:gd name="connsiteX9" fmla="*/ 10000 w 10159"/>
              <a:gd name="connsiteY9" fmla="*/ 9531 h 10000"/>
              <a:gd name="connsiteX10" fmla="*/ 10000 w 10159"/>
              <a:gd name="connsiteY10" fmla="*/ 6291 h 10000"/>
              <a:gd name="connsiteX11" fmla="*/ 9321 w 10159"/>
              <a:gd name="connsiteY11" fmla="*/ 7111 h 10000"/>
              <a:gd name="connsiteX12" fmla="*/ 9321 w 10159"/>
              <a:gd name="connsiteY12" fmla="*/ 8907 h 10000"/>
              <a:gd name="connsiteX13" fmla="*/ 682 w 10159"/>
              <a:gd name="connsiteY13" fmla="*/ 8907 h 10000"/>
              <a:gd name="connsiteX14" fmla="*/ 682 w 10159"/>
              <a:gd name="connsiteY14" fmla="*/ 938 h 10000"/>
              <a:gd name="connsiteX15" fmla="*/ 9321 w 10159"/>
              <a:gd name="connsiteY15" fmla="*/ 938 h 10000"/>
              <a:gd name="connsiteX16" fmla="*/ 4660 w 10159"/>
              <a:gd name="connsiteY16" fmla="*/ 9217 h 10000"/>
              <a:gd name="connsiteX17" fmla="*/ 5340 w 10159"/>
              <a:gd name="connsiteY17" fmla="*/ 9217 h 10000"/>
              <a:gd name="connsiteX18" fmla="*/ 5685 w 10159"/>
              <a:gd name="connsiteY18" fmla="*/ 9453 h 10000"/>
              <a:gd name="connsiteX19" fmla="*/ 5340 w 10159"/>
              <a:gd name="connsiteY19" fmla="*/ 9686 h 10000"/>
              <a:gd name="connsiteX20" fmla="*/ 4660 w 10159"/>
              <a:gd name="connsiteY20" fmla="*/ 9686 h 10000"/>
              <a:gd name="connsiteX21" fmla="*/ 4320 w 10159"/>
              <a:gd name="connsiteY21" fmla="*/ 9453 h 10000"/>
              <a:gd name="connsiteX22" fmla="*/ 4660 w 10159"/>
              <a:gd name="connsiteY22" fmla="*/ 9217 h 10000"/>
              <a:gd name="connsiteX23" fmla="*/ 1762 w 10159"/>
              <a:gd name="connsiteY23" fmla="*/ 5589 h 10000"/>
              <a:gd name="connsiteX24" fmla="*/ 3299 w 10159"/>
              <a:gd name="connsiteY24" fmla="*/ 5862 h 10000"/>
              <a:gd name="connsiteX25" fmla="*/ 5002 w 10159"/>
              <a:gd name="connsiteY25" fmla="*/ 6250 h 10000"/>
              <a:gd name="connsiteX26" fmla="*/ 6255 w 10159"/>
              <a:gd name="connsiteY26" fmla="*/ 6055 h 10000"/>
              <a:gd name="connsiteX27" fmla="*/ 5965 w 10159"/>
              <a:gd name="connsiteY27" fmla="*/ 5781 h 10000"/>
              <a:gd name="connsiteX28" fmla="*/ 5002 w 10159"/>
              <a:gd name="connsiteY28" fmla="*/ 5940 h 10000"/>
              <a:gd name="connsiteX29" fmla="*/ 3637 w 10159"/>
              <a:gd name="connsiteY29" fmla="*/ 5667 h 10000"/>
              <a:gd name="connsiteX30" fmla="*/ 3750 w 10159"/>
              <a:gd name="connsiteY30" fmla="*/ 4805 h 10000"/>
              <a:gd name="connsiteX31" fmla="*/ 2159 w 10159"/>
              <a:gd name="connsiteY31" fmla="*/ 4532 h 10000"/>
              <a:gd name="connsiteX32" fmla="*/ 1762 w 10159"/>
              <a:gd name="connsiteY32" fmla="*/ 5589 h 10000"/>
              <a:gd name="connsiteX33" fmla="*/ 6705 w 10159"/>
              <a:gd name="connsiteY33" fmla="*/ 5862 h 10000"/>
              <a:gd name="connsiteX34" fmla="*/ 8238 w 10159"/>
              <a:gd name="connsiteY34" fmla="*/ 5589 h 10000"/>
              <a:gd name="connsiteX35" fmla="*/ 7845 w 10159"/>
              <a:gd name="connsiteY35" fmla="*/ 4532 h 10000"/>
              <a:gd name="connsiteX36" fmla="*/ 7845 w 10159"/>
              <a:gd name="connsiteY36" fmla="*/ 4299 h 10000"/>
              <a:gd name="connsiteX37" fmla="*/ 6593 w 10159"/>
              <a:gd name="connsiteY37" fmla="*/ 2656 h 10000"/>
              <a:gd name="connsiteX38" fmla="*/ 6420 w 10159"/>
              <a:gd name="connsiteY38" fmla="*/ 2970 h 10000"/>
              <a:gd name="connsiteX39" fmla="*/ 7389 w 10159"/>
              <a:gd name="connsiteY39" fmla="*/ 4299 h 10000"/>
              <a:gd name="connsiteX40" fmla="*/ 7389 w 10159"/>
              <a:gd name="connsiteY40" fmla="*/ 4414 h 10000"/>
              <a:gd name="connsiteX41" fmla="*/ 6255 w 10159"/>
              <a:gd name="connsiteY41" fmla="*/ 4805 h 10000"/>
              <a:gd name="connsiteX42" fmla="*/ 6705 w 10159"/>
              <a:gd name="connsiteY42" fmla="*/ 5862 h 10000"/>
              <a:gd name="connsiteX43" fmla="*/ 2159 w 10159"/>
              <a:gd name="connsiteY43" fmla="*/ 4181 h 10000"/>
              <a:gd name="connsiteX44" fmla="*/ 2616 w 10159"/>
              <a:gd name="connsiteY44" fmla="*/ 4100 h 10000"/>
              <a:gd name="connsiteX45" fmla="*/ 3976 w 10159"/>
              <a:gd name="connsiteY45" fmla="*/ 2811 h 10000"/>
              <a:gd name="connsiteX46" fmla="*/ 5002 w 10159"/>
              <a:gd name="connsiteY46" fmla="*/ 3280 h 10000"/>
              <a:gd name="connsiteX47" fmla="*/ 6136 w 10159"/>
              <a:gd name="connsiteY47" fmla="*/ 2501 h 10000"/>
              <a:gd name="connsiteX48" fmla="*/ 5002 w 10159"/>
              <a:gd name="connsiteY48" fmla="*/ 1718 h 10000"/>
              <a:gd name="connsiteX49" fmla="*/ 3863 w 10159"/>
              <a:gd name="connsiteY49" fmla="*/ 2501 h 10000"/>
              <a:gd name="connsiteX50" fmla="*/ 2159 w 10159"/>
              <a:gd name="connsiteY50" fmla="*/ 4181 h 10000"/>
              <a:gd name="connsiteX0" fmla="*/ 9321 w 10000"/>
              <a:gd name="connsiteY0" fmla="*/ 938 h 10000"/>
              <a:gd name="connsiteX1" fmla="*/ 10000 w 10000"/>
              <a:gd name="connsiteY1" fmla="*/ 469 h 10000"/>
              <a:gd name="connsiteX2" fmla="*/ 9321 w 10000"/>
              <a:gd name="connsiteY2" fmla="*/ 0 h 10000"/>
              <a:gd name="connsiteX3" fmla="*/ 682 w 10000"/>
              <a:gd name="connsiteY3" fmla="*/ 0 h 10000"/>
              <a:gd name="connsiteX4" fmla="*/ 0 w 10000"/>
              <a:gd name="connsiteY4" fmla="*/ 469 h 10000"/>
              <a:gd name="connsiteX5" fmla="*/ 0 w 10000"/>
              <a:gd name="connsiteY5" fmla="*/ 9531 h 10000"/>
              <a:gd name="connsiteX6" fmla="*/ 682 w 10000"/>
              <a:gd name="connsiteY6" fmla="*/ 10000 h 10000"/>
              <a:gd name="connsiteX7" fmla="*/ 9321 w 10000"/>
              <a:gd name="connsiteY7" fmla="*/ 10000 h 10000"/>
              <a:gd name="connsiteX8" fmla="*/ 10000 w 10000"/>
              <a:gd name="connsiteY8" fmla="*/ 9531 h 10000"/>
              <a:gd name="connsiteX9" fmla="*/ 10000 w 10000"/>
              <a:gd name="connsiteY9" fmla="*/ 6291 h 10000"/>
              <a:gd name="connsiteX10" fmla="*/ 9321 w 10000"/>
              <a:gd name="connsiteY10" fmla="*/ 7111 h 10000"/>
              <a:gd name="connsiteX11" fmla="*/ 9321 w 10000"/>
              <a:gd name="connsiteY11" fmla="*/ 8907 h 10000"/>
              <a:gd name="connsiteX12" fmla="*/ 682 w 10000"/>
              <a:gd name="connsiteY12" fmla="*/ 8907 h 10000"/>
              <a:gd name="connsiteX13" fmla="*/ 682 w 10000"/>
              <a:gd name="connsiteY13" fmla="*/ 938 h 10000"/>
              <a:gd name="connsiteX14" fmla="*/ 9321 w 10000"/>
              <a:gd name="connsiteY14" fmla="*/ 938 h 10000"/>
              <a:gd name="connsiteX15" fmla="*/ 4660 w 10000"/>
              <a:gd name="connsiteY15" fmla="*/ 9217 h 10000"/>
              <a:gd name="connsiteX16" fmla="*/ 5340 w 10000"/>
              <a:gd name="connsiteY16" fmla="*/ 9217 h 10000"/>
              <a:gd name="connsiteX17" fmla="*/ 5685 w 10000"/>
              <a:gd name="connsiteY17" fmla="*/ 9453 h 10000"/>
              <a:gd name="connsiteX18" fmla="*/ 5340 w 10000"/>
              <a:gd name="connsiteY18" fmla="*/ 9686 h 10000"/>
              <a:gd name="connsiteX19" fmla="*/ 4660 w 10000"/>
              <a:gd name="connsiteY19" fmla="*/ 9686 h 10000"/>
              <a:gd name="connsiteX20" fmla="*/ 4320 w 10000"/>
              <a:gd name="connsiteY20" fmla="*/ 9453 h 10000"/>
              <a:gd name="connsiteX21" fmla="*/ 4660 w 10000"/>
              <a:gd name="connsiteY21" fmla="*/ 9217 h 10000"/>
              <a:gd name="connsiteX22" fmla="*/ 1762 w 10000"/>
              <a:gd name="connsiteY22" fmla="*/ 5589 h 10000"/>
              <a:gd name="connsiteX23" fmla="*/ 3299 w 10000"/>
              <a:gd name="connsiteY23" fmla="*/ 5862 h 10000"/>
              <a:gd name="connsiteX24" fmla="*/ 5002 w 10000"/>
              <a:gd name="connsiteY24" fmla="*/ 6250 h 10000"/>
              <a:gd name="connsiteX25" fmla="*/ 6255 w 10000"/>
              <a:gd name="connsiteY25" fmla="*/ 6055 h 10000"/>
              <a:gd name="connsiteX26" fmla="*/ 5965 w 10000"/>
              <a:gd name="connsiteY26" fmla="*/ 5781 h 10000"/>
              <a:gd name="connsiteX27" fmla="*/ 5002 w 10000"/>
              <a:gd name="connsiteY27" fmla="*/ 5940 h 10000"/>
              <a:gd name="connsiteX28" fmla="*/ 3637 w 10000"/>
              <a:gd name="connsiteY28" fmla="*/ 5667 h 10000"/>
              <a:gd name="connsiteX29" fmla="*/ 3750 w 10000"/>
              <a:gd name="connsiteY29" fmla="*/ 4805 h 10000"/>
              <a:gd name="connsiteX30" fmla="*/ 2159 w 10000"/>
              <a:gd name="connsiteY30" fmla="*/ 4532 h 10000"/>
              <a:gd name="connsiteX31" fmla="*/ 1762 w 10000"/>
              <a:gd name="connsiteY31" fmla="*/ 5589 h 10000"/>
              <a:gd name="connsiteX32" fmla="*/ 6705 w 10000"/>
              <a:gd name="connsiteY32" fmla="*/ 5862 h 10000"/>
              <a:gd name="connsiteX33" fmla="*/ 8238 w 10000"/>
              <a:gd name="connsiteY33" fmla="*/ 5589 h 10000"/>
              <a:gd name="connsiteX34" fmla="*/ 7845 w 10000"/>
              <a:gd name="connsiteY34" fmla="*/ 4532 h 10000"/>
              <a:gd name="connsiteX35" fmla="*/ 7845 w 10000"/>
              <a:gd name="connsiteY35" fmla="*/ 4299 h 10000"/>
              <a:gd name="connsiteX36" fmla="*/ 6593 w 10000"/>
              <a:gd name="connsiteY36" fmla="*/ 2656 h 10000"/>
              <a:gd name="connsiteX37" fmla="*/ 6420 w 10000"/>
              <a:gd name="connsiteY37" fmla="*/ 2970 h 10000"/>
              <a:gd name="connsiteX38" fmla="*/ 7389 w 10000"/>
              <a:gd name="connsiteY38" fmla="*/ 4299 h 10000"/>
              <a:gd name="connsiteX39" fmla="*/ 7389 w 10000"/>
              <a:gd name="connsiteY39" fmla="*/ 4414 h 10000"/>
              <a:gd name="connsiteX40" fmla="*/ 6255 w 10000"/>
              <a:gd name="connsiteY40" fmla="*/ 4805 h 10000"/>
              <a:gd name="connsiteX41" fmla="*/ 6705 w 10000"/>
              <a:gd name="connsiteY41" fmla="*/ 5862 h 10000"/>
              <a:gd name="connsiteX42" fmla="*/ 2159 w 10000"/>
              <a:gd name="connsiteY42" fmla="*/ 4181 h 10000"/>
              <a:gd name="connsiteX43" fmla="*/ 2616 w 10000"/>
              <a:gd name="connsiteY43" fmla="*/ 4100 h 10000"/>
              <a:gd name="connsiteX44" fmla="*/ 3976 w 10000"/>
              <a:gd name="connsiteY44" fmla="*/ 2811 h 10000"/>
              <a:gd name="connsiteX45" fmla="*/ 5002 w 10000"/>
              <a:gd name="connsiteY45" fmla="*/ 3280 h 10000"/>
              <a:gd name="connsiteX46" fmla="*/ 6136 w 10000"/>
              <a:gd name="connsiteY46" fmla="*/ 2501 h 10000"/>
              <a:gd name="connsiteX47" fmla="*/ 5002 w 10000"/>
              <a:gd name="connsiteY47" fmla="*/ 1718 h 10000"/>
              <a:gd name="connsiteX48" fmla="*/ 3863 w 10000"/>
              <a:gd name="connsiteY48" fmla="*/ 2501 h 10000"/>
              <a:gd name="connsiteX49" fmla="*/ 2159 w 10000"/>
              <a:gd name="connsiteY49" fmla="*/ 4181 h 10000"/>
              <a:gd name="connsiteX0" fmla="*/ 9321 w 10000"/>
              <a:gd name="connsiteY0" fmla="*/ 938 h 10000"/>
              <a:gd name="connsiteX1" fmla="*/ 9321 w 10000"/>
              <a:gd name="connsiteY1" fmla="*/ 0 h 10000"/>
              <a:gd name="connsiteX2" fmla="*/ 682 w 10000"/>
              <a:gd name="connsiteY2" fmla="*/ 0 h 10000"/>
              <a:gd name="connsiteX3" fmla="*/ 0 w 10000"/>
              <a:gd name="connsiteY3" fmla="*/ 469 h 10000"/>
              <a:gd name="connsiteX4" fmla="*/ 0 w 10000"/>
              <a:gd name="connsiteY4" fmla="*/ 9531 h 10000"/>
              <a:gd name="connsiteX5" fmla="*/ 682 w 10000"/>
              <a:gd name="connsiteY5" fmla="*/ 10000 h 10000"/>
              <a:gd name="connsiteX6" fmla="*/ 9321 w 10000"/>
              <a:gd name="connsiteY6" fmla="*/ 10000 h 10000"/>
              <a:gd name="connsiteX7" fmla="*/ 10000 w 10000"/>
              <a:gd name="connsiteY7" fmla="*/ 9531 h 10000"/>
              <a:gd name="connsiteX8" fmla="*/ 10000 w 10000"/>
              <a:gd name="connsiteY8" fmla="*/ 6291 h 10000"/>
              <a:gd name="connsiteX9" fmla="*/ 9321 w 10000"/>
              <a:gd name="connsiteY9" fmla="*/ 7111 h 10000"/>
              <a:gd name="connsiteX10" fmla="*/ 9321 w 10000"/>
              <a:gd name="connsiteY10" fmla="*/ 8907 h 10000"/>
              <a:gd name="connsiteX11" fmla="*/ 682 w 10000"/>
              <a:gd name="connsiteY11" fmla="*/ 8907 h 10000"/>
              <a:gd name="connsiteX12" fmla="*/ 682 w 10000"/>
              <a:gd name="connsiteY12" fmla="*/ 938 h 10000"/>
              <a:gd name="connsiteX13" fmla="*/ 9321 w 10000"/>
              <a:gd name="connsiteY13" fmla="*/ 938 h 10000"/>
              <a:gd name="connsiteX14" fmla="*/ 4660 w 10000"/>
              <a:gd name="connsiteY14" fmla="*/ 9217 h 10000"/>
              <a:gd name="connsiteX15" fmla="*/ 5340 w 10000"/>
              <a:gd name="connsiteY15" fmla="*/ 9217 h 10000"/>
              <a:gd name="connsiteX16" fmla="*/ 5685 w 10000"/>
              <a:gd name="connsiteY16" fmla="*/ 9453 h 10000"/>
              <a:gd name="connsiteX17" fmla="*/ 5340 w 10000"/>
              <a:gd name="connsiteY17" fmla="*/ 9686 h 10000"/>
              <a:gd name="connsiteX18" fmla="*/ 4660 w 10000"/>
              <a:gd name="connsiteY18" fmla="*/ 9686 h 10000"/>
              <a:gd name="connsiteX19" fmla="*/ 4320 w 10000"/>
              <a:gd name="connsiteY19" fmla="*/ 9453 h 10000"/>
              <a:gd name="connsiteX20" fmla="*/ 4660 w 10000"/>
              <a:gd name="connsiteY20" fmla="*/ 9217 h 10000"/>
              <a:gd name="connsiteX21" fmla="*/ 1762 w 10000"/>
              <a:gd name="connsiteY21" fmla="*/ 5589 h 10000"/>
              <a:gd name="connsiteX22" fmla="*/ 3299 w 10000"/>
              <a:gd name="connsiteY22" fmla="*/ 5862 h 10000"/>
              <a:gd name="connsiteX23" fmla="*/ 5002 w 10000"/>
              <a:gd name="connsiteY23" fmla="*/ 6250 h 10000"/>
              <a:gd name="connsiteX24" fmla="*/ 6255 w 10000"/>
              <a:gd name="connsiteY24" fmla="*/ 6055 h 10000"/>
              <a:gd name="connsiteX25" fmla="*/ 5965 w 10000"/>
              <a:gd name="connsiteY25" fmla="*/ 5781 h 10000"/>
              <a:gd name="connsiteX26" fmla="*/ 5002 w 10000"/>
              <a:gd name="connsiteY26" fmla="*/ 5940 h 10000"/>
              <a:gd name="connsiteX27" fmla="*/ 3637 w 10000"/>
              <a:gd name="connsiteY27" fmla="*/ 5667 h 10000"/>
              <a:gd name="connsiteX28" fmla="*/ 3750 w 10000"/>
              <a:gd name="connsiteY28" fmla="*/ 4805 h 10000"/>
              <a:gd name="connsiteX29" fmla="*/ 2159 w 10000"/>
              <a:gd name="connsiteY29" fmla="*/ 4532 h 10000"/>
              <a:gd name="connsiteX30" fmla="*/ 1762 w 10000"/>
              <a:gd name="connsiteY30" fmla="*/ 5589 h 10000"/>
              <a:gd name="connsiteX31" fmla="*/ 6705 w 10000"/>
              <a:gd name="connsiteY31" fmla="*/ 5862 h 10000"/>
              <a:gd name="connsiteX32" fmla="*/ 8238 w 10000"/>
              <a:gd name="connsiteY32" fmla="*/ 5589 h 10000"/>
              <a:gd name="connsiteX33" fmla="*/ 7845 w 10000"/>
              <a:gd name="connsiteY33" fmla="*/ 4532 h 10000"/>
              <a:gd name="connsiteX34" fmla="*/ 7845 w 10000"/>
              <a:gd name="connsiteY34" fmla="*/ 4299 h 10000"/>
              <a:gd name="connsiteX35" fmla="*/ 6593 w 10000"/>
              <a:gd name="connsiteY35" fmla="*/ 2656 h 10000"/>
              <a:gd name="connsiteX36" fmla="*/ 6420 w 10000"/>
              <a:gd name="connsiteY36" fmla="*/ 2970 h 10000"/>
              <a:gd name="connsiteX37" fmla="*/ 7389 w 10000"/>
              <a:gd name="connsiteY37" fmla="*/ 4299 h 10000"/>
              <a:gd name="connsiteX38" fmla="*/ 7389 w 10000"/>
              <a:gd name="connsiteY38" fmla="*/ 4414 h 10000"/>
              <a:gd name="connsiteX39" fmla="*/ 6255 w 10000"/>
              <a:gd name="connsiteY39" fmla="*/ 4805 h 10000"/>
              <a:gd name="connsiteX40" fmla="*/ 6705 w 10000"/>
              <a:gd name="connsiteY40" fmla="*/ 5862 h 10000"/>
              <a:gd name="connsiteX41" fmla="*/ 2159 w 10000"/>
              <a:gd name="connsiteY41" fmla="*/ 4181 h 10000"/>
              <a:gd name="connsiteX42" fmla="*/ 2616 w 10000"/>
              <a:gd name="connsiteY42" fmla="*/ 4100 h 10000"/>
              <a:gd name="connsiteX43" fmla="*/ 3976 w 10000"/>
              <a:gd name="connsiteY43" fmla="*/ 2811 h 10000"/>
              <a:gd name="connsiteX44" fmla="*/ 5002 w 10000"/>
              <a:gd name="connsiteY44" fmla="*/ 3280 h 10000"/>
              <a:gd name="connsiteX45" fmla="*/ 6136 w 10000"/>
              <a:gd name="connsiteY45" fmla="*/ 2501 h 10000"/>
              <a:gd name="connsiteX46" fmla="*/ 5002 w 10000"/>
              <a:gd name="connsiteY46" fmla="*/ 1718 h 10000"/>
              <a:gd name="connsiteX47" fmla="*/ 3863 w 10000"/>
              <a:gd name="connsiteY47" fmla="*/ 2501 h 10000"/>
              <a:gd name="connsiteX48" fmla="*/ 2159 w 10000"/>
              <a:gd name="connsiteY48" fmla="*/ 4181 h 10000"/>
              <a:gd name="connsiteX0" fmla="*/ 682 w 10000"/>
              <a:gd name="connsiteY0" fmla="*/ 938 h 10000"/>
              <a:gd name="connsiteX1" fmla="*/ 9321 w 10000"/>
              <a:gd name="connsiteY1" fmla="*/ 0 h 10000"/>
              <a:gd name="connsiteX2" fmla="*/ 682 w 10000"/>
              <a:gd name="connsiteY2" fmla="*/ 0 h 10000"/>
              <a:gd name="connsiteX3" fmla="*/ 0 w 10000"/>
              <a:gd name="connsiteY3" fmla="*/ 469 h 10000"/>
              <a:gd name="connsiteX4" fmla="*/ 0 w 10000"/>
              <a:gd name="connsiteY4" fmla="*/ 9531 h 10000"/>
              <a:gd name="connsiteX5" fmla="*/ 682 w 10000"/>
              <a:gd name="connsiteY5" fmla="*/ 10000 h 10000"/>
              <a:gd name="connsiteX6" fmla="*/ 9321 w 10000"/>
              <a:gd name="connsiteY6" fmla="*/ 10000 h 10000"/>
              <a:gd name="connsiteX7" fmla="*/ 10000 w 10000"/>
              <a:gd name="connsiteY7" fmla="*/ 9531 h 10000"/>
              <a:gd name="connsiteX8" fmla="*/ 10000 w 10000"/>
              <a:gd name="connsiteY8" fmla="*/ 6291 h 10000"/>
              <a:gd name="connsiteX9" fmla="*/ 9321 w 10000"/>
              <a:gd name="connsiteY9" fmla="*/ 7111 h 10000"/>
              <a:gd name="connsiteX10" fmla="*/ 9321 w 10000"/>
              <a:gd name="connsiteY10" fmla="*/ 8907 h 10000"/>
              <a:gd name="connsiteX11" fmla="*/ 682 w 10000"/>
              <a:gd name="connsiteY11" fmla="*/ 8907 h 10000"/>
              <a:gd name="connsiteX12" fmla="*/ 682 w 10000"/>
              <a:gd name="connsiteY12" fmla="*/ 938 h 10000"/>
              <a:gd name="connsiteX13" fmla="*/ 4660 w 10000"/>
              <a:gd name="connsiteY13" fmla="*/ 9217 h 10000"/>
              <a:gd name="connsiteX14" fmla="*/ 5340 w 10000"/>
              <a:gd name="connsiteY14" fmla="*/ 9217 h 10000"/>
              <a:gd name="connsiteX15" fmla="*/ 5685 w 10000"/>
              <a:gd name="connsiteY15" fmla="*/ 9453 h 10000"/>
              <a:gd name="connsiteX16" fmla="*/ 5340 w 10000"/>
              <a:gd name="connsiteY16" fmla="*/ 9686 h 10000"/>
              <a:gd name="connsiteX17" fmla="*/ 4660 w 10000"/>
              <a:gd name="connsiteY17" fmla="*/ 9686 h 10000"/>
              <a:gd name="connsiteX18" fmla="*/ 4320 w 10000"/>
              <a:gd name="connsiteY18" fmla="*/ 9453 h 10000"/>
              <a:gd name="connsiteX19" fmla="*/ 4660 w 10000"/>
              <a:gd name="connsiteY19" fmla="*/ 9217 h 10000"/>
              <a:gd name="connsiteX20" fmla="*/ 1762 w 10000"/>
              <a:gd name="connsiteY20" fmla="*/ 5589 h 10000"/>
              <a:gd name="connsiteX21" fmla="*/ 3299 w 10000"/>
              <a:gd name="connsiteY21" fmla="*/ 5862 h 10000"/>
              <a:gd name="connsiteX22" fmla="*/ 5002 w 10000"/>
              <a:gd name="connsiteY22" fmla="*/ 6250 h 10000"/>
              <a:gd name="connsiteX23" fmla="*/ 6255 w 10000"/>
              <a:gd name="connsiteY23" fmla="*/ 6055 h 10000"/>
              <a:gd name="connsiteX24" fmla="*/ 5965 w 10000"/>
              <a:gd name="connsiteY24" fmla="*/ 5781 h 10000"/>
              <a:gd name="connsiteX25" fmla="*/ 5002 w 10000"/>
              <a:gd name="connsiteY25" fmla="*/ 5940 h 10000"/>
              <a:gd name="connsiteX26" fmla="*/ 3637 w 10000"/>
              <a:gd name="connsiteY26" fmla="*/ 5667 h 10000"/>
              <a:gd name="connsiteX27" fmla="*/ 3750 w 10000"/>
              <a:gd name="connsiteY27" fmla="*/ 4805 h 10000"/>
              <a:gd name="connsiteX28" fmla="*/ 2159 w 10000"/>
              <a:gd name="connsiteY28" fmla="*/ 4532 h 10000"/>
              <a:gd name="connsiteX29" fmla="*/ 1762 w 10000"/>
              <a:gd name="connsiteY29" fmla="*/ 5589 h 10000"/>
              <a:gd name="connsiteX30" fmla="*/ 6705 w 10000"/>
              <a:gd name="connsiteY30" fmla="*/ 5862 h 10000"/>
              <a:gd name="connsiteX31" fmla="*/ 8238 w 10000"/>
              <a:gd name="connsiteY31" fmla="*/ 5589 h 10000"/>
              <a:gd name="connsiteX32" fmla="*/ 7845 w 10000"/>
              <a:gd name="connsiteY32" fmla="*/ 4532 h 10000"/>
              <a:gd name="connsiteX33" fmla="*/ 7845 w 10000"/>
              <a:gd name="connsiteY33" fmla="*/ 4299 h 10000"/>
              <a:gd name="connsiteX34" fmla="*/ 6593 w 10000"/>
              <a:gd name="connsiteY34" fmla="*/ 2656 h 10000"/>
              <a:gd name="connsiteX35" fmla="*/ 6420 w 10000"/>
              <a:gd name="connsiteY35" fmla="*/ 2970 h 10000"/>
              <a:gd name="connsiteX36" fmla="*/ 7389 w 10000"/>
              <a:gd name="connsiteY36" fmla="*/ 4299 h 10000"/>
              <a:gd name="connsiteX37" fmla="*/ 7389 w 10000"/>
              <a:gd name="connsiteY37" fmla="*/ 4414 h 10000"/>
              <a:gd name="connsiteX38" fmla="*/ 6255 w 10000"/>
              <a:gd name="connsiteY38" fmla="*/ 4805 h 10000"/>
              <a:gd name="connsiteX39" fmla="*/ 6705 w 10000"/>
              <a:gd name="connsiteY39" fmla="*/ 5862 h 10000"/>
              <a:gd name="connsiteX40" fmla="*/ 2159 w 10000"/>
              <a:gd name="connsiteY40" fmla="*/ 4181 h 10000"/>
              <a:gd name="connsiteX41" fmla="*/ 2616 w 10000"/>
              <a:gd name="connsiteY41" fmla="*/ 4100 h 10000"/>
              <a:gd name="connsiteX42" fmla="*/ 3976 w 10000"/>
              <a:gd name="connsiteY42" fmla="*/ 2811 h 10000"/>
              <a:gd name="connsiteX43" fmla="*/ 5002 w 10000"/>
              <a:gd name="connsiteY43" fmla="*/ 3280 h 10000"/>
              <a:gd name="connsiteX44" fmla="*/ 6136 w 10000"/>
              <a:gd name="connsiteY44" fmla="*/ 2501 h 10000"/>
              <a:gd name="connsiteX45" fmla="*/ 5002 w 10000"/>
              <a:gd name="connsiteY45" fmla="*/ 1718 h 10000"/>
              <a:gd name="connsiteX46" fmla="*/ 3863 w 10000"/>
              <a:gd name="connsiteY46" fmla="*/ 2501 h 10000"/>
              <a:gd name="connsiteX47" fmla="*/ 2159 w 10000"/>
              <a:gd name="connsiteY47" fmla="*/ 4181 h 10000"/>
              <a:gd name="connsiteX0" fmla="*/ 682 w 10000"/>
              <a:gd name="connsiteY0" fmla="*/ 938 h 10000"/>
              <a:gd name="connsiteX1" fmla="*/ 682 w 10000"/>
              <a:gd name="connsiteY1" fmla="*/ 0 h 10000"/>
              <a:gd name="connsiteX2" fmla="*/ 0 w 10000"/>
              <a:gd name="connsiteY2" fmla="*/ 469 h 10000"/>
              <a:gd name="connsiteX3" fmla="*/ 0 w 10000"/>
              <a:gd name="connsiteY3" fmla="*/ 9531 h 10000"/>
              <a:gd name="connsiteX4" fmla="*/ 682 w 10000"/>
              <a:gd name="connsiteY4" fmla="*/ 10000 h 10000"/>
              <a:gd name="connsiteX5" fmla="*/ 9321 w 10000"/>
              <a:gd name="connsiteY5" fmla="*/ 10000 h 10000"/>
              <a:gd name="connsiteX6" fmla="*/ 10000 w 10000"/>
              <a:gd name="connsiteY6" fmla="*/ 9531 h 10000"/>
              <a:gd name="connsiteX7" fmla="*/ 10000 w 10000"/>
              <a:gd name="connsiteY7" fmla="*/ 6291 h 10000"/>
              <a:gd name="connsiteX8" fmla="*/ 9321 w 10000"/>
              <a:gd name="connsiteY8" fmla="*/ 7111 h 10000"/>
              <a:gd name="connsiteX9" fmla="*/ 9321 w 10000"/>
              <a:gd name="connsiteY9" fmla="*/ 8907 h 10000"/>
              <a:gd name="connsiteX10" fmla="*/ 682 w 10000"/>
              <a:gd name="connsiteY10" fmla="*/ 8907 h 10000"/>
              <a:gd name="connsiteX11" fmla="*/ 682 w 10000"/>
              <a:gd name="connsiteY11" fmla="*/ 938 h 10000"/>
              <a:gd name="connsiteX12" fmla="*/ 4660 w 10000"/>
              <a:gd name="connsiteY12" fmla="*/ 9217 h 10000"/>
              <a:gd name="connsiteX13" fmla="*/ 5340 w 10000"/>
              <a:gd name="connsiteY13" fmla="*/ 9217 h 10000"/>
              <a:gd name="connsiteX14" fmla="*/ 5685 w 10000"/>
              <a:gd name="connsiteY14" fmla="*/ 9453 h 10000"/>
              <a:gd name="connsiteX15" fmla="*/ 5340 w 10000"/>
              <a:gd name="connsiteY15" fmla="*/ 9686 h 10000"/>
              <a:gd name="connsiteX16" fmla="*/ 4660 w 10000"/>
              <a:gd name="connsiteY16" fmla="*/ 9686 h 10000"/>
              <a:gd name="connsiteX17" fmla="*/ 4320 w 10000"/>
              <a:gd name="connsiteY17" fmla="*/ 9453 h 10000"/>
              <a:gd name="connsiteX18" fmla="*/ 4660 w 10000"/>
              <a:gd name="connsiteY18" fmla="*/ 9217 h 10000"/>
              <a:gd name="connsiteX19" fmla="*/ 1762 w 10000"/>
              <a:gd name="connsiteY19" fmla="*/ 5589 h 10000"/>
              <a:gd name="connsiteX20" fmla="*/ 3299 w 10000"/>
              <a:gd name="connsiteY20" fmla="*/ 5862 h 10000"/>
              <a:gd name="connsiteX21" fmla="*/ 5002 w 10000"/>
              <a:gd name="connsiteY21" fmla="*/ 6250 h 10000"/>
              <a:gd name="connsiteX22" fmla="*/ 6255 w 10000"/>
              <a:gd name="connsiteY22" fmla="*/ 6055 h 10000"/>
              <a:gd name="connsiteX23" fmla="*/ 5965 w 10000"/>
              <a:gd name="connsiteY23" fmla="*/ 5781 h 10000"/>
              <a:gd name="connsiteX24" fmla="*/ 5002 w 10000"/>
              <a:gd name="connsiteY24" fmla="*/ 5940 h 10000"/>
              <a:gd name="connsiteX25" fmla="*/ 3637 w 10000"/>
              <a:gd name="connsiteY25" fmla="*/ 5667 h 10000"/>
              <a:gd name="connsiteX26" fmla="*/ 3750 w 10000"/>
              <a:gd name="connsiteY26" fmla="*/ 4805 h 10000"/>
              <a:gd name="connsiteX27" fmla="*/ 2159 w 10000"/>
              <a:gd name="connsiteY27" fmla="*/ 4532 h 10000"/>
              <a:gd name="connsiteX28" fmla="*/ 1762 w 10000"/>
              <a:gd name="connsiteY28" fmla="*/ 5589 h 10000"/>
              <a:gd name="connsiteX29" fmla="*/ 6705 w 10000"/>
              <a:gd name="connsiteY29" fmla="*/ 5862 h 10000"/>
              <a:gd name="connsiteX30" fmla="*/ 8238 w 10000"/>
              <a:gd name="connsiteY30" fmla="*/ 5589 h 10000"/>
              <a:gd name="connsiteX31" fmla="*/ 7845 w 10000"/>
              <a:gd name="connsiteY31" fmla="*/ 4532 h 10000"/>
              <a:gd name="connsiteX32" fmla="*/ 7845 w 10000"/>
              <a:gd name="connsiteY32" fmla="*/ 4299 h 10000"/>
              <a:gd name="connsiteX33" fmla="*/ 6593 w 10000"/>
              <a:gd name="connsiteY33" fmla="*/ 2656 h 10000"/>
              <a:gd name="connsiteX34" fmla="*/ 6420 w 10000"/>
              <a:gd name="connsiteY34" fmla="*/ 2970 h 10000"/>
              <a:gd name="connsiteX35" fmla="*/ 7389 w 10000"/>
              <a:gd name="connsiteY35" fmla="*/ 4299 h 10000"/>
              <a:gd name="connsiteX36" fmla="*/ 7389 w 10000"/>
              <a:gd name="connsiteY36" fmla="*/ 4414 h 10000"/>
              <a:gd name="connsiteX37" fmla="*/ 6255 w 10000"/>
              <a:gd name="connsiteY37" fmla="*/ 4805 h 10000"/>
              <a:gd name="connsiteX38" fmla="*/ 6705 w 10000"/>
              <a:gd name="connsiteY38" fmla="*/ 5862 h 10000"/>
              <a:gd name="connsiteX39" fmla="*/ 2159 w 10000"/>
              <a:gd name="connsiteY39" fmla="*/ 4181 h 10000"/>
              <a:gd name="connsiteX40" fmla="*/ 2616 w 10000"/>
              <a:gd name="connsiteY40" fmla="*/ 4100 h 10000"/>
              <a:gd name="connsiteX41" fmla="*/ 3976 w 10000"/>
              <a:gd name="connsiteY41" fmla="*/ 2811 h 10000"/>
              <a:gd name="connsiteX42" fmla="*/ 5002 w 10000"/>
              <a:gd name="connsiteY42" fmla="*/ 3280 h 10000"/>
              <a:gd name="connsiteX43" fmla="*/ 6136 w 10000"/>
              <a:gd name="connsiteY43" fmla="*/ 2501 h 10000"/>
              <a:gd name="connsiteX44" fmla="*/ 5002 w 10000"/>
              <a:gd name="connsiteY44" fmla="*/ 1718 h 10000"/>
              <a:gd name="connsiteX45" fmla="*/ 3863 w 10000"/>
              <a:gd name="connsiteY45" fmla="*/ 2501 h 10000"/>
              <a:gd name="connsiteX46" fmla="*/ 2159 w 10000"/>
              <a:gd name="connsiteY46" fmla="*/ 4181 h 10000"/>
              <a:gd name="connsiteX0" fmla="*/ 682 w 10000"/>
              <a:gd name="connsiteY0" fmla="*/ 469 h 9531"/>
              <a:gd name="connsiteX1" fmla="*/ 0 w 10000"/>
              <a:gd name="connsiteY1" fmla="*/ 0 h 9531"/>
              <a:gd name="connsiteX2" fmla="*/ 0 w 10000"/>
              <a:gd name="connsiteY2" fmla="*/ 9062 h 9531"/>
              <a:gd name="connsiteX3" fmla="*/ 682 w 10000"/>
              <a:gd name="connsiteY3" fmla="*/ 9531 h 9531"/>
              <a:gd name="connsiteX4" fmla="*/ 9321 w 10000"/>
              <a:gd name="connsiteY4" fmla="*/ 9531 h 9531"/>
              <a:gd name="connsiteX5" fmla="*/ 10000 w 10000"/>
              <a:gd name="connsiteY5" fmla="*/ 9062 h 9531"/>
              <a:gd name="connsiteX6" fmla="*/ 10000 w 10000"/>
              <a:gd name="connsiteY6" fmla="*/ 5822 h 9531"/>
              <a:gd name="connsiteX7" fmla="*/ 9321 w 10000"/>
              <a:gd name="connsiteY7" fmla="*/ 6642 h 9531"/>
              <a:gd name="connsiteX8" fmla="*/ 9321 w 10000"/>
              <a:gd name="connsiteY8" fmla="*/ 8438 h 9531"/>
              <a:gd name="connsiteX9" fmla="*/ 682 w 10000"/>
              <a:gd name="connsiteY9" fmla="*/ 8438 h 9531"/>
              <a:gd name="connsiteX10" fmla="*/ 682 w 10000"/>
              <a:gd name="connsiteY10" fmla="*/ 469 h 9531"/>
              <a:gd name="connsiteX11" fmla="*/ 4660 w 10000"/>
              <a:gd name="connsiteY11" fmla="*/ 8748 h 9531"/>
              <a:gd name="connsiteX12" fmla="*/ 5340 w 10000"/>
              <a:gd name="connsiteY12" fmla="*/ 8748 h 9531"/>
              <a:gd name="connsiteX13" fmla="*/ 5685 w 10000"/>
              <a:gd name="connsiteY13" fmla="*/ 8984 h 9531"/>
              <a:gd name="connsiteX14" fmla="*/ 5340 w 10000"/>
              <a:gd name="connsiteY14" fmla="*/ 9217 h 9531"/>
              <a:gd name="connsiteX15" fmla="*/ 4660 w 10000"/>
              <a:gd name="connsiteY15" fmla="*/ 9217 h 9531"/>
              <a:gd name="connsiteX16" fmla="*/ 4320 w 10000"/>
              <a:gd name="connsiteY16" fmla="*/ 8984 h 9531"/>
              <a:gd name="connsiteX17" fmla="*/ 4660 w 10000"/>
              <a:gd name="connsiteY17" fmla="*/ 8748 h 9531"/>
              <a:gd name="connsiteX18" fmla="*/ 1762 w 10000"/>
              <a:gd name="connsiteY18" fmla="*/ 5120 h 9531"/>
              <a:gd name="connsiteX19" fmla="*/ 3299 w 10000"/>
              <a:gd name="connsiteY19" fmla="*/ 5393 h 9531"/>
              <a:gd name="connsiteX20" fmla="*/ 5002 w 10000"/>
              <a:gd name="connsiteY20" fmla="*/ 5781 h 9531"/>
              <a:gd name="connsiteX21" fmla="*/ 6255 w 10000"/>
              <a:gd name="connsiteY21" fmla="*/ 5586 h 9531"/>
              <a:gd name="connsiteX22" fmla="*/ 5965 w 10000"/>
              <a:gd name="connsiteY22" fmla="*/ 5312 h 9531"/>
              <a:gd name="connsiteX23" fmla="*/ 5002 w 10000"/>
              <a:gd name="connsiteY23" fmla="*/ 5471 h 9531"/>
              <a:gd name="connsiteX24" fmla="*/ 3637 w 10000"/>
              <a:gd name="connsiteY24" fmla="*/ 5198 h 9531"/>
              <a:gd name="connsiteX25" fmla="*/ 3750 w 10000"/>
              <a:gd name="connsiteY25" fmla="*/ 4336 h 9531"/>
              <a:gd name="connsiteX26" fmla="*/ 2159 w 10000"/>
              <a:gd name="connsiteY26" fmla="*/ 4063 h 9531"/>
              <a:gd name="connsiteX27" fmla="*/ 1762 w 10000"/>
              <a:gd name="connsiteY27" fmla="*/ 5120 h 9531"/>
              <a:gd name="connsiteX28" fmla="*/ 6705 w 10000"/>
              <a:gd name="connsiteY28" fmla="*/ 5393 h 9531"/>
              <a:gd name="connsiteX29" fmla="*/ 8238 w 10000"/>
              <a:gd name="connsiteY29" fmla="*/ 5120 h 9531"/>
              <a:gd name="connsiteX30" fmla="*/ 7845 w 10000"/>
              <a:gd name="connsiteY30" fmla="*/ 4063 h 9531"/>
              <a:gd name="connsiteX31" fmla="*/ 7845 w 10000"/>
              <a:gd name="connsiteY31" fmla="*/ 3830 h 9531"/>
              <a:gd name="connsiteX32" fmla="*/ 6593 w 10000"/>
              <a:gd name="connsiteY32" fmla="*/ 2187 h 9531"/>
              <a:gd name="connsiteX33" fmla="*/ 6420 w 10000"/>
              <a:gd name="connsiteY33" fmla="*/ 2501 h 9531"/>
              <a:gd name="connsiteX34" fmla="*/ 7389 w 10000"/>
              <a:gd name="connsiteY34" fmla="*/ 3830 h 9531"/>
              <a:gd name="connsiteX35" fmla="*/ 7389 w 10000"/>
              <a:gd name="connsiteY35" fmla="*/ 3945 h 9531"/>
              <a:gd name="connsiteX36" fmla="*/ 6255 w 10000"/>
              <a:gd name="connsiteY36" fmla="*/ 4336 h 9531"/>
              <a:gd name="connsiteX37" fmla="*/ 6705 w 10000"/>
              <a:gd name="connsiteY37" fmla="*/ 5393 h 9531"/>
              <a:gd name="connsiteX38" fmla="*/ 2159 w 10000"/>
              <a:gd name="connsiteY38" fmla="*/ 3712 h 9531"/>
              <a:gd name="connsiteX39" fmla="*/ 2616 w 10000"/>
              <a:gd name="connsiteY39" fmla="*/ 3631 h 9531"/>
              <a:gd name="connsiteX40" fmla="*/ 3976 w 10000"/>
              <a:gd name="connsiteY40" fmla="*/ 2342 h 9531"/>
              <a:gd name="connsiteX41" fmla="*/ 5002 w 10000"/>
              <a:gd name="connsiteY41" fmla="*/ 2811 h 9531"/>
              <a:gd name="connsiteX42" fmla="*/ 6136 w 10000"/>
              <a:gd name="connsiteY42" fmla="*/ 2032 h 9531"/>
              <a:gd name="connsiteX43" fmla="*/ 5002 w 10000"/>
              <a:gd name="connsiteY43" fmla="*/ 1249 h 9531"/>
              <a:gd name="connsiteX44" fmla="*/ 3863 w 10000"/>
              <a:gd name="connsiteY44" fmla="*/ 2032 h 9531"/>
              <a:gd name="connsiteX45" fmla="*/ 2159 w 10000"/>
              <a:gd name="connsiteY45" fmla="*/ 3712 h 9531"/>
              <a:gd name="connsiteX0" fmla="*/ 682 w 10000"/>
              <a:gd name="connsiteY0" fmla="*/ 0 h 9508"/>
              <a:gd name="connsiteX1" fmla="*/ 0 w 10000"/>
              <a:gd name="connsiteY1" fmla="*/ 9016 h 9508"/>
              <a:gd name="connsiteX2" fmla="*/ 682 w 10000"/>
              <a:gd name="connsiteY2" fmla="*/ 9508 h 9508"/>
              <a:gd name="connsiteX3" fmla="*/ 9321 w 10000"/>
              <a:gd name="connsiteY3" fmla="*/ 9508 h 9508"/>
              <a:gd name="connsiteX4" fmla="*/ 10000 w 10000"/>
              <a:gd name="connsiteY4" fmla="*/ 9016 h 9508"/>
              <a:gd name="connsiteX5" fmla="*/ 10000 w 10000"/>
              <a:gd name="connsiteY5" fmla="*/ 5616 h 9508"/>
              <a:gd name="connsiteX6" fmla="*/ 9321 w 10000"/>
              <a:gd name="connsiteY6" fmla="*/ 6477 h 9508"/>
              <a:gd name="connsiteX7" fmla="*/ 9321 w 10000"/>
              <a:gd name="connsiteY7" fmla="*/ 8361 h 9508"/>
              <a:gd name="connsiteX8" fmla="*/ 682 w 10000"/>
              <a:gd name="connsiteY8" fmla="*/ 8361 h 9508"/>
              <a:gd name="connsiteX9" fmla="*/ 682 w 10000"/>
              <a:gd name="connsiteY9" fmla="*/ 0 h 9508"/>
              <a:gd name="connsiteX10" fmla="*/ 4660 w 10000"/>
              <a:gd name="connsiteY10" fmla="*/ 8686 h 9508"/>
              <a:gd name="connsiteX11" fmla="*/ 5340 w 10000"/>
              <a:gd name="connsiteY11" fmla="*/ 8686 h 9508"/>
              <a:gd name="connsiteX12" fmla="*/ 5685 w 10000"/>
              <a:gd name="connsiteY12" fmla="*/ 8934 h 9508"/>
              <a:gd name="connsiteX13" fmla="*/ 5340 w 10000"/>
              <a:gd name="connsiteY13" fmla="*/ 9179 h 9508"/>
              <a:gd name="connsiteX14" fmla="*/ 4660 w 10000"/>
              <a:gd name="connsiteY14" fmla="*/ 9179 h 9508"/>
              <a:gd name="connsiteX15" fmla="*/ 4320 w 10000"/>
              <a:gd name="connsiteY15" fmla="*/ 8934 h 9508"/>
              <a:gd name="connsiteX16" fmla="*/ 4660 w 10000"/>
              <a:gd name="connsiteY16" fmla="*/ 8686 h 9508"/>
              <a:gd name="connsiteX17" fmla="*/ 1762 w 10000"/>
              <a:gd name="connsiteY17" fmla="*/ 4880 h 9508"/>
              <a:gd name="connsiteX18" fmla="*/ 3299 w 10000"/>
              <a:gd name="connsiteY18" fmla="*/ 5166 h 9508"/>
              <a:gd name="connsiteX19" fmla="*/ 5002 w 10000"/>
              <a:gd name="connsiteY19" fmla="*/ 5573 h 9508"/>
              <a:gd name="connsiteX20" fmla="*/ 6255 w 10000"/>
              <a:gd name="connsiteY20" fmla="*/ 5369 h 9508"/>
              <a:gd name="connsiteX21" fmla="*/ 5965 w 10000"/>
              <a:gd name="connsiteY21" fmla="*/ 5081 h 9508"/>
              <a:gd name="connsiteX22" fmla="*/ 5002 w 10000"/>
              <a:gd name="connsiteY22" fmla="*/ 5248 h 9508"/>
              <a:gd name="connsiteX23" fmla="*/ 3637 w 10000"/>
              <a:gd name="connsiteY23" fmla="*/ 4962 h 9508"/>
              <a:gd name="connsiteX24" fmla="*/ 3750 w 10000"/>
              <a:gd name="connsiteY24" fmla="*/ 4057 h 9508"/>
              <a:gd name="connsiteX25" fmla="*/ 2159 w 10000"/>
              <a:gd name="connsiteY25" fmla="*/ 3771 h 9508"/>
              <a:gd name="connsiteX26" fmla="*/ 1762 w 10000"/>
              <a:gd name="connsiteY26" fmla="*/ 4880 h 9508"/>
              <a:gd name="connsiteX27" fmla="*/ 6705 w 10000"/>
              <a:gd name="connsiteY27" fmla="*/ 5166 h 9508"/>
              <a:gd name="connsiteX28" fmla="*/ 8238 w 10000"/>
              <a:gd name="connsiteY28" fmla="*/ 4880 h 9508"/>
              <a:gd name="connsiteX29" fmla="*/ 7845 w 10000"/>
              <a:gd name="connsiteY29" fmla="*/ 3771 h 9508"/>
              <a:gd name="connsiteX30" fmla="*/ 7845 w 10000"/>
              <a:gd name="connsiteY30" fmla="*/ 3526 h 9508"/>
              <a:gd name="connsiteX31" fmla="*/ 6593 w 10000"/>
              <a:gd name="connsiteY31" fmla="*/ 1803 h 9508"/>
              <a:gd name="connsiteX32" fmla="*/ 6420 w 10000"/>
              <a:gd name="connsiteY32" fmla="*/ 2132 h 9508"/>
              <a:gd name="connsiteX33" fmla="*/ 7389 w 10000"/>
              <a:gd name="connsiteY33" fmla="*/ 3526 h 9508"/>
              <a:gd name="connsiteX34" fmla="*/ 7389 w 10000"/>
              <a:gd name="connsiteY34" fmla="*/ 3647 h 9508"/>
              <a:gd name="connsiteX35" fmla="*/ 6255 w 10000"/>
              <a:gd name="connsiteY35" fmla="*/ 4057 h 9508"/>
              <a:gd name="connsiteX36" fmla="*/ 6705 w 10000"/>
              <a:gd name="connsiteY36" fmla="*/ 5166 h 9508"/>
              <a:gd name="connsiteX37" fmla="*/ 2159 w 10000"/>
              <a:gd name="connsiteY37" fmla="*/ 3403 h 9508"/>
              <a:gd name="connsiteX38" fmla="*/ 2616 w 10000"/>
              <a:gd name="connsiteY38" fmla="*/ 3318 h 9508"/>
              <a:gd name="connsiteX39" fmla="*/ 3976 w 10000"/>
              <a:gd name="connsiteY39" fmla="*/ 1965 h 9508"/>
              <a:gd name="connsiteX40" fmla="*/ 5002 w 10000"/>
              <a:gd name="connsiteY40" fmla="*/ 2457 h 9508"/>
              <a:gd name="connsiteX41" fmla="*/ 6136 w 10000"/>
              <a:gd name="connsiteY41" fmla="*/ 1640 h 9508"/>
              <a:gd name="connsiteX42" fmla="*/ 5002 w 10000"/>
              <a:gd name="connsiteY42" fmla="*/ 818 h 9508"/>
              <a:gd name="connsiteX43" fmla="*/ 3863 w 10000"/>
              <a:gd name="connsiteY43" fmla="*/ 1640 h 9508"/>
              <a:gd name="connsiteX44" fmla="*/ 2159 w 10000"/>
              <a:gd name="connsiteY44" fmla="*/ 3403 h 9508"/>
              <a:gd name="connsiteX0" fmla="*/ 682 w 10000"/>
              <a:gd name="connsiteY0" fmla="*/ 7934 h 9140"/>
              <a:gd name="connsiteX1" fmla="*/ 0 w 10000"/>
              <a:gd name="connsiteY1" fmla="*/ 8623 h 9140"/>
              <a:gd name="connsiteX2" fmla="*/ 682 w 10000"/>
              <a:gd name="connsiteY2" fmla="*/ 9140 h 9140"/>
              <a:gd name="connsiteX3" fmla="*/ 9321 w 10000"/>
              <a:gd name="connsiteY3" fmla="*/ 9140 h 9140"/>
              <a:gd name="connsiteX4" fmla="*/ 10000 w 10000"/>
              <a:gd name="connsiteY4" fmla="*/ 8623 h 9140"/>
              <a:gd name="connsiteX5" fmla="*/ 10000 w 10000"/>
              <a:gd name="connsiteY5" fmla="*/ 5047 h 9140"/>
              <a:gd name="connsiteX6" fmla="*/ 9321 w 10000"/>
              <a:gd name="connsiteY6" fmla="*/ 5952 h 9140"/>
              <a:gd name="connsiteX7" fmla="*/ 9321 w 10000"/>
              <a:gd name="connsiteY7" fmla="*/ 7934 h 9140"/>
              <a:gd name="connsiteX8" fmla="*/ 682 w 10000"/>
              <a:gd name="connsiteY8" fmla="*/ 7934 h 9140"/>
              <a:gd name="connsiteX9" fmla="*/ 4660 w 10000"/>
              <a:gd name="connsiteY9" fmla="*/ 8275 h 9140"/>
              <a:gd name="connsiteX10" fmla="*/ 5340 w 10000"/>
              <a:gd name="connsiteY10" fmla="*/ 8275 h 9140"/>
              <a:gd name="connsiteX11" fmla="*/ 5685 w 10000"/>
              <a:gd name="connsiteY11" fmla="*/ 8536 h 9140"/>
              <a:gd name="connsiteX12" fmla="*/ 5340 w 10000"/>
              <a:gd name="connsiteY12" fmla="*/ 8794 h 9140"/>
              <a:gd name="connsiteX13" fmla="*/ 4660 w 10000"/>
              <a:gd name="connsiteY13" fmla="*/ 8794 h 9140"/>
              <a:gd name="connsiteX14" fmla="*/ 4320 w 10000"/>
              <a:gd name="connsiteY14" fmla="*/ 8536 h 9140"/>
              <a:gd name="connsiteX15" fmla="*/ 4660 w 10000"/>
              <a:gd name="connsiteY15" fmla="*/ 8275 h 9140"/>
              <a:gd name="connsiteX16" fmla="*/ 1762 w 10000"/>
              <a:gd name="connsiteY16" fmla="*/ 4273 h 9140"/>
              <a:gd name="connsiteX17" fmla="*/ 3299 w 10000"/>
              <a:gd name="connsiteY17" fmla="*/ 4573 h 9140"/>
              <a:gd name="connsiteX18" fmla="*/ 5002 w 10000"/>
              <a:gd name="connsiteY18" fmla="*/ 5001 h 9140"/>
              <a:gd name="connsiteX19" fmla="*/ 6255 w 10000"/>
              <a:gd name="connsiteY19" fmla="*/ 4787 h 9140"/>
              <a:gd name="connsiteX20" fmla="*/ 5965 w 10000"/>
              <a:gd name="connsiteY20" fmla="*/ 4484 h 9140"/>
              <a:gd name="connsiteX21" fmla="*/ 5002 w 10000"/>
              <a:gd name="connsiteY21" fmla="*/ 4660 h 9140"/>
              <a:gd name="connsiteX22" fmla="*/ 3637 w 10000"/>
              <a:gd name="connsiteY22" fmla="*/ 4359 h 9140"/>
              <a:gd name="connsiteX23" fmla="*/ 3750 w 10000"/>
              <a:gd name="connsiteY23" fmla="*/ 3407 h 9140"/>
              <a:gd name="connsiteX24" fmla="*/ 2159 w 10000"/>
              <a:gd name="connsiteY24" fmla="*/ 3106 h 9140"/>
              <a:gd name="connsiteX25" fmla="*/ 1762 w 10000"/>
              <a:gd name="connsiteY25" fmla="*/ 4273 h 9140"/>
              <a:gd name="connsiteX26" fmla="*/ 6705 w 10000"/>
              <a:gd name="connsiteY26" fmla="*/ 4573 h 9140"/>
              <a:gd name="connsiteX27" fmla="*/ 8238 w 10000"/>
              <a:gd name="connsiteY27" fmla="*/ 4273 h 9140"/>
              <a:gd name="connsiteX28" fmla="*/ 7845 w 10000"/>
              <a:gd name="connsiteY28" fmla="*/ 3106 h 9140"/>
              <a:gd name="connsiteX29" fmla="*/ 7845 w 10000"/>
              <a:gd name="connsiteY29" fmla="*/ 2848 h 9140"/>
              <a:gd name="connsiteX30" fmla="*/ 6593 w 10000"/>
              <a:gd name="connsiteY30" fmla="*/ 1036 h 9140"/>
              <a:gd name="connsiteX31" fmla="*/ 6420 w 10000"/>
              <a:gd name="connsiteY31" fmla="*/ 1382 h 9140"/>
              <a:gd name="connsiteX32" fmla="*/ 7389 w 10000"/>
              <a:gd name="connsiteY32" fmla="*/ 2848 h 9140"/>
              <a:gd name="connsiteX33" fmla="*/ 7389 w 10000"/>
              <a:gd name="connsiteY33" fmla="*/ 2976 h 9140"/>
              <a:gd name="connsiteX34" fmla="*/ 6255 w 10000"/>
              <a:gd name="connsiteY34" fmla="*/ 3407 h 9140"/>
              <a:gd name="connsiteX35" fmla="*/ 6705 w 10000"/>
              <a:gd name="connsiteY35" fmla="*/ 4573 h 9140"/>
              <a:gd name="connsiteX36" fmla="*/ 2159 w 10000"/>
              <a:gd name="connsiteY36" fmla="*/ 2719 h 9140"/>
              <a:gd name="connsiteX37" fmla="*/ 2616 w 10000"/>
              <a:gd name="connsiteY37" fmla="*/ 2630 h 9140"/>
              <a:gd name="connsiteX38" fmla="*/ 3976 w 10000"/>
              <a:gd name="connsiteY38" fmla="*/ 1207 h 9140"/>
              <a:gd name="connsiteX39" fmla="*/ 5002 w 10000"/>
              <a:gd name="connsiteY39" fmla="*/ 1724 h 9140"/>
              <a:gd name="connsiteX40" fmla="*/ 6136 w 10000"/>
              <a:gd name="connsiteY40" fmla="*/ 865 h 9140"/>
              <a:gd name="connsiteX41" fmla="*/ 5002 w 10000"/>
              <a:gd name="connsiteY41" fmla="*/ 0 h 9140"/>
              <a:gd name="connsiteX42" fmla="*/ 3863 w 10000"/>
              <a:gd name="connsiteY42" fmla="*/ 865 h 9140"/>
              <a:gd name="connsiteX43" fmla="*/ 2159 w 10000"/>
              <a:gd name="connsiteY43" fmla="*/ 2719 h 9140"/>
              <a:gd name="connsiteX0" fmla="*/ 9321 w 10000"/>
              <a:gd name="connsiteY0" fmla="*/ 8681 h 10000"/>
              <a:gd name="connsiteX1" fmla="*/ 0 w 10000"/>
              <a:gd name="connsiteY1" fmla="*/ 9434 h 10000"/>
              <a:gd name="connsiteX2" fmla="*/ 682 w 10000"/>
              <a:gd name="connsiteY2" fmla="*/ 10000 h 10000"/>
              <a:gd name="connsiteX3" fmla="*/ 9321 w 10000"/>
              <a:gd name="connsiteY3" fmla="*/ 10000 h 10000"/>
              <a:gd name="connsiteX4" fmla="*/ 10000 w 10000"/>
              <a:gd name="connsiteY4" fmla="*/ 9434 h 10000"/>
              <a:gd name="connsiteX5" fmla="*/ 10000 w 10000"/>
              <a:gd name="connsiteY5" fmla="*/ 5522 h 10000"/>
              <a:gd name="connsiteX6" fmla="*/ 9321 w 10000"/>
              <a:gd name="connsiteY6" fmla="*/ 6512 h 10000"/>
              <a:gd name="connsiteX7" fmla="*/ 9321 w 10000"/>
              <a:gd name="connsiteY7" fmla="*/ 8681 h 10000"/>
              <a:gd name="connsiteX8" fmla="*/ 4660 w 10000"/>
              <a:gd name="connsiteY8" fmla="*/ 9054 h 10000"/>
              <a:gd name="connsiteX9" fmla="*/ 5340 w 10000"/>
              <a:gd name="connsiteY9" fmla="*/ 9054 h 10000"/>
              <a:gd name="connsiteX10" fmla="*/ 5685 w 10000"/>
              <a:gd name="connsiteY10" fmla="*/ 9339 h 10000"/>
              <a:gd name="connsiteX11" fmla="*/ 5340 w 10000"/>
              <a:gd name="connsiteY11" fmla="*/ 9621 h 10000"/>
              <a:gd name="connsiteX12" fmla="*/ 4660 w 10000"/>
              <a:gd name="connsiteY12" fmla="*/ 9621 h 10000"/>
              <a:gd name="connsiteX13" fmla="*/ 4320 w 10000"/>
              <a:gd name="connsiteY13" fmla="*/ 9339 h 10000"/>
              <a:gd name="connsiteX14" fmla="*/ 4660 w 10000"/>
              <a:gd name="connsiteY14" fmla="*/ 9054 h 10000"/>
              <a:gd name="connsiteX15" fmla="*/ 1762 w 10000"/>
              <a:gd name="connsiteY15" fmla="*/ 4675 h 10000"/>
              <a:gd name="connsiteX16" fmla="*/ 3299 w 10000"/>
              <a:gd name="connsiteY16" fmla="*/ 5003 h 10000"/>
              <a:gd name="connsiteX17" fmla="*/ 5002 w 10000"/>
              <a:gd name="connsiteY17" fmla="*/ 5472 h 10000"/>
              <a:gd name="connsiteX18" fmla="*/ 6255 w 10000"/>
              <a:gd name="connsiteY18" fmla="*/ 5237 h 10000"/>
              <a:gd name="connsiteX19" fmla="*/ 5965 w 10000"/>
              <a:gd name="connsiteY19" fmla="*/ 4906 h 10000"/>
              <a:gd name="connsiteX20" fmla="*/ 5002 w 10000"/>
              <a:gd name="connsiteY20" fmla="*/ 5098 h 10000"/>
              <a:gd name="connsiteX21" fmla="*/ 3637 w 10000"/>
              <a:gd name="connsiteY21" fmla="*/ 4769 h 10000"/>
              <a:gd name="connsiteX22" fmla="*/ 3750 w 10000"/>
              <a:gd name="connsiteY22" fmla="*/ 3728 h 10000"/>
              <a:gd name="connsiteX23" fmla="*/ 2159 w 10000"/>
              <a:gd name="connsiteY23" fmla="*/ 3398 h 10000"/>
              <a:gd name="connsiteX24" fmla="*/ 1762 w 10000"/>
              <a:gd name="connsiteY24" fmla="*/ 4675 h 10000"/>
              <a:gd name="connsiteX25" fmla="*/ 6705 w 10000"/>
              <a:gd name="connsiteY25" fmla="*/ 5003 h 10000"/>
              <a:gd name="connsiteX26" fmla="*/ 8238 w 10000"/>
              <a:gd name="connsiteY26" fmla="*/ 4675 h 10000"/>
              <a:gd name="connsiteX27" fmla="*/ 7845 w 10000"/>
              <a:gd name="connsiteY27" fmla="*/ 3398 h 10000"/>
              <a:gd name="connsiteX28" fmla="*/ 7845 w 10000"/>
              <a:gd name="connsiteY28" fmla="*/ 3116 h 10000"/>
              <a:gd name="connsiteX29" fmla="*/ 6593 w 10000"/>
              <a:gd name="connsiteY29" fmla="*/ 1133 h 10000"/>
              <a:gd name="connsiteX30" fmla="*/ 6420 w 10000"/>
              <a:gd name="connsiteY30" fmla="*/ 1512 h 10000"/>
              <a:gd name="connsiteX31" fmla="*/ 7389 w 10000"/>
              <a:gd name="connsiteY31" fmla="*/ 3116 h 10000"/>
              <a:gd name="connsiteX32" fmla="*/ 7389 w 10000"/>
              <a:gd name="connsiteY32" fmla="*/ 3256 h 10000"/>
              <a:gd name="connsiteX33" fmla="*/ 6255 w 10000"/>
              <a:gd name="connsiteY33" fmla="*/ 3728 h 10000"/>
              <a:gd name="connsiteX34" fmla="*/ 6705 w 10000"/>
              <a:gd name="connsiteY34" fmla="*/ 5003 h 10000"/>
              <a:gd name="connsiteX35" fmla="*/ 2159 w 10000"/>
              <a:gd name="connsiteY35" fmla="*/ 2975 h 10000"/>
              <a:gd name="connsiteX36" fmla="*/ 2616 w 10000"/>
              <a:gd name="connsiteY36" fmla="*/ 2877 h 10000"/>
              <a:gd name="connsiteX37" fmla="*/ 3976 w 10000"/>
              <a:gd name="connsiteY37" fmla="*/ 1321 h 10000"/>
              <a:gd name="connsiteX38" fmla="*/ 5002 w 10000"/>
              <a:gd name="connsiteY38" fmla="*/ 1886 h 10000"/>
              <a:gd name="connsiteX39" fmla="*/ 6136 w 10000"/>
              <a:gd name="connsiteY39" fmla="*/ 946 h 10000"/>
              <a:gd name="connsiteX40" fmla="*/ 5002 w 10000"/>
              <a:gd name="connsiteY40" fmla="*/ 0 h 10000"/>
              <a:gd name="connsiteX41" fmla="*/ 3863 w 10000"/>
              <a:gd name="connsiteY41" fmla="*/ 946 h 10000"/>
              <a:gd name="connsiteX42" fmla="*/ 2159 w 10000"/>
              <a:gd name="connsiteY42" fmla="*/ 2975 h 10000"/>
              <a:gd name="connsiteX0" fmla="*/ 8639 w 9318"/>
              <a:gd name="connsiteY0" fmla="*/ 8681 h 10000"/>
              <a:gd name="connsiteX1" fmla="*/ 0 w 9318"/>
              <a:gd name="connsiteY1" fmla="*/ 10000 h 10000"/>
              <a:gd name="connsiteX2" fmla="*/ 8639 w 9318"/>
              <a:gd name="connsiteY2" fmla="*/ 10000 h 10000"/>
              <a:gd name="connsiteX3" fmla="*/ 9318 w 9318"/>
              <a:gd name="connsiteY3" fmla="*/ 9434 h 10000"/>
              <a:gd name="connsiteX4" fmla="*/ 9318 w 9318"/>
              <a:gd name="connsiteY4" fmla="*/ 5522 h 10000"/>
              <a:gd name="connsiteX5" fmla="*/ 8639 w 9318"/>
              <a:gd name="connsiteY5" fmla="*/ 6512 h 10000"/>
              <a:gd name="connsiteX6" fmla="*/ 8639 w 9318"/>
              <a:gd name="connsiteY6" fmla="*/ 8681 h 10000"/>
              <a:gd name="connsiteX7" fmla="*/ 3978 w 9318"/>
              <a:gd name="connsiteY7" fmla="*/ 9054 h 10000"/>
              <a:gd name="connsiteX8" fmla="*/ 4658 w 9318"/>
              <a:gd name="connsiteY8" fmla="*/ 9054 h 10000"/>
              <a:gd name="connsiteX9" fmla="*/ 5003 w 9318"/>
              <a:gd name="connsiteY9" fmla="*/ 9339 h 10000"/>
              <a:gd name="connsiteX10" fmla="*/ 4658 w 9318"/>
              <a:gd name="connsiteY10" fmla="*/ 9621 h 10000"/>
              <a:gd name="connsiteX11" fmla="*/ 3978 w 9318"/>
              <a:gd name="connsiteY11" fmla="*/ 9621 h 10000"/>
              <a:gd name="connsiteX12" fmla="*/ 3638 w 9318"/>
              <a:gd name="connsiteY12" fmla="*/ 9339 h 10000"/>
              <a:gd name="connsiteX13" fmla="*/ 3978 w 9318"/>
              <a:gd name="connsiteY13" fmla="*/ 9054 h 10000"/>
              <a:gd name="connsiteX14" fmla="*/ 1080 w 9318"/>
              <a:gd name="connsiteY14" fmla="*/ 4675 h 10000"/>
              <a:gd name="connsiteX15" fmla="*/ 2617 w 9318"/>
              <a:gd name="connsiteY15" fmla="*/ 5003 h 10000"/>
              <a:gd name="connsiteX16" fmla="*/ 4320 w 9318"/>
              <a:gd name="connsiteY16" fmla="*/ 5472 h 10000"/>
              <a:gd name="connsiteX17" fmla="*/ 5573 w 9318"/>
              <a:gd name="connsiteY17" fmla="*/ 5237 h 10000"/>
              <a:gd name="connsiteX18" fmla="*/ 5283 w 9318"/>
              <a:gd name="connsiteY18" fmla="*/ 4906 h 10000"/>
              <a:gd name="connsiteX19" fmla="*/ 4320 w 9318"/>
              <a:gd name="connsiteY19" fmla="*/ 5098 h 10000"/>
              <a:gd name="connsiteX20" fmla="*/ 2955 w 9318"/>
              <a:gd name="connsiteY20" fmla="*/ 4769 h 10000"/>
              <a:gd name="connsiteX21" fmla="*/ 3068 w 9318"/>
              <a:gd name="connsiteY21" fmla="*/ 3728 h 10000"/>
              <a:gd name="connsiteX22" fmla="*/ 1477 w 9318"/>
              <a:gd name="connsiteY22" fmla="*/ 3398 h 10000"/>
              <a:gd name="connsiteX23" fmla="*/ 1080 w 9318"/>
              <a:gd name="connsiteY23" fmla="*/ 4675 h 10000"/>
              <a:gd name="connsiteX24" fmla="*/ 6023 w 9318"/>
              <a:gd name="connsiteY24" fmla="*/ 5003 h 10000"/>
              <a:gd name="connsiteX25" fmla="*/ 7556 w 9318"/>
              <a:gd name="connsiteY25" fmla="*/ 4675 h 10000"/>
              <a:gd name="connsiteX26" fmla="*/ 7163 w 9318"/>
              <a:gd name="connsiteY26" fmla="*/ 3398 h 10000"/>
              <a:gd name="connsiteX27" fmla="*/ 7163 w 9318"/>
              <a:gd name="connsiteY27" fmla="*/ 3116 h 10000"/>
              <a:gd name="connsiteX28" fmla="*/ 5911 w 9318"/>
              <a:gd name="connsiteY28" fmla="*/ 1133 h 10000"/>
              <a:gd name="connsiteX29" fmla="*/ 5738 w 9318"/>
              <a:gd name="connsiteY29" fmla="*/ 1512 h 10000"/>
              <a:gd name="connsiteX30" fmla="*/ 6707 w 9318"/>
              <a:gd name="connsiteY30" fmla="*/ 3116 h 10000"/>
              <a:gd name="connsiteX31" fmla="*/ 6707 w 9318"/>
              <a:gd name="connsiteY31" fmla="*/ 3256 h 10000"/>
              <a:gd name="connsiteX32" fmla="*/ 5573 w 9318"/>
              <a:gd name="connsiteY32" fmla="*/ 3728 h 10000"/>
              <a:gd name="connsiteX33" fmla="*/ 6023 w 9318"/>
              <a:gd name="connsiteY33" fmla="*/ 5003 h 10000"/>
              <a:gd name="connsiteX34" fmla="*/ 1477 w 9318"/>
              <a:gd name="connsiteY34" fmla="*/ 2975 h 10000"/>
              <a:gd name="connsiteX35" fmla="*/ 1934 w 9318"/>
              <a:gd name="connsiteY35" fmla="*/ 2877 h 10000"/>
              <a:gd name="connsiteX36" fmla="*/ 3294 w 9318"/>
              <a:gd name="connsiteY36" fmla="*/ 1321 h 10000"/>
              <a:gd name="connsiteX37" fmla="*/ 4320 w 9318"/>
              <a:gd name="connsiteY37" fmla="*/ 1886 h 10000"/>
              <a:gd name="connsiteX38" fmla="*/ 5454 w 9318"/>
              <a:gd name="connsiteY38" fmla="*/ 946 h 10000"/>
              <a:gd name="connsiteX39" fmla="*/ 4320 w 9318"/>
              <a:gd name="connsiteY39" fmla="*/ 0 h 10000"/>
              <a:gd name="connsiteX40" fmla="*/ 3181 w 9318"/>
              <a:gd name="connsiteY40" fmla="*/ 946 h 10000"/>
              <a:gd name="connsiteX41" fmla="*/ 1477 w 9318"/>
              <a:gd name="connsiteY41" fmla="*/ 2975 h 10000"/>
              <a:gd name="connsiteX0" fmla="*/ 9271 w 10000"/>
              <a:gd name="connsiteY0" fmla="*/ 8681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9271 w 10000"/>
              <a:gd name="connsiteY6" fmla="*/ 8681 h 10000"/>
              <a:gd name="connsiteX7" fmla="*/ 3904 w 10000"/>
              <a:gd name="connsiteY7" fmla="*/ 9339 h 10000"/>
              <a:gd name="connsiteX8" fmla="*/ 4999 w 10000"/>
              <a:gd name="connsiteY8" fmla="*/ 9054 h 10000"/>
              <a:gd name="connsiteX9" fmla="*/ 5369 w 10000"/>
              <a:gd name="connsiteY9" fmla="*/ 9339 h 10000"/>
              <a:gd name="connsiteX10" fmla="*/ 4999 w 10000"/>
              <a:gd name="connsiteY10" fmla="*/ 9621 h 10000"/>
              <a:gd name="connsiteX11" fmla="*/ 4269 w 10000"/>
              <a:gd name="connsiteY11" fmla="*/ 9621 h 10000"/>
              <a:gd name="connsiteX12" fmla="*/ 3904 w 10000"/>
              <a:gd name="connsiteY12" fmla="*/ 9339 h 10000"/>
              <a:gd name="connsiteX13" fmla="*/ 1159 w 10000"/>
              <a:gd name="connsiteY13" fmla="*/ 4675 h 10000"/>
              <a:gd name="connsiteX14" fmla="*/ 2809 w 10000"/>
              <a:gd name="connsiteY14" fmla="*/ 5003 h 10000"/>
              <a:gd name="connsiteX15" fmla="*/ 4636 w 10000"/>
              <a:gd name="connsiteY15" fmla="*/ 5472 h 10000"/>
              <a:gd name="connsiteX16" fmla="*/ 5981 w 10000"/>
              <a:gd name="connsiteY16" fmla="*/ 5237 h 10000"/>
              <a:gd name="connsiteX17" fmla="*/ 5670 w 10000"/>
              <a:gd name="connsiteY17" fmla="*/ 4906 h 10000"/>
              <a:gd name="connsiteX18" fmla="*/ 4636 w 10000"/>
              <a:gd name="connsiteY18" fmla="*/ 5098 h 10000"/>
              <a:gd name="connsiteX19" fmla="*/ 3171 w 10000"/>
              <a:gd name="connsiteY19" fmla="*/ 4769 h 10000"/>
              <a:gd name="connsiteX20" fmla="*/ 3293 w 10000"/>
              <a:gd name="connsiteY20" fmla="*/ 3728 h 10000"/>
              <a:gd name="connsiteX21" fmla="*/ 1585 w 10000"/>
              <a:gd name="connsiteY21" fmla="*/ 3398 h 10000"/>
              <a:gd name="connsiteX22" fmla="*/ 1159 w 10000"/>
              <a:gd name="connsiteY22" fmla="*/ 4675 h 10000"/>
              <a:gd name="connsiteX23" fmla="*/ 6464 w 10000"/>
              <a:gd name="connsiteY23" fmla="*/ 5003 h 10000"/>
              <a:gd name="connsiteX24" fmla="*/ 8109 w 10000"/>
              <a:gd name="connsiteY24" fmla="*/ 4675 h 10000"/>
              <a:gd name="connsiteX25" fmla="*/ 7687 w 10000"/>
              <a:gd name="connsiteY25" fmla="*/ 3398 h 10000"/>
              <a:gd name="connsiteX26" fmla="*/ 7687 w 10000"/>
              <a:gd name="connsiteY26" fmla="*/ 3116 h 10000"/>
              <a:gd name="connsiteX27" fmla="*/ 6344 w 10000"/>
              <a:gd name="connsiteY27" fmla="*/ 1133 h 10000"/>
              <a:gd name="connsiteX28" fmla="*/ 6158 w 10000"/>
              <a:gd name="connsiteY28" fmla="*/ 1512 h 10000"/>
              <a:gd name="connsiteX29" fmla="*/ 7198 w 10000"/>
              <a:gd name="connsiteY29" fmla="*/ 3116 h 10000"/>
              <a:gd name="connsiteX30" fmla="*/ 7198 w 10000"/>
              <a:gd name="connsiteY30" fmla="*/ 3256 h 10000"/>
              <a:gd name="connsiteX31" fmla="*/ 5981 w 10000"/>
              <a:gd name="connsiteY31" fmla="*/ 3728 h 10000"/>
              <a:gd name="connsiteX32" fmla="*/ 6464 w 10000"/>
              <a:gd name="connsiteY32" fmla="*/ 5003 h 10000"/>
              <a:gd name="connsiteX33" fmla="*/ 1585 w 10000"/>
              <a:gd name="connsiteY33" fmla="*/ 2975 h 10000"/>
              <a:gd name="connsiteX34" fmla="*/ 2076 w 10000"/>
              <a:gd name="connsiteY34" fmla="*/ 2877 h 10000"/>
              <a:gd name="connsiteX35" fmla="*/ 3535 w 10000"/>
              <a:gd name="connsiteY35" fmla="*/ 1321 h 10000"/>
              <a:gd name="connsiteX36" fmla="*/ 4636 w 10000"/>
              <a:gd name="connsiteY36" fmla="*/ 1886 h 10000"/>
              <a:gd name="connsiteX37" fmla="*/ 5853 w 10000"/>
              <a:gd name="connsiteY37" fmla="*/ 946 h 10000"/>
              <a:gd name="connsiteX38" fmla="*/ 4636 w 10000"/>
              <a:gd name="connsiteY38" fmla="*/ 0 h 10000"/>
              <a:gd name="connsiteX39" fmla="*/ 3414 w 10000"/>
              <a:gd name="connsiteY39" fmla="*/ 946 h 10000"/>
              <a:gd name="connsiteX40" fmla="*/ 1585 w 10000"/>
              <a:gd name="connsiteY40" fmla="*/ 2975 h 10000"/>
              <a:gd name="connsiteX0" fmla="*/ 9271 w 10000"/>
              <a:gd name="connsiteY0" fmla="*/ 8681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9271 w 10000"/>
              <a:gd name="connsiteY6" fmla="*/ 8681 h 10000"/>
              <a:gd name="connsiteX7" fmla="*/ 3904 w 10000"/>
              <a:gd name="connsiteY7" fmla="*/ 9339 h 10000"/>
              <a:gd name="connsiteX8" fmla="*/ 5369 w 10000"/>
              <a:gd name="connsiteY8" fmla="*/ 9339 h 10000"/>
              <a:gd name="connsiteX9" fmla="*/ 4999 w 10000"/>
              <a:gd name="connsiteY9" fmla="*/ 9621 h 10000"/>
              <a:gd name="connsiteX10" fmla="*/ 4269 w 10000"/>
              <a:gd name="connsiteY10" fmla="*/ 9621 h 10000"/>
              <a:gd name="connsiteX11" fmla="*/ 3904 w 10000"/>
              <a:gd name="connsiteY11" fmla="*/ 9339 h 10000"/>
              <a:gd name="connsiteX12" fmla="*/ 1159 w 10000"/>
              <a:gd name="connsiteY12" fmla="*/ 4675 h 10000"/>
              <a:gd name="connsiteX13" fmla="*/ 2809 w 10000"/>
              <a:gd name="connsiteY13" fmla="*/ 5003 h 10000"/>
              <a:gd name="connsiteX14" fmla="*/ 4636 w 10000"/>
              <a:gd name="connsiteY14" fmla="*/ 5472 h 10000"/>
              <a:gd name="connsiteX15" fmla="*/ 5981 w 10000"/>
              <a:gd name="connsiteY15" fmla="*/ 5237 h 10000"/>
              <a:gd name="connsiteX16" fmla="*/ 5670 w 10000"/>
              <a:gd name="connsiteY16" fmla="*/ 4906 h 10000"/>
              <a:gd name="connsiteX17" fmla="*/ 4636 w 10000"/>
              <a:gd name="connsiteY17" fmla="*/ 5098 h 10000"/>
              <a:gd name="connsiteX18" fmla="*/ 3171 w 10000"/>
              <a:gd name="connsiteY18" fmla="*/ 4769 h 10000"/>
              <a:gd name="connsiteX19" fmla="*/ 3293 w 10000"/>
              <a:gd name="connsiteY19" fmla="*/ 3728 h 10000"/>
              <a:gd name="connsiteX20" fmla="*/ 1585 w 10000"/>
              <a:gd name="connsiteY20" fmla="*/ 3398 h 10000"/>
              <a:gd name="connsiteX21" fmla="*/ 1159 w 10000"/>
              <a:gd name="connsiteY21" fmla="*/ 4675 h 10000"/>
              <a:gd name="connsiteX22" fmla="*/ 6464 w 10000"/>
              <a:gd name="connsiteY22" fmla="*/ 5003 h 10000"/>
              <a:gd name="connsiteX23" fmla="*/ 8109 w 10000"/>
              <a:gd name="connsiteY23" fmla="*/ 4675 h 10000"/>
              <a:gd name="connsiteX24" fmla="*/ 7687 w 10000"/>
              <a:gd name="connsiteY24" fmla="*/ 3398 h 10000"/>
              <a:gd name="connsiteX25" fmla="*/ 7687 w 10000"/>
              <a:gd name="connsiteY25" fmla="*/ 3116 h 10000"/>
              <a:gd name="connsiteX26" fmla="*/ 6344 w 10000"/>
              <a:gd name="connsiteY26" fmla="*/ 1133 h 10000"/>
              <a:gd name="connsiteX27" fmla="*/ 6158 w 10000"/>
              <a:gd name="connsiteY27" fmla="*/ 1512 h 10000"/>
              <a:gd name="connsiteX28" fmla="*/ 7198 w 10000"/>
              <a:gd name="connsiteY28" fmla="*/ 3116 h 10000"/>
              <a:gd name="connsiteX29" fmla="*/ 7198 w 10000"/>
              <a:gd name="connsiteY29" fmla="*/ 3256 h 10000"/>
              <a:gd name="connsiteX30" fmla="*/ 5981 w 10000"/>
              <a:gd name="connsiteY30" fmla="*/ 3728 h 10000"/>
              <a:gd name="connsiteX31" fmla="*/ 6464 w 10000"/>
              <a:gd name="connsiteY31" fmla="*/ 5003 h 10000"/>
              <a:gd name="connsiteX32" fmla="*/ 1585 w 10000"/>
              <a:gd name="connsiteY32" fmla="*/ 2975 h 10000"/>
              <a:gd name="connsiteX33" fmla="*/ 2076 w 10000"/>
              <a:gd name="connsiteY33" fmla="*/ 2877 h 10000"/>
              <a:gd name="connsiteX34" fmla="*/ 3535 w 10000"/>
              <a:gd name="connsiteY34" fmla="*/ 1321 h 10000"/>
              <a:gd name="connsiteX35" fmla="*/ 4636 w 10000"/>
              <a:gd name="connsiteY35" fmla="*/ 1886 h 10000"/>
              <a:gd name="connsiteX36" fmla="*/ 5853 w 10000"/>
              <a:gd name="connsiteY36" fmla="*/ 946 h 10000"/>
              <a:gd name="connsiteX37" fmla="*/ 4636 w 10000"/>
              <a:gd name="connsiteY37" fmla="*/ 0 h 10000"/>
              <a:gd name="connsiteX38" fmla="*/ 3414 w 10000"/>
              <a:gd name="connsiteY38" fmla="*/ 946 h 10000"/>
              <a:gd name="connsiteX39" fmla="*/ 1585 w 10000"/>
              <a:gd name="connsiteY39" fmla="*/ 2975 h 10000"/>
              <a:gd name="connsiteX0" fmla="*/ 9271 w 10000"/>
              <a:gd name="connsiteY0" fmla="*/ 8681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9271 w 10000"/>
              <a:gd name="connsiteY6" fmla="*/ 8681 h 10000"/>
              <a:gd name="connsiteX7" fmla="*/ 3904 w 10000"/>
              <a:gd name="connsiteY7" fmla="*/ 9339 h 10000"/>
              <a:gd name="connsiteX8" fmla="*/ 4999 w 10000"/>
              <a:gd name="connsiteY8" fmla="*/ 9621 h 10000"/>
              <a:gd name="connsiteX9" fmla="*/ 4269 w 10000"/>
              <a:gd name="connsiteY9" fmla="*/ 9621 h 10000"/>
              <a:gd name="connsiteX10" fmla="*/ 3904 w 10000"/>
              <a:gd name="connsiteY10" fmla="*/ 9339 h 10000"/>
              <a:gd name="connsiteX11" fmla="*/ 1159 w 10000"/>
              <a:gd name="connsiteY11" fmla="*/ 4675 h 10000"/>
              <a:gd name="connsiteX12" fmla="*/ 2809 w 10000"/>
              <a:gd name="connsiteY12" fmla="*/ 5003 h 10000"/>
              <a:gd name="connsiteX13" fmla="*/ 4636 w 10000"/>
              <a:gd name="connsiteY13" fmla="*/ 5472 h 10000"/>
              <a:gd name="connsiteX14" fmla="*/ 5981 w 10000"/>
              <a:gd name="connsiteY14" fmla="*/ 5237 h 10000"/>
              <a:gd name="connsiteX15" fmla="*/ 5670 w 10000"/>
              <a:gd name="connsiteY15" fmla="*/ 4906 h 10000"/>
              <a:gd name="connsiteX16" fmla="*/ 4636 w 10000"/>
              <a:gd name="connsiteY16" fmla="*/ 5098 h 10000"/>
              <a:gd name="connsiteX17" fmla="*/ 3171 w 10000"/>
              <a:gd name="connsiteY17" fmla="*/ 4769 h 10000"/>
              <a:gd name="connsiteX18" fmla="*/ 3293 w 10000"/>
              <a:gd name="connsiteY18" fmla="*/ 3728 h 10000"/>
              <a:gd name="connsiteX19" fmla="*/ 1585 w 10000"/>
              <a:gd name="connsiteY19" fmla="*/ 3398 h 10000"/>
              <a:gd name="connsiteX20" fmla="*/ 1159 w 10000"/>
              <a:gd name="connsiteY20" fmla="*/ 4675 h 10000"/>
              <a:gd name="connsiteX21" fmla="*/ 6464 w 10000"/>
              <a:gd name="connsiteY21" fmla="*/ 5003 h 10000"/>
              <a:gd name="connsiteX22" fmla="*/ 8109 w 10000"/>
              <a:gd name="connsiteY22" fmla="*/ 4675 h 10000"/>
              <a:gd name="connsiteX23" fmla="*/ 7687 w 10000"/>
              <a:gd name="connsiteY23" fmla="*/ 3398 h 10000"/>
              <a:gd name="connsiteX24" fmla="*/ 7687 w 10000"/>
              <a:gd name="connsiteY24" fmla="*/ 3116 h 10000"/>
              <a:gd name="connsiteX25" fmla="*/ 6344 w 10000"/>
              <a:gd name="connsiteY25" fmla="*/ 1133 h 10000"/>
              <a:gd name="connsiteX26" fmla="*/ 6158 w 10000"/>
              <a:gd name="connsiteY26" fmla="*/ 1512 h 10000"/>
              <a:gd name="connsiteX27" fmla="*/ 7198 w 10000"/>
              <a:gd name="connsiteY27" fmla="*/ 3116 h 10000"/>
              <a:gd name="connsiteX28" fmla="*/ 7198 w 10000"/>
              <a:gd name="connsiteY28" fmla="*/ 3256 h 10000"/>
              <a:gd name="connsiteX29" fmla="*/ 5981 w 10000"/>
              <a:gd name="connsiteY29" fmla="*/ 3728 h 10000"/>
              <a:gd name="connsiteX30" fmla="*/ 6464 w 10000"/>
              <a:gd name="connsiteY30" fmla="*/ 5003 h 10000"/>
              <a:gd name="connsiteX31" fmla="*/ 1585 w 10000"/>
              <a:gd name="connsiteY31" fmla="*/ 2975 h 10000"/>
              <a:gd name="connsiteX32" fmla="*/ 2076 w 10000"/>
              <a:gd name="connsiteY32" fmla="*/ 2877 h 10000"/>
              <a:gd name="connsiteX33" fmla="*/ 3535 w 10000"/>
              <a:gd name="connsiteY33" fmla="*/ 1321 h 10000"/>
              <a:gd name="connsiteX34" fmla="*/ 4636 w 10000"/>
              <a:gd name="connsiteY34" fmla="*/ 1886 h 10000"/>
              <a:gd name="connsiteX35" fmla="*/ 5853 w 10000"/>
              <a:gd name="connsiteY35" fmla="*/ 946 h 10000"/>
              <a:gd name="connsiteX36" fmla="*/ 4636 w 10000"/>
              <a:gd name="connsiteY36" fmla="*/ 0 h 10000"/>
              <a:gd name="connsiteX37" fmla="*/ 3414 w 10000"/>
              <a:gd name="connsiteY37" fmla="*/ 946 h 10000"/>
              <a:gd name="connsiteX38" fmla="*/ 1585 w 10000"/>
              <a:gd name="connsiteY38" fmla="*/ 2975 h 10000"/>
              <a:gd name="connsiteX0" fmla="*/ 9271 w 10000"/>
              <a:gd name="connsiteY0" fmla="*/ 8681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9271 w 10000"/>
              <a:gd name="connsiteY6" fmla="*/ 8681 h 10000"/>
              <a:gd name="connsiteX7" fmla="*/ 3904 w 10000"/>
              <a:gd name="connsiteY7" fmla="*/ 9339 h 10000"/>
              <a:gd name="connsiteX8" fmla="*/ 4269 w 10000"/>
              <a:gd name="connsiteY8" fmla="*/ 9621 h 10000"/>
              <a:gd name="connsiteX9" fmla="*/ 3904 w 10000"/>
              <a:gd name="connsiteY9" fmla="*/ 9339 h 10000"/>
              <a:gd name="connsiteX10" fmla="*/ 1159 w 10000"/>
              <a:gd name="connsiteY10" fmla="*/ 4675 h 10000"/>
              <a:gd name="connsiteX11" fmla="*/ 2809 w 10000"/>
              <a:gd name="connsiteY11" fmla="*/ 5003 h 10000"/>
              <a:gd name="connsiteX12" fmla="*/ 4636 w 10000"/>
              <a:gd name="connsiteY12" fmla="*/ 5472 h 10000"/>
              <a:gd name="connsiteX13" fmla="*/ 5981 w 10000"/>
              <a:gd name="connsiteY13" fmla="*/ 5237 h 10000"/>
              <a:gd name="connsiteX14" fmla="*/ 5670 w 10000"/>
              <a:gd name="connsiteY14" fmla="*/ 4906 h 10000"/>
              <a:gd name="connsiteX15" fmla="*/ 4636 w 10000"/>
              <a:gd name="connsiteY15" fmla="*/ 5098 h 10000"/>
              <a:gd name="connsiteX16" fmla="*/ 3171 w 10000"/>
              <a:gd name="connsiteY16" fmla="*/ 4769 h 10000"/>
              <a:gd name="connsiteX17" fmla="*/ 3293 w 10000"/>
              <a:gd name="connsiteY17" fmla="*/ 3728 h 10000"/>
              <a:gd name="connsiteX18" fmla="*/ 1585 w 10000"/>
              <a:gd name="connsiteY18" fmla="*/ 3398 h 10000"/>
              <a:gd name="connsiteX19" fmla="*/ 1159 w 10000"/>
              <a:gd name="connsiteY19" fmla="*/ 4675 h 10000"/>
              <a:gd name="connsiteX20" fmla="*/ 6464 w 10000"/>
              <a:gd name="connsiteY20" fmla="*/ 5003 h 10000"/>
              <a:gd name="connsiteX21" fmla="*/ 8109 w 10000"/>
              <a:gd name="connsiteY21" fmla="*/ 4675 h 10000"/>
              <a:gd name="connsiteX22" fmla="*/ 7687 w 10000"/>
              <a:gd name="connsiteY22" fmla="*/ 3398 h 10000"/>
              <a:gd name="connsiteX23" fmla="*/ 7687 w 10000"/>
              <a:gd name="connsiteY23" fmla="*/ 3116 h 10000"/>
              <a:gd name="connsiteX24" fmla="*/ 6344 w 10000"/>
              <a:gd name="connsiteY24" fmla="*/ 1133 h 10000"/>
              <a:gd name="connsiteX25" fmla="*/ 6158 w 10000"/>
              <a:gd name="connsiteY25" fmla="*/ 1512 h 10000"/>
              <a:gd name="connsiteX26" fmla="*/ 7198 w 10000"/>
              <a:gd name="connsiteY26" fmla="*/ 3116 h 10000"/>
              <a:gd name="connsiteX27" fmla="*/ 7198 w 10000"/>
              <a:gd name="connsiteY27" fmla="*/ 3256 h 10000"/>
              <a:gd name="connsiteX28" fmla="*/ 5981 w 10000"/>
              <a:gd name="connsiteY28" fmla="*/ 3728 h 10000"/>
              <a:gd name="connsiteX29" fmla="*/ 6464 w 10000"/>
              <a:gd name="connsiteY29" fmla="*/ 5003 h 10000"/>
              <a:gd name="connsiteX30" fmla="*/ 1585 w 10000"/>
              <a:gd name="connsiteY30" fmla="*/ 2975 h 10000"/>
              <a:gd name="connsiteX31" fmla="*/ 2076 w 10000"/>
              <a:gd name="connsiteY31" fmla="*/ 2877 h 10000"/>
              <a:gd name="connsiteX32" fmla="*/ 3535 w 10000"/>
              <a:gd name="connsiteY32" fmla="*/ 1321 h 10000"/>
              <a:gd name="connsiteX33" fmla="*/ 4636 w 10000"/>
              <a:gd name="connsiteY33" fmla="*/ 1886 h 10000"/>
              <a:gd name="connsiteX34" fmla="*/ 5853 w 10000"/>
              <a:gd name="connsiteY34" fmla="*/ 946 h 10000"/>
              <a:gd name="connsiteX35" fmla="*/ 4636 w 10000"/>
              <a:gd name="connsiteY35" fmla="*/ 0 h 10000"/>
              <a:gd name="connsiteX36" fmla="*/ 3414 w 10000"/>
              <a:gd name="connsiteY36" fmla="*/ 946 h 10000"/>
              <a:gd name="connsiteX37" fmla="*/ 1585 w 10000"/>
              <a:gd name="connsiteY37" fmla="*/ 2975 h 10000"/>
              <a:gd name="connsiteX0" fmla="*/ 9271 w 10000"/>
              <a:gd name="connsiteY0" fmla="*/ 8681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9271 w 10000"/>
              <a:gd name="connsiteY6" fmla="*/ 8681 h 10000"/>
              <a:gd name="connsiteX7" fmla="*/ 1159 w 10000"/>
              <a:gd name="connsiteY7" fmla="*/ 4675 h 10000"/>
              <a:gd name="connsiteX8" fmla="*/ 2809 w 10000"/>
              <a:gd name="connsiteY8" fmla="*/ 5003 h 10000"/>
              <a:gd name="connsiteX9" fmla="*/ 4636 w 10000"/>
              <a:gd name="connsiteY9" fmla="*/ 5472 h 10000"/>
              <a:gd name="connsiteX10" fmla="*/ 5981 w 10000"/>
              <a:gd name="connsiteY10" fmla="*/ 5237 h 10000"/>
              <a:gd name="connsiteX11" fmla="*/ 5670 w 10000"/>
              <a:gd name="connsiteY11" fmla="*/ 4906 h 10000"/>
              <a:gd name="connsiteX12" fmla="*/ 4636 w 10000"/>
              <a:gd name="connsiteY12" fmla="*/ 5098 h 10000"/>
              <a:gd name="connsiteX13" fmla="*/ 3171 w 10000"/>
              <a:gd name="connsiteY13" fmla="*/ 4769 h 10000"/>
              <a:gd name="connsiteX14" fmla="*/ 3293 w 10000"/>
              <a:gd name="connsiteY14" fmla="*/ 3728 h 10000"/>
              <a:gd name="connsiteX15" fmla="*/ 1585 w 10000"/>
              <a:gd name="connsiteY15" fmla="*/ 3398 h 10000"/>
              <a:gd name="connsiteX16" fmla="*/ 1159 w 10000"/>
              <a:gd name="connsiteY16" fmla="*/ 4675 h 10000"/>
              <a:gd name="connsiteX17" fmla="*/ 6464 w 10000"/>
              <a:gd name="connsiteY17" fmla="*/ 5003 h 10000"/>
              <a:gd name="connsiteX18" fmla="*/ 8109 w 10000"/>
              <a:gd name="connsiteY18" fmla="*/ 4675 h 10000"/>
              <a:gd name="connsiteX19" fmla="*/ 7687 w 10000"/>
              <a:gd name="connsiteY19" fmla="*/ 3398 h 10000"/>
              <a:gd name="connsiteX20" fmla="*/ 7687 w 10000"/>
              <a:gd name="connsiteY20" fmla="*/ 3116 h 10000"/>
              <a:gd name="connsiteX21" fmla="*/ 6344 w 10000"/>
              <a:gd name="connsiteY21" fmla="*/ 1133 h 10000"/>
              <a:gd name="connsiteX22" fmla="*/ 6158 w 10000"/>
              <a:gd name="connsiteY22" fmla="*/ 1512 h 10000"/>
              <a:gd name="connsiteX23" fmla="*/ 7198 w 10000"/>
              <a:gd name="connsiteY23" fmla="*/ 3116 h 10000"/>
              <a:gd name="connsiteX24" fmla="*/ 7198 w 10000"/>
              <a:gd name="connsiteY24" fmla="*/ 3256 h 10000"/>
              <a:gd name="connsiteX25" fmla="*/ 5981 w 10000"/>
              <a:gd name="connsiteY25" fmla="*/ 3728 h 10000"/>
              <a:gd name="connsiteX26" fmla="*/ 6464 w 10000"/>
              <a:gd name="connsiteY26" fmla="*/ 5003 h 10000"/>
              <a:gd name="connsiteX27" fmla="*/ 1585 w 10000"/>
              <a:gd name="connsiteY27" fmla="*/ 2975 h 10000"/>
              <a:gd name="connsiteX28" fmla="*/ 2076 w 10000"/>
              <a:gd name="connsiteY28" fmla="*/ 2877 h 10000"/>
              <a:gd name="connsiteX29" fmla="*/ 3535 w 10000"/>
              <a:gd name="connsiteY29" fmla="*/ 1321 h 10000"/>
              <a:gd name="connsiteX30" fmla="*/ 4636 w 10000"/>
              <a:gd name="connsiteY30" fmla="*/ 1886 h 10000"/>
              <a:gd name="connsiteX31" fmla="*/ 5853 w 10000"/>
              <a:gd name="connsiteY31" fmla="*/ 946 h 10000"/>
              <a:gd name="connsiteX32" fmla="*/ 4636 w 10000"/>
              <a:gd name="connsiteY32" fmla="*/ 0 h 10000"/>
              <a:gd name="connsiteX33" fmla="*/ 3414 w 10000"/>
              <a:gd name="connsiteY33" fmla="*/ 946 h 10000"/>
              <a:gd name="connsiteX34" fmla="*/ 1585 w 10000"/>
              <a:gd name="connsiteY34" fmla="*/ 2975 h 10000"/>
              <a:gd name="connsiteX0" fmla="*/ 9271 w 10000"/>
              <a:gd name="connsiteY0" fmla="*/ 6512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9271 w 10000"/>
              <a:gd name="connsiteY5" fmla="*/ 6512 h 10000"/>
              <a:gd name="connsiteX6" fmla="*/ 1159 w 10000"/>
              <a:gd name="connsiteY6" fmla="*/ 4675 h 10000"/>
              <a:gd name="connsiteX7" fmla="*/ 2809 w 10000"/>
              <a:gd name="connsiteY7" fmla="*/ 5003 h 10000"/>
              <a:gd name="connsiteX8" fmla="*/ 4636 w 10000"/>
              <a:gd name="connsiteY8" fmla="*/ 5472 h 10000"/>
              <a:gd name="connsiteX9" fmla="*/ 5981 w 10000"/>
              <a:gd name="connsiteY9" fmla="*/ 5237 h 10000"/>
              <a:gd name="connsiteX10" fmla="*/ 5670 w 10000"/>
              <a:gd name="connsiteY10" fmla="*/ 4906 h 10000"/>
              <a:gd name="connsiteX11" fmla="*/ 4636 w 10000"/>
              <a:gd name="connsiteY11" fmla="*/ 5098 h 10000"/>
              <a:gd name="connsiteX12" fmla="*/ 3171 w 10000"/>
              <a:gd name="connsiteY12" fmla="*/ 4769 h 10000"/>
              <a:gd name="connsiteX13" fmla="*/ 3293 w 10000"/>
              <a:gd name="connsiteY13" fmla="*/ 3728 h 10000"/>
              <a:gd name="connsiteX14" fmla="*/ 1585 w 10000"/>
              <a:gd name="connsiteY14" fmla="*/ 3398 h 10000"/>
              <a:gd name="connsiteX15" fmla="*/ 1159 w 10000"/>
              <a:gd name="connsiteY15" fmla="*/ 4675 h 10000"/>
              <a:gd name="connsiteX16" fmla="*/ 6464 w 10000"/>
              <a:gd name="connsiteY16" fmla="*/ 5003 h 10000"/>
              <a:gd name="connsiteX17" fmla="*/ 8109 w 10000"/>
              <a:gd name="connsiteY17" fmla="*/ 4675 h 10000"/>
              <a:gd name="connsiteX18" fmla="*/ 7687 w 10000"/>
              <a:gd name="connsiteY18" fmla="*/ 3398 h 10000"/>
              <a:gd name="connsiteX19" fmla="*/ 7687 w 10000"/>
              <a:gd name="connsiteY19" fmla="*/ 3116 h 10000"/>
              <a:gd name="connsiteX20" fmla="*/ 6344 w 10000"/>
              <a:gd name="connsiteY20" fmla="*/ 1133 h 10000"/>
              <a:gd name="connsiteX21" fmla="*/ 6158 w 10000"/>
              <a:gd name="connsiteY21" fmla="*/ 1512 h 10000"/>
              <a:gd name="connsiteX22" fmla="*/ 7198 w 10000"/>
              <a:gd name="connsiteY22" fmla="*/ 3116 h 10000"/>
              <a:gd name="connsiteX23" fmla="*/ 7198 w 10000"/>
              <a:gd name="connsiteY23" fmla="*/ 3256 h 10000"/>
              <a:gd name="connsiteX24" fmla="*/ 5981 w 10000"/>
              <a:gd name="connsiteY24" fmla="*/ 3728 h 10000"/>
              <a:gd name="connsiteX25" fmla="*/ 6464 w 10000"/>
              <a:gd name="connsiteY25" fmla="*/ 5003 h 10000"/>
              <a:gd name="connsiteX26" fmla="*/ 1585 w 10000"/>
              <a:gd name="connsiteY26" fmla="*/ 2975 h 10000"/>
              <a:gd name="connsiteX27" fmla="*/ 2076 w 10000"/>
              <a:gd name="connsiteY27" fmla="*/ 2877 h 10000"/>
              <a:gd name="connsiteX28" fmla="*/ 3535 w 10000"/>
              <a:gd name="connsiteY28" fmla="*/ 1321 h 10000"/>
              <a:gd name="connsiteX29" fmla="*/ 4636 w 10000"/>
              <a:gd name="connsiteY29" fmla="*/ 1886 h 10000"/>
              <a:gd name="connsiteX30" fmla="*/ 5853 w 10000"/>
              <a:gd name="connsiteY30" fmla="*/ 946 h 10000"/>
              <a:gd name="connsiteX31" fmla="*/ 4636 w 10000"/>
              <a:gd name="connsiteY31" fmla="*/ 0 h 10000"/>
              <a:gd name="connsiteX32" fmla="*/ 3414 w 10000"/>
              <a:gd name="connsiteY32" fmla="*/ 946 h 10000"/>
              <a:gd name="connsiteX33" fmla="*/ 1585 w 10000"/>
              <a:gd name="connsiteY33" fmla="*/ 2975 h 10000"/>
              <a:gd name="connsiteX0" fmla="*/ 10000 w 10000"/>
              <a:gd name="connsiteY0" fmla="*/ 5522 h 10000"/>
              <a:gd name="connsiteX1" fmla="*/ 0 w 10000"/>
              <a:gd name="connsiteY1" fmla="*/ 10000 h 10000"/>
              <a:gd name="connsiteX2" fmla="*/ 9271 w 10000"/>
              <a:gd name="connsiteY2" fmla="*/ 10000 h 10000"/>
              <a:gd name="connsiteX3" fmla="*/ 10000 w 10000"/>
              <a:gd name="connsiteY3" fmla="*/ 9434 h 10000"/>
              <a:gd name="connsiteX4" fmla="*/ 10000 w 10000"/>
              <a:gd name="connsiteY4" fmla="*/ 5522 h 10000"/>
              <a:gd name="connsiteX5" fmla="*/ 1159 w 10000"/>
              <a:gd name="connsiteY5" fmla="*/ 4675 h 10000"/>
              <a:gd name="connsiteX6" fmla="*/ 2809 w 10000"/>
              <a:gd name="connsiteY6" fmla="*/ 5003 h 10000"/>
              <a:gd name="connsiteX7" fmla="*/ 4636 w 10000"/>
              <a:gd name="connsiteY7" fmla="*/ 5472 h 10000"/>
              <a:gd name="connsiteX8" fmla="*/ 5981 w 10000"/>
              <a:gd name="connsiteY8" fmla="*/ 5237 h 10000"/>
              <a:gd name="connsiteX9" fmla="*/ 5670 w 10000"/>
              <a:gd name="connsiteY9" fmla="*/ 4906 h 10000"/>
              <a:gd name="connsiteX10" fmla="*/ 4636 w 10000"/>
              <a:gd name="connsiteY10" fmla="*/ 5098 h 10000"/>
              <a:gd name="connsiteX11" fmla="*/ 3171 w 10000"/>
              <a:gd name="connsiteY11" fmla="*/ 4769 h 10000"/>
              <a:gd name="connsiteX12" fmla="*/ 3293 w 10000"/>
              <a:gd name="connsiteY12" fmla="*/ 3728 h 10000"/>
              <a:gd name="connsiteX13" fmla="*/ 1585 w 10000"/>
              <a:gd name="connsiteY13" fmla="*/ 3398 h 10000"/>
              <a:gd name="connsiteX14" fmla="*/ 1159 w 10000"/>
              <a:gd name="connsiteY14" fmla="*/ 4675 h 10000"/>
              <a:gd name="connsiteX15" fmla="*/ 6464 w 10000"/>
              <a:gd name="connsiteY15" fmla="*/ 5003 h 10000"/>
              <a:gd name="connsiteX16" fmla="*/ 8109 w 10000"/>
              <a:gd name="connsiteY16" fmla="*/ 4675 h 10000"/>
              <a:gd name="connsiteX17" fmla="*/ 7687 w 10000"/>
              <a:gd name="connsiteY17" fmla="*/ 3398 h 10000"/>
              <a:gd name="connsiteX18" fmla="*/ 7687 w 10000"/>
              <a:gd name="connsiteY18" fmla="*/ 3116 h 10000"/>
              <a:gd name="connsiteX19" fmla="*/ 6344 w 10000"/>
              <a:gd name="connsiteY19" fmla="*/ 1133 h 10000"/>
              <a:gd name="connsiteX20" fmla="*/ 6158 w 10000"/>
              <a:gd name="connsiteY20" fmla="*/ 1512 h 10000"/>
              <a:gd name="connsiteX21" fmla="*/ 7198 w 10000"/>
              <a:gd name="connsiteY21" fmla="*/ 3116 h 10000"/>
              <a:gd name="connsiteX22" fmla="*/ 7198 w 10000"/>
              <a:gd name="connsiteY22" fmla="*/ 3256 h 10000"/>
              <a:gd name="connsiteX23" fmla="*/ 5981 w 10000"/>
              <a:gd name="connsiteY23" fmla="*/ 3728 h 10000"/>
              <a:gd name="connsiteX24" fmla="*/ 6464 w 10000"/>
              <a:gd name="connsiteY24" fmla="*/ 5003 h 10000"/>
              <a:gd name="connsiteX25" fmla="*/ 1585 w 10000"/>
              <a:gd name="connsiteY25" fmla="*/ 2975 h 10000"/>
              <a:gd name="connsiteX26" fmla="*/ 2076 w 10000"/>
              <a:gd name="connsiteY26" fmla="*/ 2877 h 10000"/>
              <a:gd name="connsiteX27" fmla="*/ 3535 w 10000"/>
              <a:gd name="connsiteY27" fmla="*/ 1321 h 10000"/>
              <a:gd name="connsiteX28" fmla="*/ 4636 w 10000"/>
              <a:gd name="connsiteY28" fmla="*/ 1886 h 10000"/>
              <a:gd name="connsiteX29" fmla="*/ 5853 w 10000"/>
              <a:gd name="connsiteY29" fmla="*/ 946 h 10000"/>
              <a:gd name="connsiteX30" fmla="*/ 4636 w 10000"/>
              <a:gd name="connsiteY30" fmla="*/ 0 h 10000"/>
              <a:gd name="connsiteX31" fmla="*/ 3414 w 10000"/>
              <a:gd name="connsiteY31" fmla="*/ 946 h 10000"/>
              <a:gd name="connsiteX32" fmla="*/ 1585 w 10000"/>
              <a:gd name="connsiteY32" fmla="*/ 2975 h 10000"/>
              <a:gd name="connsiteX0" fmla="*/ 10000 w 10000"/>
              <a:gd name="connsiteY0" fmla="*/ 9434 h 10000"/>
              <a:gd name="connsiteX1" fmla="*/ 0 w 10000"/>
              <a:gd name="connsiteY1" fmla="*/ 10000 h 10000"/>
              <a:gd name="connsiteX2" fmla="*/ 9271 w 10000"/>
              <a:gd name="connsiteY2" fmla="*/ 10000 h 10000"/>
              <a:gd name="connsiteX3" fmla="*/ 10000 w 10000"/>
              <a:gd name="connsiteY3" fmla="*/ 9434 h 10000"/>
              <a:gd name="connsiteX4" fmla="*/ 1159 w 10000"/>
              <a:gd name="connsiteY4" fmla="*/ 4675 h 10000"/>
              <a:gd name="connsiteX5" fmla="*/ 2809 w 10000"/>
              <a:gd name="connsiteY5" fmla="*/ 5003 h 10000"/>
              <a:gd name="connsiteX6" fmla="*/ 4636 w 10000"/>
              <a:gd name="connsiteY6" fmla="*/ 5472 h 10000"/>
              <a:gd name="connsiteX7" fmla="*/ 5981 w 10000"/>
              <a:gd name="connsiteY7" fmla="*/ 5237 h 10000"/>
              <a:gd name="connsiteX8" fmla="*/ 5670 w 10000"/>
              <a:gd name="connsiteY8" fmla="*/ 4906 h 10000"/>
              <a:gd name="connsiteX9" fmla="*/ 4636 w 10000"/>
              <a:gd name="connsiteY9" fmla="*/ 5098 h 10000"/>
              <a:gd name="connsiteX10" fmla="*/ 3171 w 10000"/>
              <a:gd name="connsiteY10" fmla="*/ 4769 h 10000"/>
              <a:gd name="connsiteX11" fmla="*/ 3293 w 10000"/>
              <a:gd name="connsiteY11" fmla="*/ 3728 h 10000"/>
              <a:gd name="connsiteX12" fmla="*/ 1585 w 10000"/>
              <a:gd name="connsiteY12" fmla="*/ 3398 h 10000"/>
              <a:gd name="connsiteX13" fmla="*/ 1159 w 10000"/>
              <a:gd name="connsiteY13" fmla="*/ 4675 h 10000"/>
              <a:gd name="connsiteX14" fmla="*/ 6464 w 10000"/>
              <a:gd name="connsiteY14" fmla="*/ 5003 h 10000"/>
              <a:gd name="connsiteX15" fmla="*/ 8109 w 10000"/>
              <a:gd name="connsiteY15" fmla="*/ 4675 h 10000"/>
              <a:gd name="connsiteX16" fmla="*/ 7687 w 10000"/>
              <a:gd name="connsiteY16" fmla="*/ 3398 h 10000"/>
              <a:gd name="connsiteX17" fmla="*/ 7687 w 10000"/>
              <a:gd name="connsiteY17" fmla="*/ 3116 h 10000"/>
              <a:gd name="connsiteX18" fmla="*/ 6344 w 10000"/>
              <a:gd name="connsiteY18" fmla="*/ 1133 h 10000"/>
              <a:gd name="connsiteX19" fmla="*/ 6158 w 10000"/>
              <a:gd name="connsiteY19" fmla="*/ 1512 h 10000"/>
              <a:gd name="connsiteX20" fmla="*/ 7198 w 10000"/>
              <a:gd name="connsiteY20" fmla="*/ 3116 h 10000"/>
              <a:gd name="connsiteX21" fmla="*/ 7198 w 10000"/>
              <a:gd name="connsiteY21" fmla="*/ 3256 h 10000"/>
              <a:gd name="connsiteX22" fmla="*/ 5981 w 10000"/>
              <a:gd name="connsiteY22" fmla="*/ 3728 h 10000"/>
              <a:gd name="connsiteX23" fmla="*/ 6464 w 10000"/>
              <a:gd name="connsiteY23" fmla="*/ 5003 h 10000"/>
              <a:gd name="connsiteX24" fmla="*/ 1585 w 10000"/>
              <a:gd name="connsiteY24" fmla="*/ 2975 h 10000"/>
              <a:gd name="connsiteX25" fmla="*/ 2076 w 10000"/>
              <a:gd name="connsiteY25" fmla="*/ 2877 h 10000"/>
              <a:gd name="connsiteX26" fmla="*/ 3535 w 10000"/>
              <a:gd name="connsiteY26" fmla="*/ 1321 h 10000"/>
              <a:gd name="connsiteX27" fmla="*/ 4636 w 10000"/>
              <a:gd name="connsiteY27" fmla="*/ 1886 h 10000"/>
              <a:gd name="connsiteX28" fmla="*/ 5853 w 10000"/>
              <a:gd name="connsiteY28" fmla="*/ 946 h 10000"/>
              <a:gd name="connsiteX29" fmla="*/ 4636 w 10000"/>
              <a:gd name="connsiteY29" fmla="*/ 0 h 10000"/>
              <a:gd name="connsiteX30" fmla="*/ 3414 w 10000"/>
              <a:gd name="connsiteY30" fmla="*/ 946 h 10000"/>
              <a:gd name="connsiteX31" fmla="*/ 1585 w 10000"/>
              <a:gd name="connsiteY31" fmla="*/ 2975 h 10000"/>
              <a:gd name="connsiteX0" fmla="*/ 9271 w 9271"/>
              <a:gd name="connsiteY0" fmla="*/ 10000 h 10000"/>
              <a:gd name="connsiteX1" fmla="*/ 0 w 9271"/>
              <a:gd name="connsiteY1" fmla="*/ 10000 h 10000"/>
              <a:gd name="connsiteX2" fmla="*/ 9271 w 9271"/>
              <a:gd name="connsiteY2" fmla="*/ 10000 h 10000"/>
              <a:gd name="connsiteX3" fmla="*/ 1159 w 9271"/>
              <a:gd name="connsiteY3" fmla="*/ 4675 h 10000"/>
              <a:gd name="connsiteX4" fmla="*/ 2809 w 9271"/>
              <a:gd name="connsiteY4" fmla="*/ 5003 h 10000"/>
              <a:gd name="connsiteX5" fmla="*/ 4636 w 9271"/>
              <a:gd name="connsiteY5" fmla="*/ 5472 h 10000"/>
              <a:gd name="connsiteX6" fmla="*/ 5981 w 9271"/>
              <a:gd name="connsiteY6" fmla="*/ 5237 h 10000"/>
              <a:gd name="connsiteX7" fmla="*/ 5670 w 9271"/>
              <a:gd name="connsiteY7" fmla="*/ 4906 h 10000"/>
              <a:gd name="connsiteX8" fmla="*/ 4636 w 9271"/>
              <a:gd name="connsiteY8" fmla="*/ 5098 h 10000"/>
              <a:gd name="connsiteX9" fmla="*/ 3171 w 9271"/>
              <a:gd name="connsiteY9" fmla="*/ 4769 h 10000"/>
              <a:gd name="connsiteX10" fmla="*/ 3293 w 9271"/>
              <a:gd name="connsiteY10" fmla="*/ 3728 h 10000"/>
              <a:gd name="connsiteX11" fmla="*/ 1585 w 9271"/>
              <a:gd name="connsiteY11" fmla="*/ 3398 h 10000"/>
              <a:gd name="connsiteX12" fmla="*/ 1159 w 9271"/>
              <a:gd name="connsiteY12" fmla="*/ 4675 h 10000"/>
              <a:gd name="connsiteX13" fmla="*/ 6464 w 9271"/>
              <a:gd name="connsiteY13" fmla="*/ 5003 h 10000"/>
              <a:gd name="connsiteX14" fmla="*/ 8109 w 9271"/>
              <a:gd name="connsiteY14" fmla="*/ 4675 h 10000"/>
              <a:gd name="connsiteX15" fmla="*/ 7687 w 9271"/>
              <a:gd name="connsiteY15" fmla="*/ 3398 h 10000"/>
              <a:gd name="connsiteX16" fmla="*/ 7687 w 9271"/>
              <a:gd name="connsiteY16" fmla="*/ 3116 h 10000"/>
              <a:gd name="connsiteX17" fmla="*/ 6344 w 9271"/>
              <a:gd name="connsiteY17" fmla="*/ 1133 h 10000"/>
              <a:gd name="connsiteX18" fmla="*/ 6158 w 9271"/>
              <a:gd name="connsiteY18" fmla="*/ 1512 h 10000"/>
              <a:gd name="connsiteX19" fmla="*/ 7198 w 9271"/>
              <a:gd name="connsiteY19" fmla="*/ 3116 h 10000"/>
              <a:gd name="connsiteX20" fmla="*/ 7198 w 9271"/>
              <a:gd name="connsiteY20" fmla="*/ 3256 h 10000"/>
              <a:gd name="connsiteX21" fmla="*/ 5981 w 9271"/>
              <a:gd name="connsiteY21" fmla="*/ 3728 h 10000"/>
              <a:gd name="connsiteX22" fmla="*/ 6464 w 9271"/>
              <a:gd name="connsiteY22" fmla="*/ 5003 h 10000"/>
              <a:gd name="connsiteX23" fmla="*/ 1585 w 9271"/>
              <a:gd name="connsiteY23" fmla="*/ 2975 h 10000"/>
              <a:gd name="connsiteX24" fmla="*/ 2076 w 9271"/>
              <a:gd name="connsiteY24" fmla="*/ 2877 h 10000"/>
              <a:gd name="connsiteX25" fmla="*/ 3535 w 9271"/>
              <a:gd name="connsiteY25" fmla="*/ 1321 h 10000"/>
              <a:gd name="connsiteX26" fmla="*/ 4636 w 9271"/>
              <a:gd name="connsiteY26" fmla="*/ 1886 h 10000"/>
              <a:gd name="connsiteX27" fmla="*/ 5853 w 9271"/>
              <a:gd name="connsiteY27" fmla="*/ 946 h 10000"/>
              <a:gd name="connsiteX28" fmla="*/ 4636 w 9271"/>
              <a:gd name="connsiteY28" fmla="*/ 0 h 10000"/>
              <a:gd name="connsiteX29" fmla="*/ 3414 w 9271"/>
              <a:gd name="connsiteY29" fmla="*/ 946 h 10000"/>
              <a:gd name="connsiteX30" fmla="*/ 1585 w 9271"/>
              <a:gd name="connsiteY30" fmla="*/ 2975 h 10000"/>
              <a:gd name="connsiteX0" fmla="*/ 188 w 7874"/>
              <a:gd name="connsiteY0" fmla="*/ 4675 h 5472"/>
              <a:gd name="connsiteX1" fmla="*/ 1968 w 7874"/>
              <a:gd name="connsiteY1" fmla="*/ 5003 h 5472"/>
              <a:gd name="connsiteX2" fmla="*/ 3939 w 7874"/>
              <a:gd name="connsiteY2" fmla="*/ 5472 h 5472"/>
              <a:gd name="connsiteX3" fmla="*/ 5389 w 7874"/>
              <a:gd name="connsiteY3" fmla="*/ 5237 h 5472"/>
              <a:gd name="connsiteX4" fmla="*/ 5054 w 7874"/>
              <a:gd name="connsiteY4" fmla="*/ 4906 h 5472"/>
              <a:gd name="connsiteX5" fmla="*/ 3939 w 7874"/>
              <a:gd name="connsiteY5" fmla="*/ 5098 h 5472"/>
              <a:gd name="connsiteX6" fmla="*/ 2358 w 7874"/>
              <a:gd name="connsiteY6" fmla="*/ 4769 h 5472"/>
              <a:gd name="connsiteX7" fmla="*/ 2490 w 7874"/>
              <a:gd name="connsiteY7" fmla="*/ 3728 h 5472"/>
              <a:gd name="connsiteX8" fmla="*/ 648 w 7874"/>
              <a:gd name="connsiteY8" fmla="*/ 3398 h 5472"/>
              <a:gd name="connsiteX9" fmla="*/ 188 w 7874"/>
              <a:gd name="connsiteY9" fmla="*/ 4675 h 5472"/>
              <a:gd name="connsiteX10" fmla="*/ 5910 w 7874"/>
              <a:gd name="connsiteY10" fmla="*/ 5003 h 5472"/>
              <a:gd name="connsiteX11" fmla="*/ 7685 w 7874"/>
              <a:gd name="connsiteY11" fmla="*/ 4675 h 5472"/>
              <a:gd name="connsiteX12" fmla="*/ 7229 w 7874"/>
              <a:gd name="connsiteY12" fmla="*/ 3398 h 5472"/>
              <a:gd name="connsiteX13" fmla="*/ 7229 w 7874"/>
              <a:gd name="connsiteY13" fmla="*/ 3116 h 5472"/>
              <a:gd name="connsiteX14" fmla="*/ 5781 w 7874"/>
              <a:gd name="connsiteY14" fmla="*/ 1133 h 5472"/>
              <a:gd name="connsiteX15" fmla="*/ 5580 w 7874"/>
              <a:gd name="connsiteY15" fmla="*/ 1512 h 5472"/>
              <a:gd name="connsiteX16" fmla="*/ 6702 w 7874"/>
              <a:gd name="connsiteY16" fmla="*/ 3116 h 5472"/>
              <a:gd name="connsiteX17" fmla="*/ 6702 w 7874"/>
              <a:gd name="connsiteY17" fmla="*/ 3256 h 5472"/>
              <a:gd name="connsiteX18" fmla="*/ 5389 w 7874"/>
              <a:gd name="connsiteY18" fmla="*/ 3728 h 5472"/>
              <a:gd name="connsiteX19" fmla="*/ 5910 w 7874"/>
              <a:gd name="connsiteY19" fmla="*/ 5003 h 5472"/>
              <a:gd name="connsiteX20" fmla="*/ 648 w 7874"/>
              <a:gd name="connsiteY20" fmla="*/ 2975 h 5472"/>
              <a:gd name="connsiteX21" fmla="*/ 1177 w 7874"/>
              <a:gd name="connsiteY21" fmla="*/ 2877 h 5472"/>
              <a:gd name="connsiteX22" fmla="*/ 2751 w 7874"/>
              <a:gd name="connsiteY22" fmla="*/ 1321 h 5472"/>
              <a:gd name="connsiteX23" fmla="*/ 3939 w 7874"/>
              <a:gd name="connsiteY23" fmla="*/ 1886 h 5472"/>
              <a:gd name="connsiteX24" fmla="*/ 5251 w 7874"/>
              <a:gd name="connsiteY24" fmla="*/ 946 h 5472"/>
              <a:gd name="connsiteX25" fmla="*/ 3939 w 7874"/>
              <a:gd name="connsiteY25" fmla="*/ 0 h 5472"/>
              <a:gd name="connsiteX26" fmla="*/ 2620 w 7874"/>
              <a:gd name="connsiteY26" fmla="*/ 946 h 5472"/>
              <a:gd name="connsiteX27" fmla="*/ 648 w 7874"/>
              <a:gd name="connsiteY27" fmla="*/ 2975 h 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874" h="5472">
                <a:moveTo>
                  <a:pt x="188" y="4675"/>
                </a:moveTo>
                <a:cubicBezTo>
                  <a:pt x="518" y="5098"/>
                  <a:pt x="1370" y="5286"/>
                  <a:pt x="1968" y="5003"/>
                </a:cubicBezTo>
                <a:cubicBezTo>
                  <a:pt x="2559" y="5286"/>
                  <a:pt x="3213" y="5472"/>
                  <a:pt x="3939" y="5472"/>
                </a:cubicBezTo>
                <a:cubicBezTo>
                  <a:pt x="4461" y="5472"/>
                  <a:pt x="4990" y="5380"/>
                  <a:pt x="5389" y="5237"/>
                </a:cubicBezTo>
                <a:cubicBezTo>
                  <a:pt x="5251" y="5143"/>
                  <a:pt x="5120" y="5048"/>
                  <a:pt x="5054" y="4906"/>
                </a:cubicBezTo>
                <a:cubicBezTo>
                  <a:pt x="4660" y="5048"/>
                  <a:pt x="4330" y="5098"/>
                  <a:pt x="3939" y="5098"/>
                </a:cubicBezTo>
                <a:cubicBezTo>
                  <a:pt x="3347" y="5098"/>
                  <a:pt x="2819" y="4955"/>
                  <a:pt x="2358" y="4769"/>
                </a:cubicBezTo>
                <a:cubicBezTo>
                  <a:pt x="2688" y="4438"/>
                  <a:pt x="2751" y="4060"/>
                  <a:pt x="2490" y="3728"/>
                </a:cubicBezTo>
                <a:cubicBezTo>
                  <a:pt x="2092" y="3256"/>
                  <a:pt x="1309" y="3116"/>
                  <a:pt x="648" y="3398"/>
                </a:cubicBezTo>
                <a:cubicBezTo>
                  <a:pt x="59" y="3636"/>
                  <a:pt x="-208" y="4202"/>
                  <a:pt x="188" y="4675"/>
                </a:cubicBezTo>
                <a:close/>
                <a:moveTo>
                  <a:pt x="5910" y="5003"/>
                </a:moveTo>
                <a:cubicBezTo>
                  <a:pt x="6502" y="5286"/>
                  <a:pt x="7358" y="5098"/>
                  <a:pt x="7685" y="4675"/>
                </a:cubicBezTo>
                <a:cubicBezTo>
                  <a:pt x="8080" y="4202"/>
                  <a:pt x="7822" y="3636"/>
                  <a:pt x="7229" y="3398"/>
                </a:cubicBezTo>
                <a:lnTo>
                  <a:pt x="7229" y="3116"/>
                </a:lnTo>
                <a:cubicBezTo>
                  <a:pt x="7229" y="2315"/>
                  <a:pt x="6631" y="1557"/>
                  <a:pt x="5781" y="1133"/>
                </a:cubicBezTo>
                <a:cubicBezTo>
                  <a:pt x="5712" y="1276"/>
                  <a:pt x="5648" y="1418"/>
                  <a:pt x="5580" y="1512"/>
                </a:cubicBezTo>
                <a:cubicBezTo>
                  <a:pt x="6241" y="1886"/>
                  <a:pt x="6702" y="2453"/>
                  <a:pt x="6702" y="3116"/>
                </a:cubicBezTo>
                <a:lnTo>
                  <a:pt x="6702" y="3256"/>
                </a:lnTo>
                <a:cubicBezTo>
                  <a:pt x="6170" y="3211"/>
                  <a:pt x="5712" y="3398"/>
                  <a:pt x="5389" y="3728"/>
                </a:cubicBezTo>
                <a:cubicBezTo>
                  <a:pt x="5054" y="4153"/>
                  <a:pt x="5251" y="4769"/>
                  <a:pt x="5910" y="5003"/>
                </a:cubicBezTo>
                <a:close/>
                <a:moveTo>
                  <a:pt x="648" y="2975"/>
                </a:moveTo>
                <a:cubicBezTo>
                  <a:pt x="842" y="2927"/>
                  <a:pt x="1040" y="2877"/>
                  <a:pt x="1177" y="2877"/>
                </a:cubicBezTo>
                <a:cubicBezTo>
                  <a:pt x="1309" y="2221"/>
                  <a:pt x="1899" y="1607"/>
                  <a:pt x="2751" y="1321"/>
                </a:cubicBezTo>
                <a:cubicBezTo>
                  <a:pt x="2949" y="1655"/>
                  <a:pt x="3408" y="1886"/>
                  <a:pt x="3939" y="1886"/>
                </a:cubicBezTo>
                <a:cubicBezTo>
                  <a:pt x="4660" y="1886"/>
                  <a:pt x="5251" y="1463"/>
                  <a:pt x="5251" y="946"/>
                </a:cubicBezTo>
                <a:cubicBezTo>
                  <a:pt x="5251" y="425"/>
                  <a:pt x="4660" y="0"/>
                  <a:pt x="3939" y="0"/>
                </a:cubicBezTo>
                <a:cubicBezTo>
                  <a:pt x="3213" y="0"/>
                  <a:pt x="2620" y="425"/>
                  <a:pt x="2620" y="946"/>
                </a:cubicBezTo>
                <a:cubicBezTo>
                  <a:pt x="1501" y="1321"/>
                  <a:pt x="712" y="2079"/>
                  <a:pt x="648" y="2975"/>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0000"/>
              </a:solidFill>
              <a:effectLst/>
              <a:uLnTx/>
              <a:uFillTx/>
              <a:latin typeface="Calibri"/>
              <a:ea typeface="+mn-ea"/>
              <a:cs typeface="+mn-cs"/>
            </a:endParaRPr>
          </a:p>
        </p:txBody>
      </p:sp>
      <p:grpSp>
        <p:nvGrpSpPr>
          <p:cNvPr id="60" name="Group 3">
            <a:extLst>
              <a:ext uri="{FF2B5EF4-FFF2-40B4-BE49-F238E27FC236}">
                <a16:creationId xmlns:a16="http://schemas.microsoft.com/office/drawing/2014/main" xmlns="" id="{5744113E-D2C2-B646-9EF5-1C0E29458FD3}"/>
              </a:ext>
            </a:extLst>
          </p:cNvPr>
          <p:cNvGrpSpPr>
            <a:grpSpLocks noChangeAspect="1"/>
          </p:cNvGrpSpPr>
          <p:nvPr/>
        </p:nvGrpSpPr>
        <p:grpSpPr bwMode="auto">
          <a:xfrm>
            <a:off x="6243149" y="2824929"/>
            <a:ext cx="433704" cy="560936"/>
            <a:chOff x="2168" y="2477"/>
            <a:chExt cx="1401" cy="1812"/>
          </a:xfrm>
          <a:solidFill>
            <a:schemeClr val="accent1"/>
          </a:solidFill>
        </p:grpSpPr>
        <p:sp>
          <p:nvSpPr>
            <p:cNvPr id="61" name="Freeform 4">
              <a:extLst>
                <a:ext uri="{FF2B5EF4-FFF2-40B4-BE49-F238E27FC236}">
                  <a16:creationId xmlns:a16="http://schemas.microsoft.com/office/drawing/2014/main" xmlns="" id="{AA499595-6065-2D40-AFB1-5338033493C9}"/>
                </a:ext>
              </a:extLst>
            </p:cNvPr>
            <p:cNvSpPr>
              <a:spLocks noChangeArrowheads="1"/>
            </p:cNvSpPr>
            <p:nvPr/>
          </p:nvSpPr>
          <p:spPr bwMode="auto">
            <a:xfrm>
              <a:off x="2289" y="3561"/>
              <a:ext cx="1181" cy="728"/>
            </a:xfrm>
            <a:custGeom>
              <a:avLst/>
              <a:gdLst>
                <a:gd name="T0" fmla="*/ 4811 w 5218"/>
                <a:gd name="T1" fmla="*/ 1063 h 3220"/>
                <a:gd name="T2" fmla="*/ 4782 w 5218"/>
                <a:gd name="T3" fmla="*/ 961 h 3220"/>
                <a:gd name="T4" fmla="*/ 4742 w 5218"/>
                <a:gd name="T5" fmla="*/ 865 h 3220"/>
                <a:gd name="T6" fmla="*/ 4692 w 5218"/>
                <a:gd name="T7" fmla="*/ 775 h 3220"/>
                <a:gd name="T8" fmla="*/ 4632 w 5218"/>
                <a:gd name="T9" fmla="*/ 692 h 3220"/>
                <a:gd name="T10" fmla="*/ 4563 w 5218"/>
                <a:gd name="T11" fmla="*/ 617 h 3220"/>
                <a:gd name="T12" fmla="*/ 4486 w 5218"/>
                <a:gd name="T13" fmla="*/ 549 h 3220"/>
                <a:gd name="T14" fmla="*/ 4402 w 5218"/>
                <a:gd name="T15" fmla="*/ 490 h 3220"/>
                <a:gd name="T16" fmla="*/ 4311 w 5218"/>
                <a:gd name="T17" fmla="*/ 438 h 3220"/>
                <a:gd name="T18" fmla="*/ 3310 w 5218"/>
                <a:gd name="T19" fmla="*/ 19 h 3220"/>
                <a:gd name="T20" fmla="*/ 3283 w 5218"/>
                <a:gd name="T21" fmla="*/ 140 h 3220"/>
                <a:gd name="T22" fmla="*/ 3211 w 5218"/>
                <a:gd name="T23" fmla="*/ 335 h 3220"/>
                <a:gd name="T24" fmla="*/ 3132 w 5218"/>
                <a:gd name="T25" fmla="*/ 490 h 3220"/>
                <a:gd name="T26" fmla="*/ 3022 w 5218"/>
                <a:gd name="T27" fmla="*/ 653 h 3220"/>
                <a:gd name="T28" fmla="*/ 2879 w 5218"/>
                <a:gd name="T29" fmla="*/ 815 h 3220"/>
                <a:gd name="T30" fmla="*/ 2698 w 5218"/>
                <a:gd name="T31" fmla="*/ 965 h 3220"/>
                <a:gd name="T32" fmla="*/ 2492 w 5218"/>
                <a:gd name="T33" fmla="*/ 965 h 3220"/>
                <a:gd name="T34" fmla="*/ 2320 w 5218"/>
                <a:gd name="T35" fmla="*/ 815 h 3220"/>
                <a:gd name="T36" fmla="*/ 2184 w 5218"/>
                <a:gd name="T37" fmla="*/ 653 h 3220"/>
                <a:gd name="T38" fmla="*/ 2080 w 5218"/>
                <a:gd name="T39" fmla="*/ 490 h 3220"/>
                <a:gd name="T40" fmla="*/ 1975 w 5218"/>
                <a:gd name="T41" fmla="*/ 264 h 3220"/>
                <a:gd name="T42" fmla="*/ 1912 w 5218"/>
                <a:gd name="T43" fmla="*/ 49 h 3220"/>
                <a:gd name="T44" fmla="*/ 1906 w 5218"/>
                <a:gd name="T45" fmla="*/ 0 h 3220"/>
                <a:gd name="T46" fmla="*/ 860 w 5218"/>
                <a:gd name="T47" fmla="*/ 463 h 3220"/>
                <a:gd name="T48" fmla="*/ 772 w 5218"/>
                <a:gd name="T49" fmla="*/ 518 h 3220"/>
                <a:gd name="T50" fmla="*/ 691 w 5218"/>
                <a:gd name="T51" fmla="*/ 582 h 3220"/>
                <a:gd name="T52" fmla="*/ 618 w 5218"/>
                <a:gd name="T53" fmla="*/ 654 h 3220"/>
                <a:gd name="T54" fmla="*/ 554 w 5218"/>
                <a:gd name="T55" fmla="*/ 733 h 3220"/>
                <a:gd name="T56" fmla="*/ 499 w 5218"/>
                <a:gd name="T57" fmla="*/ 819 h 3220"/>
                <a:gd name="T58" fmla="*/ 453 w 5218"/>
                <a:gd name="T59" fmla="*/ 912 h 3220"/>
                <a:gd name="T60" fmla="*/ 419 w 5218"/>
                <a:gd name="T61" fmla="*/ 1011 h 3220"/>
                <a:gd name="T62" fmla="*/ 0 w 5218"/>
                <a:gd name="T63" fmla="*/ 3219 h 3220"/>
                <a:gd name="T64" fmla="*/ 1156 w 5218"/>
                <a:gd name="T65" fmla="*/ 1907 h 3220"/>
                <a:gd name="T66" fmla="*/ 3811 w 5218"/>
                <a:gd name="T67" fmla="*/ 3219 h 3220"/>
                <a:gd name="T68" fmla="*/ 4311 w 5218"/>
                <a:gd name="T69" fmla="*/ 3219 h 3220"/>
                <a:gd name="T70" fmla="*/ 4811 w 5218"/>
                <a:gd name="T71" fmla="*/ 1063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18" h="3220">
                  <a:moveTo>
                    <a:pt x="4811" y="1063"/>
                  </a:moveTo>
                  <a:lnTo>
                    <a:pt x="4811" y="1063"/>
                  </a:lnTo>
                  <a:lnTo>
                    <a:pt x="4798" y="1011"/>
                  </a:lnTo>
                  <a:lnTo>
                    <a:pt x="4782" y="961"/>
                  </a:lnTo>
                  <a:lnTo>
                    <a:pt x="4764" y="912"/>
                  </a:lnTo>
                  <a:lnTo>
                    <a:pt x="4742" y="865"/>
                  </a:lnTo>
                  <a:lnTo>
                    <a:pt x="4718" y="819"/>
                  </a:lnTo>
                  <a:lnTo>
                    <a:pt x="4692" y="775"/>
                  </a:lnTo>
                  <a:lnTo>
                    <a:pt x="4663" y="733"/>
                  </a:lnTo>
                  <a:lnTo>
                    <a:pt x="4632" y="692"/>
                  </a:lnTo>
                  <a:lnTo>
                    <a:pt x="4598" y="654"/>
                  </a:lnTo>
                  <a:lnTo>
                    <a:pt x="4563" y="617"/>
                  </a:lnTo>
                  <a:lnTo>
                    <a:pt x="4526" y="582"/>
                  </a:lnTo>
                  <a:lnTo>
                    <a:pt x="4486" y="549"/>
                  </a:lnTo>
                  <a:lnTo>
                    <a:pt x="4445" y="518"/>
                  </a:lnTo>
                  <a:lnTo>
                    <a:pt x="4402" y="490"/>
                  </a:lnTo>
                  <a:lnTo>
                    <a:pt x="4357" y="463"/>
                  </a:lnTo>
                  <a:lnTo>
                    <a:pt x="4311" y="438"/>
                  </a:lnTo>
                  <a:lnTo>
                    <a:pt x="3311" y="0"/>
                  </a:lnTo>
                  <a:lnTo>
                    <a:pt x="3310" y="19"/>
                  </a:lnTo>
                  <a:lnTo>
                    <a:pt x="3305" y="49"/>
                  </a:lnTo>
                  <a:lnTo>
                    <a:pt x="3283" y="140"/>
                  </a:lnTo>
                  <a:lnTo>
                    <a:pt x="3241" y="264"/>
                  </a:lnTo>
                  <a:lnTo>
                    <a:pt x="3211" y="335"/>
                  </a:lnTo>
                  <a:lnTo>
                    <a:pt x="3175" y="411"/>
                  </a:lnTo>
                  <a:lnTo>
                    <a:pt x="3132" y="490"/>
                  </a:lnTo>
                  <a:lnTo>
                    <a:pt x="3081" y="571"/>
                  </a:lnTo>
                  <a:lnTo>
                    <a:pt x="3022" y="653"/>
                  </a:lnTo>
                  <a:lnTo>
                    <a:pt x="2955" y="735"/>
                  </a:lnTo>
                  <a:lnTo>
                    <a:pt x="2879" y="815"/>
                  </a:lnTo>
                  <a:lnTo>
                    <a:pt x="2794" y="892"/>
                  </a:lnTo>
                  <a:lnTo>
                    <a:pt x="2698" y="965"/>
                  </a:lnTo>
                  <a:lnTo>
                    <a:pt x="2592" y="1032"/>
                  </a:lnTo>
                  <a:lnTo>
                    <a:pt x="2492" y="965"/>
                  </a:lnTo>
                  <a:lnTo>
                    <a:pt x="2402" y="892"/>
                  </a:lnTo>
                  <a:lnTo>
                    <a:pt x="2320" y="815"/>
                  </a:lnTo>
                  <a:lnTo>
                    <a:pt x="2248" y="735"/>
                  </a:lnTo>
                  <a:lnTo>
                    <a:pt x="2184" y="653"/>
                  </a:lnTo>
                  <a:lnTo>
                    <a:pt x="2128" y="571"/>
                  </a:lnTo>
                  <a:lnTo>
                    <a:pt x="2080" y="490"/>
                  </a:lnTo>
                  <a:lnTo>
                    <a:pt x="2038" y="411"/>
                  </a:lnTo>
                  <a:lnTo>
                    <a:pt x="1975" y="264"/>
                  </a:lnTo>
                  <a:lnTo>
                    <a:pt x="1934" y="140"/>
                  </a:lnTo>
                  <a:lnTo>
                    <a:pt x="1912" y="49"/>
                  </a:lnTo>
                  <a:lnTo>
                    <a:pt x="1907" y="19"/>
                  </a:lnTo>
                  <a:lnTo>
                    <a:pt x="1906" y="0"/>
                  </a:lnTo>
                  <a:lnTo>
                    <a:pt x="906" y="438"/>
                  </a:lnTo>
                  <a:lnTo>
                    <a:pt x="860" y="463"/>
                  </a:lnTo>
                  <a:lnTo>
                    <a:pt x="815" y="490"/>
                  </a:lnTo>
                  <a:lnTo>
                    <a:pt x="772" y="518"/>
                  </a:lnTo>
                  <a:lnTo>
                    <a:pt x="731" y="549"/>
                  </a:lnTo>
                  <a:lnTo>
                    <a:pt x="691" y="582"/>
                  </a:lnTo>
                  <a:lnTo>
                    <a:pt x="654" y="617"/>
                  </a:lnTo>
                  <a:lnTo>
                    <a:pt x="618" y="654"/>
                  </a:lnTo>
                  <a:lnTo>
                    <a:pt x="585" y="692"/>
                  </a:lnTo>
                  <a:lnTo>
                    <a:pt x="554" y="733"/>
                  </a:lnTo>
                  <a:lnTo>
                    <a:pt x="525" y="775"/>
                  </a:lnTo>
                  <a:lnTo>
                    <a:pt x="499" y="819"/>
                  </a:lnTo>
                  <a:lnTo>
                    <a:pt x="475" y="865"/>
                  </a:lnTo>
                  <a:lnTo>
                    <a:pt x="453" y="912"/>
                  </a:lnTo>
                  <a:lnTo>
                    <a:pt x="435" y="961"/>
                  </a:lnTo>
                  <a:lnTo>
                    <a:pt x="419" y="1011"/>
                  </a:lnTo>
                  <a:lnTo>
                    <a:pt x="406" y="1063"/>
                  </a:lnTo>
                  <a:lnTo>
                    <a:pt x="0" y="3219"/>
                  </a:lnTo>
                  <a:lnTo>
                    <a:pt x="906" y="3219"/>
                  </a:lnTo>
                  <a:lnTo>
                    <a:pt x="1156" y="1907"/>
                  </a:lnTo>
                  <a:lnTo>
                    <a:pt x="1406" y="3219"/>
                  </a:lnTo>
                  <a:lnTo>
                    <a:pt x="3811" y="3219"/>
                  </a:lnTo>
                  <a:lnTo>
                    <a:pt x="4061" y="1907"/>
                  </a:lnTo>
                  <a:lnTo>
                    <a:pt x="4311" y="3219"/>
                  </a:lnTo>
                  <a:lnTo>
                    <a:pt x="5217" y="3219"/>
                  </a:lnTo>
                  <a:lnTo>
                    <a:pt x="4811" y="106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2" name="Freeform 5">
              <a:extLst>
                <a:ext uri="{FF2B5EF4-FFF2-40B4-BE49-F238E27FC236}">
                  <a16:creationId xmlns:a16="http://schemas.microsoft.com/office/drawing/2014/main" xmlns="" id="{E5F9D1B5-C595-D845-A30F-B66ECA71E9B8}"/>
                </a:ext>
              </a:extLst>
            </p:cNvPr>
            <p:cNvSpPr>
              <a:spLocks noChangeArrowheads="1"/>
            </p:cNvSpPr>
            <p:nvPr/>
          </p:nvSpPr>
          <p:spPr bwMode="auto">
            <a:xfrm>
              <a:off x="2579" y="2838"/>
              <a:ext cx="593" cy="636"/>
            </a:xfrm>
            <a:custGeom>
              <a:avLst/>
              <a:gdLst>
                <a:gd name="T0" fmla="*/ 778 w 2625"/>
                <a:gd name="T1" fmla="*/ 2576 h 2812"/>
                <a:gd name="T2" fmla="*/ 695 w 2625"/>
                <a:gd name="T3" fmla="*/ 2417 h 2812"/>
                <a:gd name="T4" fmla="*/ 638 w 2625"/>
                <a:gd name="T5" fmla="*/ 2245 h 2812"/>
                <a:gd name="T6" fmla="*/ 579 w 2625"/>
                <a:gd name="T7" fmla="*/ 2181 h 2812"/>
                <a:gd name="T8" fmla="*/ 517 w 2625"/>
                <a:gd name="T9" fmla="*/ 2154 h 2812"/>
                <a:gd name="T10" fmla="*/ 464 w 2625"/>
                <a:gd name="T11" fmla="*/ 2108 h 2812"/>
                <a:gd name="T12" fmla="*/ 421 w 2625"/>
                <a:gd name="T13" fmla="*/ 2050 h 2812"/>
                <a:gd name="T14" fmla="*/ 389 w 2625"/>
                <a:gd name="T15" fmla="*/ 1983 h 2812"/>
                <a:gd name="T16" fmla="*/ 344 w 2625"/>
                <a:gd name="T17" fmla="*/ 1750 h 2812"/>
                <a:gd name="T18" fmla="*/ 350 w 2625"/>
                <a:gd name="T19" fmla="*/ 1683 h 2812"/>
                <a:gd name="T20" fmla="*/ 370 w 2625"/>
                <a:gd name="T21" fmla="*/ 1624 h 2812"/>
                <a:gd name="T22" fmla="*/ 403 w 2625"/>
                <a:gd name="T23" fmla="*/ 1574 h 2812"/>
                <a:gd name="T24" fmla="*/ 449 w 2625"/>
                <a:gd name="T25" fmla="*/ 1534 h 2812"/>
                <a:gd name="T26" fmla="*/ 508 w 2625"/>
                <a:gd name="T27" fmla="*/ 1506 h 2812"/>
                <a:gd name="T28" fmla="*/ 531 w 2625"/>
                <a:gd name="T29" fmla="*/ 1264 h 2812"/>
                <a:gd name="T30" fmla="*/ 552 w 2625"/>
                <a:gd name="T31" fmla="*/ 1114 h 2812"/>
                <a:gd name="T32" fmla="*/ 603 w 2625"/>
                <a:gd name="T33" fmla="*/ 976 h 2812"/>
                <a:gd name="T34" fmla="*/ 702 w 2625"/>
                <a:gd name="T35" fmla="*/ 837 h 2812"/>
                <a:gd name="T36" fmla="*/ 865 w 2625"/>
                <a:gd name="T37" fmla="*/ 719 h 2812"/>
                <a:gd name="T38" fmla="*/ 953 w 2625"/>
                <a:gd name="T39" fmla="*/ 847 h 2812"/>
                <a:gd name="T40" fmla="*/ 1037 w 2625"/>
                <a:gd name="T41" fmla="*/ 1069 h 2812"/>
                <a:gd name="T42" fmla="*/ 1179 w 2625"/>
                <a:gd name="T43" fmla="*/ 1257 h 2812"/>
                <a:gd name="T44" fmla="*/ 1367 w 2625"/>
                <a:gd name="T45" fmla="*/ 1399 h 2812"/>
                <a:gd name="T46" fmla="*/ 1589 w 2625"/>
                <a:gd name="T47" fmla="*/ 1483 h 2812"/>
                <a:gd name="T48" fmla="*/ 1936 w 2625"/>
                <a:gd name="T49" fmla="*/ 1500 h 2812"/>
                <a:gd name="T50" fmla="*/ 1989 w 2625"/>
                <a:gd name="T51" fmla="*/ 1509 h 2812"/>
                <a:gd name="T52" fmla="*/ 2037 w 2625"/>
                <a:gd name="T53" fmla="*/ 1534 h 2812"/>
                <a:gd name="T54" fmla="*/ 2078 w 2625"/>
                <a:gd name="T55" fmla="*/ 1572 h 2812"/>
                <a:gd name="T56" fmla="*/ 2108 w 2625"/>
                <a:gd name="T57" fmla="*/ 1618 h 2812"/>
                <a:gd name="T58" fmla="*/ 2123 w 2625"/>
                <a:gd name="T59" fmla="*/ 1669 h 2812"/>
                <a:gd name="T60" fmla="*/ 2108 w 2625"/>
                <a:gd name="T61" fmla="*/ 1964 h 2812"/>
                <a:gd name="T62" fmla="*/ 2042 w 2625"/>
                <a:gd name="T63" fmla="*/ 2285 h 2812"/>
                <a:gd name="T64" fmla="*/ 1944 w 2625"/>
                <a:gd name="T65" fmla="*/ 2517 h 2812"/>
                <a:gd name="T66" fmla="*/ 1792 w 2625"/>
                <a:gd name="T67" fmla="*/ 2713 h 2812"/>
                <a:gd name="T68" fmla="*/ 2343 w 2625"/>
                <a:gd name="T69" fmla="*/ 2811 h 2812"/>
                <a:gd name="T70" fmla="*/ 2466 w 2625"/>
                <a:gd name="T71" fmla="*/ 2515 h 2812"/>
                <a:gd name="T72" fmla="*/ 2585 w 2625"/>
                <a:gd name="T73" fmla="*/ 1989 h 2812"/>
                <a:gd name="T74" fmla="*/ 2624 w 2625"/>
                <a:gd name="T75" fmla="*/ 1500 h 2812"/>
                <a:gd name="T76" fmla="*/ 2580 w 2625"/>
                <a:gd name="T77" fmla="*/ 1054 h 2812"/>
                <a:gd name="T78" fmla="*/ 2451 w 2625"/>
                <a:gd name="T79" fmla="*/ 700 h 2812"/>
                <a:gd name="T80" fmla="*/ 2248 w 2625"/>
                <a:gd name="T81" fmla="*/ 438 h 2812"/>
                <a:gd name="T82" fmla="*/ 1978 w 2625"/>
                <a:gd name="T83" fmla="*/ 269 h 2812"/>
                <a:gd name="T84" fmla="*/ 1651 w 2625"/>
                <a:gd name="T85" fmla="*/ 192 h 2812"/>
                <a:gd name="T86" fmla="*/ 1256 w 2625"/>
                <a:gd name="T87" fmla="*/ 5 h 2812"/>
                <a:gd name="T88" fmla="*/ 896 w 2625"/>
                <a:gd name="T89" fmla="*/ 79 h 2812"/>
                <a:gd name="T90" fmla="*/ 556 w 2625"/>
                <a:gd name="T91" fmla="*/ 249 h 2812"/>
                <a:gd name="T92" fmla="*/ 270 w 2625"/>
                <a:gd name="T93" fmla="*/ 521 h 2812"/>
                <a:gd name="T94" fmla="*/ 73 w 2625"/>
                <a:gd name="T95" fmla="*/ 905 h 2812"/>
                <a:gd name="T96" fmla="*/ 0 w 2625"/>
                <a:gd name="T97" fmla="*/ 1406 h 2812"/>
                <a:gd name="T98" fmla="*/ 21 w 2625"/>
                <a:gd name="T99" fmla="*/ 1665 h 2812"/>
                <a:gd name="T100" fmla="*/ 92 w 2625"/>
                <a:gd name="T101" fmla="*/ 1934 h 2812"/>
                <a:gd name="T102" fmla="*/ 222 w 2625"/>
                <a:gd name="T103" fmla="*/ 2192 h 2812"/>
                <a:gd name="T104" fmla="*/ 421 w 2625"/>
                <a:gd name="T105" fmla="*/ 2416 h 2812"/>
                <a:gd name="T106" fmla="*/ 699 w 2625"/>
                <a:gd name="T107" fmla="*/ 2585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5" h="2812">
                  <a:moveTo>
                    <a:pt x="812" y="2624"/>
                  </a:moveTo>
                  <a:lnTo>
                    <a:pt x="812" y="2624"/>
                  </a:lnTo>
                  <a:lnTo>
                    <a:pt x="778" y="2576"/>
                  </a:lnTo>
                  <a:lnTo>
                    <a:pt x="747" y="2525"/>
                  </a:lnTo>
                  <a:lnTo>
                    <a:pt x="720" y="2472"/>
                  </a:lnTo>
                  <a:lnTo>
                    <a:pt x="695" y="2417"/>
                  </a:lnTo>
                  <a:lnTo>
                    <a:pt x="673" y="2361"/>
                  </a:lnTo>
                  <a:lnTo>
                    <a:pt x="654" y="2304"/>
                  </a:lnTo>
                  <a:lnTo>
                    <a:pt x="638" y="2245"/>
                  </a:lnTo>
                  <a:lnTo>
                    <a:pt x="625" y="2187"/>
                  </a:lnTo>
                  <a:lnTo>
                    <a:pt x="601" y="2185"/>
                  </a:lnTo>
                  <a:lnTo>
                    <a:pt x="579" y="2181"/>
                  </a:lnTo>
                  <a:lnTo>
                    <a:pt x="558" y="2174"/>
                  </a:lnTo>
                  <a:lnTo>
                    <a:pt x="537" y="2165"/>
                  </a:lnTo>
                  <a:lnTo>
                    <a:pt x="517" y="2154"/>
                  </a:lnTo>
                  <a:lnTo>
                    <a:pt x="499" y="2140"/>
                  </a:lnTo>
                  <a:lnTo>
                    <a:pt x="481" y="2125"/>
                  </a:lnTo>
                  <a:lnTo>
                    <a:pt x="464" y="2108"/>
                  </a:lnTo>
                  <a:lnTo>
                    <a:pt x="449" y="2090"/>
                  </a:lnTo>
                  <a:lnTo>
                    <a:pt x="434" y="2071"/>
                  </a:lnTo>
                  <a:lnTo>
                    <a:pt x="421" y="2050"/>
                  </a:lnTo>
                  <a:lnTo>
                    <a:pt x="409" y="2028"/>
                  </a:lnTo>
                  <a:lnTo>
                    <a:pt x="398" y="2006"/>
                  </a:lnTo>
                  <a:lnTo>
                    <a:pt x="389" y="1983"/>
                  </a:lnTo>
                  <a:lnTo>
                    <a:pt x="381" y="1960"/>
                  </a:lnTo>
                  <a:lnTo>
                    <a:pt x="375" y="1937"/>
                  </a:lnTo>
                  <a:lnTo>
                    <a:pt x="344" y="1750"/>
                  </a:lnTo>
                  <a:lnTo>
                    <a:pt x="344" y="1726"/>
                  </a:lnTo>
                  <a:lnTo>
                    <a:pt x="346" y="1704"/>
                  </a:lnTo>
                  <a:lnTo>
                    <a:pt x="350" y="1683"/>
                  </a:lnTo>
                  <a:lnTo>
                    <a:pt x="355" y="1662"/>
                  </a:lnTo>
                  <a:lnTo>
                    <a:pt x="362" y="1642"/>
                  </a:lnTo>
                  <a:lnTo>
                    <a:pt x="370" y="1624"/>
                  </a:lnTo>
                  <a:lnTo>
                    <a:pt x="379" y="1606"/>
                  </a:lnTo>
                  <a:lnTo>
                    <a:pt x="390" y="1589"/>
                  </a:lnTo>
                  <a:lnTo>
                    <a:pt x="403" y="1574"/>
                  </a:lnTo>
                  <a:lnTo>
                    <a:pt x="416" y="1559"/>
                  </a:lnTo>
                  <a:lnTo>
                    <a:pt x="432" y="1546"/>
                  </a:lnTo>
                  <a:lnTo>
                    <a:pt x="449" y="1534"/>
                  </a:lnTo>
                  <a:lnTo>
                    <a:pt x="467" y="1523"/>
                  </a:lnTo>
                  <a:lnTo>
                    <a:pt x="487" y="1514"/>
                  </a:lnTo>
                  <a:lnTo>
                    <a:pt x="508" y="1506"/>
                  </a:lnTo>
                  <a:lnTo>
                    <a:pt x="531" y="1500"/>
                  </a:lnTo>
                  <a:lnTo>
                    <a:pt x="531" y="1312"/>
                  </a:lnTo>
                  <a:lnTo>
                    <a:pt x="531" y="1264"/>
                  </a:lnTo>
                  <a:lnTo>
                    <a:pt x="537" y="1197"/>
                  </a:lnTo>
                  <a:lnTo>
                    <a:pt x="543" y="1157"/>
                  </a:lnTo>
                  <a:lnTo>
                    <a:pt x="552" y="1114"/>
                  </a:lnTo>
                  <a:lnTo>
                    <a:pt x="565" y="1069"/>
                  </a:lnTo>
                  <a:lnTo>
                    <a:pt x="581" y="1023"/>
                  </a:lnTo>
                  <a:lnTo>
                    <a:pt x="603" y="976"/>
                  </a:lnTo>
                  <a:lnTo>
                    <a:pt x="630" y="929"/>
                  </a:lnTo>
                  <a:lnTo>
                    <a:pt x="662" y="882"/>
                  </a:lnTo>
                  <a:lnTo>
                    <a:pt x="702" y="837"/>
                  </a:lnTo>
                  <a:lnTo>
                    <a:pt x="748" y="795"/>
                  </a:lnTo>
                  <a:lnTo>
                    <a:pt x="803" y="755"/>
                  </a:lnTo>
                  <a:lnTo>
                    <a:pt x="865" y="719"/>
                  </a:lnTo>
                  <a:lnTo>
                    <a:pt x="937" y="687"/>
                  </a:lnTo>
                  <a:lnTo>
                    <a:pt x="941" y="768"/>
                  </a:lnTo>
                  <a:lnTo>
                    <a:pt x="953" y="847"/>
                  </a:lnTo>
                  <a:lnTo>
                    <a:pt x="974" y="924"/>
                  </a:lnTo>
                  <a:lnTo>
                    <a:pt x="1002" y="998"/>
                  </a:lnTo>
                  <a:lnTo>
                    <a:pt x="1037" y="1069"/>
                  </a:lnTo>
                  <a:lnTo>
                    <a:pt x="1078" y="1136"/>
                  </a:lnTo>
                  <a:lnTo>
                    <a:pt x="1126" y="1199"/>
                  </a:lnTo>
                  <a:lnTo>
                    <a:pt x="1179" y="1257"/>
                  </a:lnTo>
                  <a:lnTo>
                    <a:pt x="1237" y="1310"/>
                  </a:lnTo>
                  <a:lnTo>
                    <a:pt x="1300" y="1358"/>
                  </a:lnTo>
                  <a:lnTo>
                    <a:pt x="1367" y="1399"/>
                  </a:lnTo>
                  <a:lnTo>
                    <a:pt x="1438" y="1434"/>
                  </a:lnTo>
                  <a:lnTo>
                    <a:pt x="1512" y="1462"/>
                  </a:lnTo>
                  <a:lnTo>
                    <a:pt x="1589" y="1483"/>
                  </a:lnTo>
                  <a:lnTo>
                    <a:pt x="1668" y="1495"/>
                  </a:lnTo>
                  <a:lnTo>
                    <a:pt x="1749" y="1500"/>
                  </a:lnTo>
                  <a:lnTo>
                    <a:pt x="1936" y="1500"/>
                  </a:lnTo>
                  <a:lnTo>
                    <a:pt x="1954" y="1501"/>
                  </a:lnTo>
                  <a:lnTo>
                    <a:pt x="1972" y="1504"/>
                  </a:lnTo>
                  <a:lnTo>
                    <a:pt x="1989" y="1509"/>
                  </a:lnTo>
                  <a:lnTo>
                    <a:pt x="2005" y="1516"/>
                  </a:lnTo>
                  <a:lnTo>
                    <a:pt x="2022" y="1524"/>
                  </a:lnTo>
                  <a:lnTo>
                    <a:pt x="2037" y="1534"/>
                  </a:lnTo>
                  <a:lnTo>
                    <a:pt x="2052" y="1546"/>
                  </a:lnTo>
                  <a:lnTo>
                    <a:pt x="2066" y="1558"/>
                  </a:lnTo>
                  <a:lnTo>
                    <a:pt x="2078" y="1572"/>
                  </a:lnTo>
                  <a:lnTo>
                    <a:pt x="2090" y="1587"/>
                  </a:lnTo>
                  <a:lnTo>
                    <a:pt x="2100" y="1602"/>
                  </a:lnTo>
                  <a:lnTo>
                    <a:pt x="2108" y="1618"/>
                  </a:lnTo>
                  <a:lnTo>
                    <a:pt x="2115" y="1635"/>
                  </a:lnTo>
                  <a:lnTo>
                    <a:pt x="2120" y="1652"/>
                  </a:lnTo>
                  <a:lnTo>
                    <a:pt x="2123" y="1669"/>
                  </a:lnTo>
                  <a:lnTo>
                    <a:pt x="2124" y="1687"/>
                  </a:lnTo>
                  <a:lnTo>
                    <a:pt x="2121" y="1816"/>
                  </a:lnTo>
                  <a:lnTo>
                    <a:pt x="2108" y="1964"/>
                  </a:lnTo>
                  <a:lnTo>
                    <a:pt x="2083" y="2123"/>
                  </a:lnTo>
                  <a:lnTo>
                    <a:pt x="2065" y="2204"/>
                  </a:lnTo>
                  <a:lnTo>
                    <a:pt x="2042" y="2285"/>
                  </a:lnTo>
                  <a:lnTo>
                    <a:pt x="2015" y="2364"/>
                  </a:lnTo>
                  <a:lnTo>
                    <a:pt x="1982" y="2442"/>
                  </a:lnTo>
                  <a:lnTo>
                    <a:pt x="1944" y="2517"/>
                  </a:lnTo>
                  <a:lnTo>
                    <a:pt x="1900" y="2588"/>
                  </a:lnTo>
                  <a:lnTo>
                    <a:pt x="1849" y="2654"/>
                  </a:lnTo>
                  <a:lnTo>
                    <a:pt x="1792" y="2713"/>
                  </a:lnTo>
                  <a:lnTo>
                    <a:pt x="1728" y="2766"/>
                  </a:lnTo>
                  <a:lnTo>
                    <a:pt x="1655" y="2811"/>
                  </a:lnTo>
                  <a:lnTo>
                    <a:pt x="2343" y="2811"/>
                  </a:lnTo>
                  <a:lnTo>
                    <a:pt x="2377" y="2744"/>
                  </a:lnTo>
                  <a:lnTo>
                    <a:pt x="2409" y="2672"/>
                  </a:lnTo>
                  <a:lnTo>
                    <a:pt x="2466" y="2515"/>
                  </a:lnTo>
                  <a:lnTo>
                    <a:pt x="2514" y="2345"/>
                  </a:lnTo>
                  <a:lnTo>
                    <a:pt x="2554" y="2168"/>
                  </a:lnTo>
                  <a:lnTo>
                    <a:pt x="2585" y="1989"/>
                  </a:lnTo>
                  <a:lnTo>
                    <a:pt x="2607" y="1815"/>
                  </a:lnTo>
                  <a:lnTo>
                    <a:pt x="2620" y="1650"/>
                  </a:lnTo>
                  <a:lnTo>
                    <a:pt x="2624" y="1500"/>
                  </a:lnTo>
                  <a:lnTo>
                    <a:pt x="2619" y="1341"/>
                  </a:lnTo>
                  <a:lnTo>
                    <a:pt x="2604" y="1192"/>
                  </a:lnTo>
                  <a:lnTo>
                    <a:pt x="2580" y="1054"/>
                  </a:lnTo>
                  <a:lnTo>
                    <a:pt x="2546" y="925"/>
                  </a:lnTo>
                  <a:lnTo>
                    <a:pt x="2503" y="807"/>
                  </a:lnTo>
                  <a:lnTo>
                    <a:pt x="2451" y="700"/>
                  </a:lnTo>
                  <a:lnTo>
                    <a:pt x="2391" y="602"/>
                  </a:lnTo>
                  <a:lnTo>
                    <a:pt x="2323" y="515"/>
                  </a:lnTo>
                  <a:lnTo>
                    <a:pt x="2248" y="438"/>
                  </a:lnTo>
                  <a:lnTo>
                    <a:pt x="2165" y="371"/>
                  </a:lnTo>
                  <a:lnTo>
                    <a:pt x="2075" y="315"/>
                  </a:lnTo>
                  <a:lnTo>
                    <a:pt x="1978" y="269"/>
                  </a:lnTo>
                  <a:lnTo>
                    <a:pt x="1875" y="233"/>
                  </a:lnTo>
                  <a:lnTo>
                    <a:pt x="1766" y="207"/>
                  </a:lnTo>
                  <a:lnTo>
                    <a:pt x="1651" y="192"/>
                  </a:lnTo>
                  <a:lnTo>
                    <a:pt x="1530" y="187"/>
                  </a:lnTo>
                  <a:lnTo>
                    <a:pt x="1374" y="0"/>
                  </a:lnTo>
                  <a:lnTo>
                    <a:pt x="1256" y="5"/>
                  </a:lnTo>
                  <a:lnTo>
                    <a:pt x="1136" y="19"/>
                  </a:lnTo>
                  <a:lnTo>
                    <a:pt x="1016" y="44"/>
                  </a:lnTo>
                  <a:lnTo>
                    <a:pt x="896" y="79"/>
                  </a:lnTo>
                  <a:lnTo>
                    <a:pt x="779" y="124"/>
                  </a:lnTo>
                  <a:lnTo>
                    <a:pt x="665" y="181"/>
                  </a:lnTo>
                  <a:lnTo>
                    <a:pt x="556" y="249"/>
                  </a:lnTo>
                  <a:lnTo>
                    <a:pt x="453" y="328"/>
                  </a:lnTo>
                  <a:lnTo>
                    <a:pt x="357" y="419"/>
                  </a:lnTo>
                  <a:lnTo>
                    <a:pt x="270" y="521"/>
                  </a:lnTo>
                  <a:lnTo>
                    <a:pt x="193" y="636"/>
                  </a:lnTo>
                  <a:lnTo>
                    <a:pt x="127" y="764"/>
                  </a:lnTo>
                  <a:lnTo>
                    <a:pt x="73" y="905"/>
                  </a:lnTo>
                  <a:lnTo>
                    <a:pt x="33" y="1058"/>
                  </a:lnTo>
                  <a:lnTo>
                    <a:pt x="8" y="1225"/>
                  </a:lnTo>
                  <a:lnTo>
                    <a:pt x="0" y="1406"/>
                  </a:lnTo>
                  <a:lnTo>
                    <a:pt x="2" y="1489"/>
                  </a:lnTo>
                  <a:lnTo>
                    <a:pt x="9" y="1576"/>
                  </a:lnTo>
                  <a:lnTo>
                    <a:pt x="21" y="1665"/>
                  </a:lnTo>
                  <a:lnTo>
                    <a:pt x="39" y="1754"/>
                  </a:lnTo>
                  <a:lnTo>
                    <a:pt x="62" y="1844"/>
                  </a:lnTo>
                  <a:lnTo>
                    <a:pt x="92" y="1934"/>
                  </a:lnTo>
                  <a:lnTo>
                    <a:pt x="128" y="2023"/>
                  </a:lnTo>
                  <a:lnTo>
                    <a:pt x="171" y="2109"/>
                  </a:lnTo>
                  <a:lnTo>
                    <a:pt x="222" y="2192"/>
                  </a:lnTo>
                  <a:lnTo>
                    <a:pt x="280" y="2272"/>
                  </a:lnTo>
                  <a:lnTo>
                    <a:pt x="346" y="2347"/>
                  </a:lnTo>
                  <a:lnTo>
                    <a:pt x="421" y="2416"/>
                  </a:lnTo>
                  <a:lnTo>
                    <a:pt x="505" y="2480"/>
                  </a:lnTo>
                  <a:lnTo>
                    <a:pt x="597" y="2536"/>
                  </a:lnTo>
                  <a:lnTo>
                    <a:pt x="699" y="2585"/>
                  </a:lnTo>
                  <a:lnTo>
                    <a:pt x="812" y="262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3" name="Freeform 6">
              <a:extLst>
                <a:ext uri="{FF2B5EF4-FFF2-40B4-BE49-F238E27FC236}">
                  <a16:creationId xmlns:a16="http://schemas.microsoft.com/office/drawing/2014/main" xmlns="" id="{9C320BB3-8871-BA49-B327-B7F6E8C38466}"/>
                </a:ext>
              </a:extLst>
            </p:cNvPr>
            <p:cNvSpPr>
              <a:spLocks noChangeArrowheads="1"/>
            </p:cNvSpPr>
            <p:nvPr/>
          </p:nvSpPr>
          <p:spPr bwMode="auto">
            <a:xfrm>
              <a:off x="2331" y="2675"/>
              <a:ext cx="161" cy="161"/>
            </a:xfrm>
            <a:custGeom>
              <a:avLst/>
              <a:gdLst>
                <a:gd name="T0" fmla="*/ 719 w 720"/>
                <a:gd name="T1" fmla="*/ 0 h 720"/>
                <a:gd name="T2" fmla="*/ 0 w 720"/>
                <a:gd name="T3" fmla="*/ 0 h 720"/>
                <a:gd name="T4" fmla="*/ 0 w 720"/>
                <a:gd name="T5" fmla="*/ 719 h 720"/>
                <a:gd name="T6" fmla="*/ 719 w 720"/>
                <a:gd name="T7" fmla="*/ 719 h 720"/>
                <a:gd name="T8" fmla="*/ 719 w 720"/>
                <a:gd name="T9" fmla="*/ 0 h 720"/>
              </a:gdLst>
              <a:ahLst/>
              <a:cxnLst>
                <a:cxn ang="0">
                  <a:pos x="T0" y="T1"/>
                </a:cxn>
                <a:cxn ang="0">
                  <a:pos x="T2" y="T3"/>
                </a:cxn>
                <a:cxn ang="0">
                  <a:pos x="T4" y="T5"/>
                </a:cxn>
                <a:cxn ang="0">
                  <a:pos x="T6" y="T7"/>
                </a:cxn>
                <a:cxn ang="0">
                  <a:pos x="T8" y="T9"/>
                </a:cxn>
              </a:cxnLst>
              <a:rect l="0" t="0" r="r" b="b"/>
              <a:pathLst>
                <a:path w="720" h="720">
                  <a:moveTo>
                    <a:pt x="719" y="0"/>
                  </a:moveTo>
                  <a:lnTo>
                    <a:pt x="0" y="0"/>
                  </a:lnTo>
                  <a:lnTo>
                    <a:pt x="0" y="719"/>
                  </a:lnTo>
                  <a:lnTo>
                    <a:pt x="719" y="719"/>
                  </a:lnTo>
                  <a:lnTo>
                    <a:pt x="719"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4" name="Freeform 7">
              <a:extLst>
                <a:ext uri="{FF2B5EF4-FFF2-40B4-BE49-F238E27FC236}">
                  <a16:creationId xmlns:a16="http://schemas.microsoft.com/office/drawing/2014/main" xmlns="" id="{6C4BEAB7-E53D-744E-9859-FA057E7FE2BA}"/>
                </a:ext>
              </a:extLst>
            </p:cNvPr>
            <p:cNvSpPr>
              <a:spLocks noChangeArrowheads="1"/>
            </p:cNvSpPr>
            <p:nvPr/>
          </p:nvSpPr>
          <p:spPr bwMode="auto">
            <a:xfrm>
              <a:off x="2189" y="3242"/>
              <a:ext cx="140" cy="126"/>
            </a:xfrm>
            <a:custGeom>
              <a:avLst/>
              <a:gdLst>
                <a:gd name="T0" fmla="*/ 469 w 626"/>
                <a:gd name="T1" fmla="*/ 281 h 564"/>
                <a:gd name="T2" fmla="*/ 625 w 626"/>
                <a:gd name="T3" fmla="*/ 563 h 564"/>
                <a:gd name="T4" fmla="*/ 469 w 626"/>
                <a:gd name="T5" fmla="*/ 563 h 564"/>
                <a:gd name="T6" fmla="*/ 313 w 626"/>
                <a:gd name="T7" fmla="*/ 563 h 564"/>
                <a:gd name="T8" fmla="*/ 0 w 626"/>
                <a:gd name="T9" fmla="*/ 563 h 564"/>
                <a:gd name="T10" fmla="*/ 156 w 626"/>
                <a:gd name="T11" fmla="*/ 281 h 564"/>
                <a:gd name="T12" fmla="*/ 313 w 626"/>
                <a:gd name="T13" fmla="*/ 0 h 564"/>
                <a:gd name="T14" fmla="*/ 469 w 626"/>
                <a:gd name="T15" fmla="*/ 28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564">
                  <a:moveTo>
                    <a:pt x="469" y="281"/>
                  </a:moveTo>
                  <a:lnTo>
                    <a:pt x="625" y="563"/>
                  </a:lnTo>
                  <a:lnTo>
                    <a:pt x="469" y="563"/>
                  </a:lnTo>
                  <a:lnTo>
                    <a:pt x="313" y="563"/>
                  </a:lnTo>
                  <a:lnTo>
                    <a:pt x="0" y="563"/>
                  </a:lnTo>
                  <a:lnTo>
                    <a:pt x="156" y="281"/>
                  </a:lnTo>
                  <a:lnTo>
                    <a:pt x="313" y="0"/>
                  </a:lnTo>
                  <a:lnTo>
                    <a:pt x="469" y="281"/>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5" name="Freeform 8">
              <a:extLst>
                <a:ext uri="{FF2B5EF4-FFF2-40B4-BE49-F238E27FC236}">
                  <a16:creationId xmlns:a16="http://schemas.microsoft.com/office/drawing/2014/main" xmlns="" id="{475C863D-894D-C646-A0F3-CB20B0BA335A}"/>
                </a:ext>
              </a:extLst>
            </p:cNvPr>
            <p:cNvSpPr>
              <a:spLocks noChangeArrowheads="1"/>
            </p:cNvSpPr>
            <p:nvPr/>
          </p:nvSpPr>
          <p:spPr bwMode="auto">
            <a:xfrm>
              <a:off x="2168" y="2916"/>
              <a:ext cx="183" cy="161"/>
            </a:xfrm>
            <a:custGeom>
              <a:avLst/>
              <a:gdLst>
                <a:gd name="T0" fmla="*/ 594 w 814"/>
                <a:gd name="T1" fmla="*/ 375 h 719"/>
                <a:gd name="T2" fmla="*/ 813 w 814"/>
                <a:gd name="T3" fmla="*/ 718 h 719"/>
                <a:gd name="T4" fmla="*/ 594 w 814"/>
                <a:gd name="T5" fmla="*/ 718 h 719"/>
                <a:gd name="T6" fmla="*/ 407 w 814"/>
                <a:gd name="T7" fmla="*/ 718 h 719"/>
                <a:gd name="T8" fmla="*/ 0 w 814"/>
                <a:gd name="T9" fmla="*/ 718 h 719"/>
                <a:gd name="T10" fmla="*/ 219 w 814"/>
                <a:gd name="T11" fmla="*/ 375 h 719"/>
                <a:gd name="T12" fmla="*/ 407 w 814"/>
                <a:gd name="T13" fmla="*/ 0 h 719"/>
                <a:gd name="T14" fmla="*/ 594 w 814"/>
                <a:gd name="T15" fmla="*/ 375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4" h="719">
                  <a:moveTo>
                    <a:pt x="594" y="375"/>
                  </a:moveTo>
                  <a:lnTo>
                    <a:pt x="813" y="718"/>
                  </a:lnTo>
                  <a:lnTo>
                    <a:pt x="594" y="718"/>
                  </a:lnTo>
                  <a:lnTo>
                    <a:pt x="407" y="718"/>
                  </a:lnTo>
                  <a:lnTo>
                    <a:pt x="0" y="718"/>
                  </a:lnTo>
                  <a:lnTo>
                    <a:pt x="219" y="375"/>
                  </a:lnTo>
                  <a:lnTo>
                    <a:pt x="407" y="0"/>
                  </a:lnTo>
                  <a:lnTo>
                    <a:pt x="594" y="37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6" name="Freeform 9">
              <a:extLst>
                <a:ext uri="{FF2B5EF4-FFF2-40B4-BE49-F238E27FC236}">
                  <a16:creationId xmlns:a16="http://schemas.microsoft.com/office/drawing/2014/main" xmlns="" id="{266DE667-E1E0-DF4C-A170-C9311DBA353D}"/>
                </a:ext>
              </a:extLst>
            </p:cNvPr>
            <p:cNvSpPr>
              <a:spLocks noChangeArrowheads="1"/>
            </p:cNvSpPr>
            <p:nvPr/>
          </p:nvSpPr>
          <p:spPr bwMode="auto">
            <a:xfrm>
              <a:off x="3259" y="3235"/>
              <a:ext cx="310" cy="303"/>
            </a:xfrm>
            <a:custGeom>
              <a:avLst/>
              <a:gdLst>
                <a:gd name="T0" fmla="*/ 1375 w 1376"/>
                <a:gd name="T1" fmla="*/ 656 h 1344"/>
                <a:gd name="T2" fmla="*/ 1371 w 1376"/>
                <a:gd name="T3" fmla="*/ 726 h 1344"/>
                <a:gd name="T4" fmla="*/ 1359 w 1376"/>
                <a:gd name="T5" fmla="*/ 795 h 1344"/>
                <a:gd name="T6" fmla="*/ 1339 w 1376"/>
                <a:gd name="T7" fmla="*/ 863 h 1344"/>
                <a:gd name="T8" fmla="*/ 1280 w 1376"/>
                <a:gd name="T9" fmla="*/ 992 h 1344"/>
                <a:gd name="T10" fmla="*/ 1202 w 1376"/>
                <a:gd name="T11" fmla="*/ 1106 h 1344"/>
                <a:gd name="T12" fmla="*/ 1108 w 1376"/>
                <a:gd name="T13" fmla="*/ 1199 h 1344"/>
                <a:gd name="T14" fmla="*/ 1030 w 1376"/>
                <a:gd name="T15" fmla="*/ 1254 h 1344"/>
                <a:gd name="T16" fmla="*/ 974 w 1376"/>
                <a:gd name="T17" fmla="*/ 1284 h 1344"/>
                <a:gd name="T18" fmla="*/ 916 w 1376"/>
                <a:gd name="T19" fmla="*/ 1307 h 1344"/>
                <a:gd name="T20" fmla="*/ 822 w 1376"/>
                <a:gd name="T21" fmla="*/ 1332 h 1344"/>
                <a:gd name="T22" fmla="*/ 687 w 1376"/>
                <a:gd name="T23" fmla="*/ 1343 h 1344"/>
                <a:gd name="T24" fmla="*/ 548 w 1376"/>
                <a:gd name="T25" fmla="*/ 1332 h 1344"/>
                <a:gd name="T26" fmla="*/ 414 w 1376"/>
                <a:gd name="T27" fmla="*/ 1296 h 1344"/>
                <a:gd name="T28" fmla="*/ 321 w 1376"/>
                <a:gd name="T29" fmla="*/ 1254 h 1344"/>
                <a:gd name="T30" fmla="*/ 264 w 1376"/>
                <a:gd name="T31" fmla="*/ 1219 h 1344"/>
                <a:gd name="T32" fmla="*/ 211 w 1376"/>
                <a:gd name="T33" fmla="*/ 1178 h 1344"/>
                <a:gd name="T34" fmla="*/ 165 w 1376"/>
                <a:gd name="T35" fmla="*/ 1131 h 1344"/>
                <a:gd name="T36" fmla="*/ 124 w 1376"/>
                <a:gd name="T37" fmla="*/ 1079 h 1344"/>
                <a:gd name="T38" fmla="*/ 89 w 1376"/>
                <a:gd name="T39" fmla="*/ 1022 h 1344"/>
                <a:gd name="T40" fmla="*/ 47 w 1376"/>
                <a:gd name="T41" fmla="*/ 929 h 1344"/>
                <a:gd name="T42" fmla="*/ 12 w 1376"/>
                <a:gd name="T43" fmla="*/ 795 h 1344"/>
                <a:gd name="T44" fmla="*/ 0 w 1376"/>
                <a:gd name="T45" fmla="*/ 656 h 1344"/>
                <a:gd name="T46" fmla="*/ 12 w 1376"/>
                <a:gd name="T47" fmla="*/ 521 h 1344"/>
                <a:gd name="T48" fmla="*/ 36 w 1376"/>
                <a:gd name="T49" fmla="*/ 427 h 1344"/>
                <a:gd name="T50" fmla="*/ 59 w 1376"/>
                <a:gd name="T51" fmla="*/ 369 h 1344"/>
                <a:gd name="T52" fmla="*/ 89 w 1376"/>
                <a:gd name="T53" fmla="*/ 313 h 1344"/>
                <a:gd name="T54" fmla="*/ 124 w 1376"/>
                <a:gd name="T55" fmla="*/ 260 h 1344"/>
                <a:gd name="T56" fmla="*/ 187 w 1376"/>
                <a:gd name="T57" fmla="*/ 187 h 1344"/>
                <a:gd name="T58" fmla="*/ 237 w 1376"/>
                <a:gd name="T59" fmla="*/ 143 h 1344"/>
                <a:gd name="T60" fmla="*/ 292 w 1376"/>
                <a:gd name="T61" fmla="*/ 105 h 1344"/>
                <a:gd name="T62" fmla="*/ 351 w 1376"/>
                <a:gd name="T63" fmla="*/ 72 h 1344"/>
                <a:gd name="T64" fmla="*/ 480 w 1376"/>
                <a:gd name="T65" fmla="*/ 26 h 1344"/>
                <a:gd name="T66" fmla="*/ 617 w 1376"/>
                <a:gd name="T67" fmla="*/ 2 h 1344"/>
                <a:gd name="T68" fmla="*/ 756 w 1376"/>
                <a:gd name="T69" fmla="*/ 2 h 1344"/>
                <a:gd name="T70" fmla="*/ 885 w 1376"/>
                <a:gd name="T71" fmla="*/ 26 h 1344"/>
                <a:gd name="T72" fmla="*/ 945 w 1376"/>
                <a:gd name="T73" fmla="*/ 46 h 1344"/>
                <a:gd name="T74" fmla="*/ 1003 w 1376"/>
                <a:gd name="T75" fmla="*/ 72 h 1344"/>
                <a:gd name="T76" fmla="*/ 1057 w 1376"/>
                <a:gd name="T77" fmla="*/ 105 h 1344"/>
                <a:gd name="T78" fmla="*/ 1108 w 1376"/>
                <a:gd name="T79" fmla="*/ 143 h 1344"/>
                <a:gd name="T80" fmla="*/ 1202 w 1376"/>
                <a:gd name="T81" fmla="*/ 235 h 1344"/>
                <a:gd name="T82" fmla="*/ 1280 w 1376"/>
                <a:gd name="T83" fmla="*/ 341 h 1344"/>
                <a:gd name="T84" fmla="*/ 1327 w 1376"/>
                <a:gd name="T85" fmla="*/ 427 h 1344"/>
                <a:gd name="T86" fmla="*/ 1350 w 1376"/>
                <a:gd name="T87" fmla="*/ 489 h 1344"/>
                <a:gd name="T88" fmla="*/ 1366 w 1376"/>
                <a:gd name="T89" fmla="*/ 553 h 1344"/>
                <a:gd name="T90" fmla="*/ 1374 w 1376"/>
                <a:gd name="T91" fmla="*/ 621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6" h="1344">
                  <a:moveTo>
                    <a:pt x="1375" y="656"/>
                  </a:moveTo>
                  <a:lnTo>
                    <a:pt x="1375" y="656"/>
                  </a:lnTo>
                  <a:lnTo>
                    <a:pt x="1374" y="691"/>
                  </a:lnTo>
                  <a:lnTo>
                    <a:pt x="1371" y="726"/>
                  </a:lnTo>
                  <a:lnTo>
                    <a:pt x="1366" y="761"/>
                  </a:lnTo>
                  <a:lnTo>
                    <a:pt x="1359" y="795"/>
                  </a:lnTo>
                  <a:lnTo>
                    <a:pt x="1350" y="830"/>
                  </a:lnTo>
                  <a:lnTo>
                    <a:pt x="1339" y="863"/>
                  </a:lnTo>
                  <a:lnTo>
                    <a:pt x="1313" y="929"/>
                  </a:lnTo>
                  <a:lnTo>
                    <a:pt x="1280" y="992"/>
                  </a:lnTo>
                  <a:lnTo>
                    <a:pt x="1243" y="1051"/>
                  </a:lnTo>
                  <a:lnTo>
                    <a:pt x="1202" y="1106"/>
                  </a:lnTo>
                  <a:lnTo>
                    <a:pt x="1156" y="1155"/>
                  </a:lnTo>
                  <a:lnTo>
                    <a:pt x="1108" y="1199"/>
                  </a:lnTo>
                  <a:lnTo>
                    <a:pt x="1057" y="1238"/>
                  </a:lnTo>
                  <a:lnTo>
                    <a:pt x="1030" y="1254"/>
                  </a:lnTo>
                  <a:lnTo>
                    <a:pt x="1003" y="1270"/>
                  </a:lnTo>
                  <a:lnTo>
                    <a:pt x="974" y="1284"/>
                  </a:lnTo>
                  <a:lnTo>
                    <a:pt x="945" y="1296"/>
                  </a:lnTo>
                  <a:lnTo>
                    <a:pt x="916" y="1307"/>
                  </a:lnTo>
                  <a:lnTo>
                    <a:pt x="885" y="1317"/>
                  </a:lnTo>
                  <a:lnTo>
                    <a:pt x="822" y="1332"/>
                  </a:lnTo>
                  <a:lnTo>
                    <a:pt x="756" y="1340"/>
                  </a:lnTo>
                  <a:lnTo>
                    <a:pt x="687" y="1343"/>
                  </a:lnTo>
                  <a:lnTo>
                    <a:pt x="617" y="1340"/>
                  </a:lnTo>
                  <a:lnTo>
                    <a:pt x="548" y="1332"/>
                  </a:lnTo>
                  <a:lnTo>
                    <a:pt x="480" y="1317"/>
                  </a:lnTo>
                  <a:lnTo>
                    <a:pt x="414" y="1296"/>
                  </a:lnTo>
                  <a:lnTo>
                    <a:pt x="351" y="1270"/>
                  </a:lnTo>
                  <a:lnTo>
                    <a:pt x="321" y="1254"/>
                  </a:lnTo>
                  <a:lnTo>
                    <a:pt x="292" y="1238"/>
                  </a:lnTo>
                  <a:lnTo>
                    <a:pt x="264" y="1219"/>
                  </a:lnTo>
                  <a:lnTo>
                    <a:pt x="237" y="1199"/>
                  </a:lnTo>
                  <a:lnTo>
                    <a:pt x="211" y="1178"/>
                  </a:lnTo>
                  <a:lnTo>
                    <a:pt x="187" y="1155"/>
                  </a:lnTo>
                  <a:lnTo>
                    <a:pt x="165" y="1131"/>
                  </a:lnTo>
                  <a:lnTo>
                    <a:pt x="143" y="1106"/>
                  </a:lnTo>
                  <a:lnTo>
                    <a:pt x="124" y="1079"/>
                  </a:lnTo>
                  <a:lnTo>
                    <a:pt x="105" y="1051"/>
                  </a:lnTo>
                  <a:lnTo>
                    <a:pt x="89" y="1022"/>
                  </a:lnTo>
                  <a:lnTo>
                    <a:pt x="73" y="992"/>
                  </a:lnTo>
                  <a:lnTo>
                    <a:pt x="47" y="929"/>
                  </a:lnTo>
                  <a:lnTo>
                    <a:pt x="27" y="863"/>
                  </a:lnTo>
                  <a:lnTo>
                    <a:pt x="12" y="795"/>
                  </a:lnTo>
                  <a:lnTo>
                    <a:pt x="3" y="726"/>
                  </a:lnTo>
                  <a:lnTo>
                    <a:pt x="0" y="656"/>
                  </a:lnTo>
                  <a:lnTo>
                    <a:pt x="3" y="587"/>
                  </a:lnTo>
                  <a:lnTo>
                    <a:pt x="12" y="521"/>
                  </a:lnTo>
                  <a:lnTo>
                    <a:pt x="27" y="458"/>
                  </a:lnTo>
                  <a:lnTo>
                    <a:pt x="36" y="427"/>
                  </a:lnTo>
                  <a:lnTo>
                    <a:pt x="47" y="398"/>
                  </a:lnTo>
                  <a:lnTo>
                    <a:pt x="59" y="369"/>
                  </a:lnTo>
                  <a:lnTo>
                    <a:pt x="73" y="341"/>
                  </a:lnTo>
                  <a:lnTo>
                    <a:pt x="89" y="313"/>
                  </a:lnTo>
                  <a:lnTo>
                    <a:pt x="105" y="286"/>
                  </a:lnTo>
                  <a:lnTo>
                    <a:pt x="124" y="260"/>
                  </a:lnTo>
                  <a:lnTo>
                    <a:pt x="143" y="235"/>
                  </a:lnTo>
                  <a:lnTo>
                    <a:pt x="187" y="187"/>
                  </a:lnTo>
                  <a:lnTo>
                    <a:pt x="211" y="164"/>
                  </a:lnTo>
                  <a:lnTo>
                    <a:pt x="237" y="143"/>
                  </a:lnTo>
                  <a:lnTo>
                    <a:pt x="264" y="123"/>
                  </a:lnTo>
                  <a:lnTo>
                    <a:pt x="292" y="105"/>
                  </a:lnTo>
                  <a:lnTo>
                    <a:pt x="321" y="88"/>
                  </a:lnTo>
                  <a:lnTo>
                    <a:pt x="351" y="72"/>
                  </a:lnTo>
                  <a:lnTo>
                    <a:pt x="414" y="46"/>
                  </a:lnTo>
                  <a:lnTo>
                    <a:pt x="480" y="26"/>
                  </a:lnTo>
                  <a:lnTo>
                    <a:pt x="548" y="11"/>
                  </a:lnTo>
                  <a:lnTo>
                    <a:pt x="617" y="2"/>
                  </a:lnTo>
                  <a:lnTo>
                    <a:pt x="687" y="0"/>
                  </a:lnTo>
                  <a:lnTo>
                    <a:pt x="756" y="2"/>
                  </a:lnTo>
                  <a:lnTo>
                    <a:pt x="822" y="11"/>
                  </a:lnTo>
                  <a:lnTo>
                    <a:pt x="885" y="26"/>
                  </a:lnTo>
                  <a:lnTo>
                    <a:pt x="916" y="35"/>
                  </a:lnTo>
                  <a:lnTo>
                    <a:pt x="945" y="46"/>
                  </a:lnTo>
                  <a:lnTo>
                    <a:pt x="974" y="59"/>
                  </a:lnTo>
                  <a:lnTo>
                    <a:pt x="1003" y="72"/>
                  </a:lnTo>
                  <a:lnTo>
                    <a:pt x="1030" y="88"/>
                  </a:lnTo>
                  <a:lnTo>
                    <a:pt x="1057" y="105"/>
                  </a:lnTo>
                  <a:lnTo>
                    <a:pt x="1083" y="123"/>
                  </a:lnTo>
                  <a:lnTo>
                    <a:pt x="1108" y="143"/>
                  </a:lnTo>
                  <a:lnTo>
                    <a:pt x="1156" y="187"/>
                  </a:lnTo>
                  <a:lnTo>
                    <a:pt x="1202" y="235"/>
                  </a:lnTo>
                  <a:lnTo>
                    <a:pt x="1243" y="286"/>
                  </a:lnTo>
                  <a:lnTo>
                    <a:pt x="1280" y="341"/>
                  </a:lnTo>
                  <a:lnTo>
                    <a:pt x="1313" y="398"/>
                  </a:lnTo>
                  <a:lnTo>
                    <a:pt x="1327" y="427"/>
                  </a:lnTo>
                  <a:lnTo>
                    <a:pt x="1339" y="458"/>
                  </a:lnTo>
                  <a:lnTo>
                    <a:pt x="1350" y="489"/>
                  </a:lnTo>
                  <a:lnTo>
                    <a:pt x="1359" y="521"/>
                  </a:lnTo>
                  <a:lnTo>
                    <a:pt x="1366" y="553"/>
                  </a:lnTo>
                  <a:lnTo>
                    <a:pt x="1371" y="587"/>
                  </a:lnTo>
                  <a:lnTo>
                    <a:pt x="1374" y="621"/>
                  </a:lnTo>
                  <a:lnTo>
                    <a:pt x="1375" y="656"/>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7" name="Freeform 10">
              <a:extLst>
                <a:ext uri="{FF2B5EF4-FFF2-40B4-BE49-F238E27FC236}">
                  <a16:creationId xmlns:a16="http://schemas.microsoft.com/office/drawing/2014/main" xmlns="" id="{301CD6CF-901D-4342-B855-B43B5FC97FB6}"/>
                </a:ext>
              </a:extLst>
            </p:cNvPr>
            <p:cNvSpPr>
              <a:spLocks noChangeArrowheads="1"/>
            </p:cNvSpPr>
            <p:nvPr/>
          </p:nvSpPr>
          <p:spPr bwMode="auto">
            <a:xfrm>
              <a:off x="2317" y="3483"/>
              <a:ext cx="112" cy="97"/>
            </a:xfrm>
            <a:custGeom>
              <a:avLst/>
              <a:gdLst>
                <a:gd name="T0" fmla="*/ 375 w 501"/>
                <a:gd name="T1" fmla="*/ 218 h 438"/>
                <a:gd name="T2" fmla="*/ 500 w 501"/>
                <a:gd name="T3" fmla="*/ 437 h 438"/>
                <a:gd name="T4" fmla="*/ 375 w 501"/>
                <a:gd name="T5" fmla="*/ 437 h 438"/>
                <a:gd name="T6" fmla="*/ 250 w 501"/>
                <a:gd name="T7" fmla="*/ 437 h 438"/>
                <a:gd name="T8" fmla="*/ 0 w 501"/>
                <a:gd name="T9" fmla="*/ 437 h 438"/>
                <a:gd name="T10" fmla="*/ 125 w 501"/>
                <a:gd name="T11" fmla="*/ 218 h 438"/>
                <a:gd name="T12" fmla="*/ 250 w 501"/>
                <a:gd name="T13" fmla="*/ 0 h 438"/>
                <a:gd name="T14" fmla="*/ 375 w 501"/>
                <a:gd name="T15" fmla="*/ 21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438">
                  <a:moveTo>
                    <a:pt x="375" y="218"/>
                  </a:moveTo>
                  <a:lnTo>
                    <a:pt x="500" y="437"/>
                  </a:lnTo>
                  <a:lnTo>
                    <a:pt x="375" y="437"/>
                  </a:lnTo>
                  <a:lnTo>
                    <a:pt x="250" y="437"/>
                  </a:lnTo>
                  <a:lnTo>
                    <a:pt x="0" y="437"/>
                  </a:lnTo>
                  <a:lnTo>
                    <a:pt x="125" y="218"/>
                  </a:lnTo>
                  <a:lnTo>
                    <a:pt x="250" y="0"/>
                  </a:lnTo>
                  <a:lnTo>
                    <a:pt x="375" y="218"/>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8" name="Freeform 11">
              <a:extLst>
                <a:ext uri="{FF2B5EF4-FFF2-40B4-BE49-F238E27FC236}">
                  <a16:creationId xmlns:a16="http://schemas.microsoft.com/office/drawing/2014/main" xmlns="" id="{EA0BC597-1FB8-744D-B470-9AE076E445E3}"/>
                </a:ext>
              </a:extLst>
            </p:cNvPr>
            <p:cNvSpPr>
              <a:spLocks noChangeArrowheads="1"/>
            </p:cNvSpPr>
            <p:nvPr/>
          </p:nvSpPr>
          <p:spPr bwMode="auto">
            <a:xfrm>
              <a:off x="2608" y="2477"/>
              <a:ext cx="190" cy="183"/>
            </a:xfrm>
            <a:custGeom>
              <a:avLst/>
              <a:gdLst>
                <a:gd name="T0" fmla="*/ 844 w 845"/>
                <a:gd name="T1" fmla="*/ 813 h 814"/>
                <a:gd name="T2" fmla="*/ 0 w 845"/>
                <a:gd name="T3" fmla="*/ 813 h 814"/>
                <a:gd name="T4" fmla="*/ 0 w 845"/>
                <a:gd name="T5" fmla="*/ 0 h 814"/>
                <a:gd name="T6" fmla="*/ 844 w 845"/>
                <a:gd name="T7" fmla="*/ 0 h 814"/>
                <a:gd name="T8" fmla="*/ 844 w 845"/>
                <a:gd name="T9" fmla="*/ 813 h 814"/>
              </a:gdLst>
              <a:ahLst/>
              <a:cxnLst>
                <a:cxn ang="0">
                  <a:pos x="T0" y="T1"/>
                </a:cxn>
                <a:cxn ang="0">
                  <a:pos x="T2" y="T3"/>
                </a:cxn>
                <a:cxn ang="0">
                  <a:pos x="T4" y="T5"/>
                </a:cxn>
                <a:cxn ang="0">
                  <a:pos x="T6" y="T7"/>
                </a:cxn>
                <a:cxn ang="0">
                  <a:pos x="T8" y="T9"/>
                </a:cxn>
              </a:cxnLst>
              <a:rect l="0" t="0" r="r" b="b"/>
              <a:pathLst>
                <a:path w="845" h="814">
                  <a:moveTo>
                    <a:pt x="844" y="813"/>
                  </a:moveTo>
                  <a:lnTo>
                    <a:pt x="0" y="813"/>
                  </a:lnTo>
                  <a:lnTo>
                    <a:pt x="0" y="0"/>
                  </a:lnTo>
                  <a:lnTo>
                    <a:pt x="844" y="0"/>
                  </a:lnTo>
                  <a:lnTo>
                    <a:pt x="844" y="813"/>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69" name="Freeform 12">
              <a:extLst>
                <a:ext uri="{FF2B5EF4-FFF2-40B4-BE49-F238E27FC236}">
                  <a16:creationId xmlns:a16="http://schemas.microsoft.com/office/drawing/2014/main" xmlns="" id="{0B8018B9-A8B1-034B-AF8D-6D3BED3FE2D3}"/>
                </a:ext>
              </a:extLst>
            </p:cNvPr>
            <p:cNvSpPr>
              <a:spLocks noChangeArrowheads="1"/>
            </p:cNvSpPr>
            <p:nvPr/>
          </p:nvSpPr>
          <p:spPr bwMode="auto">
            <a:xfrm>
              <a:off x="3288" y="2796"/>
              <a:ext cx="267" cy="268"/>
            </a:xfrm>
            <a:custGeom>
              <a:avLst/>
              <a:gdLst>
                <a:gd name="T0" fmla="*/ 1187 w 1188"/>
                <a:gd name="T1" fmla="*/ 594 h 1189"/>
                <a:gd name="T2" fmla="*/ 1181 w 1188"/>
                <a:gd name="T3" fmla="*/ 681 h 1189"/>
                <a:gd name="T4" fmla="*/ 1169 w 1188"/>
                <a:gd name="T5" fmla="*/ 738 h 1189"/>
                <a:gd name="T6" fmla="*/ 1152 w 1188"/>
                <a:gd name="T7" fmla="*/ 794 h 1189"/>
                <a:gd name="T8" fmla="*/ 1128 w 1188"/>
                <a:gd name="T9" fmla="*/ 846 h 1189"/>
                <a:gd name="T10" fmla="*/ 1099 w 1188"/>
                <a:gd name="T11" fmla="*/ 896 h 1189"/>
                <a:gd name="T12" fmla="*/ 1064 w 1188"/>
                <a:gd name="T13" fmla="*/ 941 h 1189"/>
                <a:gd name="T14" fmla="*/ 1023 w 1188"/>
                <a:gd name="T15" fmla="*/ 981 h 1189"/>
                <a:gd name="T16" fmla="*/ 982 w 1188"/>
                <a:gd name="T17" fmla="*/ 1022 h 1189"/>
                <a:gd name="T18" fmla="*/ 941 w 1188"/>
                <a:gd name="T19" fmla="*/ 1063 h 1189"/>
                <a:gd name="T20" fmla="*/ 896 w 1188"/>
                <a:gd name="T21" fmla="*/ 1099 h 1189"/>
                <a:gd name="T22" fmla="*/ 846 w 1188"/>
                <a:gd name="T23" fmla="*/ 1128 h 1189"/>
                <a:gd name="T24" fmla="*/ 794 w 1188"/>
                <a:gd name="T25" fmla="*/ 1152 h 1189"/>
                <a:gd name="T26" fmla="*/ 739 w 1188"/>
                <a:gd name="T27" fmla="*/ 1169 h 1189"/>
                <a:gd name="T28" fmla="*/ 682 w 1188"/>
                <a:gd name="T29" fmla="*/ 1181 h 1189"/>
                <a:gd name="T30" fmla="*/ 624 w 1188"/>
                <a:gd name="T31" fmla="*/ 1187 h 1189"/>
                <a:gd name="T32" fmla="*/ 527 w 1188"/>
                <a:gd name="T33" fmla="*/ 1185 h 1189"/>
                <a:gd name="T34" fmla="*/ 464 w 1188"/>
                <a:gd name="T35" fmla="*/ 1176 h 1189"/>
                <a:gd name="T36" fmla="*/ 406 w 1188"/>
                <a:gd name="T37" fmla="*/ 1161 h 1189"/>
                <a:gd name="T38" fmla="*/ 352 w 1188"/>
                <a:gd name="T39" fmla="*/ 1140 h 1189"/>
                <a:gd name="T40" fmla="*/ 300 w 1188"/>
                <a:gd name="T41" fmla="*/ 1114 h 1189"/>
                <a:gd name="T42" fmla="*/ 203 w 1188"/>
                <a:gd name="T43" fmla="*/ 1044 h 1189"/>
                <a:gd name="T44" fmla="*/ 139 w 1188"/>
                <a:gd name="T45" fmla="*/ 981 h 1189"/>
                <a:gd name="T46" fmla="*/ 107 w 1188"/>
                <a:gd name="T47" fmla="*/ 941 h 1189"/>
                <a:gd name="T48" fmla="*/ 66 w 1188"/>
                <a:gd name="T49" fmla="*/ 871 h 1189"/>
                <a:gd name="T50" fmla="*/ 25 w 1188"/>
                <a:gd name="T51" fmla="*/ 766 h 1189"/>
                <a:gd name="T52" fmla="*/ 3 w 1188"/>
                <a:gd name="T53" fmla="*/ 652 h 1189"/>
                <a:gd name="T54" fmla="*/ 3 w 1188"/>
                <a:gd name="T55" fmla="*/ 535 h 1189"/>
                <a:gd name="T56" fmla="*/ 25 w 1188"/>
                <a:gd name="T57" fmla="*/ 421 h 1189"/>
                <a:gd name="T58" fmla="*/ 66 w 1188"/>
                <a:gd name="T59" fmla="*/ 316 h 1189"/>
                <a:gd name="T60" fmla="*/ 107 w 1188"/>
                <a:gd name="T61" fmla="*/ 247 h 1189"/>
                <a:gd name="T62" fmla="*/ 139 w 1188"/>
                <a:gd name="T63" fmla="*/ 206 h 1189"/>
                <a:gd name="T64" fmla="*/ 203 w 1188"/>
                <a:gd name="T65" fmla="*/ 144 h 1189"/>
                <a:gd name="T66" fmla="*/ 300 w 1188"/>
                <a:gd name="T67" fmla="*/ 73 h 1189"/>
                <a:gd name="T68" fmla="*/ 352 w 1188"/>
                <a:gd name="T69" fmla="*/ 47 h 1189"/>
                <a:gd name="T70" fmla="*/ 406 w 1188"/>
                <a:gd name="T71" fmla="*/ 26 h 1189"/>
                <a:gd name="T72" fmla="*/ 464 w 1188"/>
                <a:gd name="T73" fmla="*/ 12 h 1189"/>
                <a:gd name="T74" fmla="*/ 527 w 1188"/>
                <a:gd name="T75" fmla="*/ 3 h 1189"/>
                <a:gd name="T76" fmla="*/ 624 w 1188"/>
                <a:gd name="T77" fmla="*/ 0 h 1189"/>
                <a:gd name="T78" fmla="*/ 682 w 1188"/>
                <a:gd name="T79" fmla="*/ 6 h 1189"/>
                <a:gd name="T80" fmla="*/ 739 w 1188"/>
                <a:gd name="T81" fmla="*/ 18 h 1189"/>
                <a:gd name="T82" fmla="*/ 794 w 1188"/>
                <a:gd name="T83" fmla="*/ 36 h 1189"/>
                <a:gd name="T84" fmla="*/ 846 w 1188"/>
                <a:gd name="T85" fmla="*/ 59 h 1189"/>
                <a:gd name="T86" fmla="*/ 896 w 1188"/>
                <a:gd name="T87" fmla="*/ 89 h 1189"/>
                <a:gd name="T88" fmla="*/ 941 w 1188"/>
                <a:gd name="T89" fmla="*/ 124 h 1189"/>
                <a:gd name="T90" fmla="*/ 982 w 1188"/>
                <a:gd name="T91" fmla="*/ 165 h 1189"/>
                <a:gd name="T92" fmla="*/ 1023 w 1188"/>
                <a:gd name="T93" fmla="*/ 206 h 1189"/>
                <a:gd name="T94" fmla="*/ 1064 w 1188"/>
                <a:gd name="T95" fmla="*/ 247 h 1189"/>
                <a:gd name="T96" fmla="*/ 1099 w 1188"/>
                <a:gd name="T97" fmla="*/ 292 h 1189"/>
                <a:gd name="T98" fmla="*/ 1128 w 1188"/>
                <a:gd name="T99" fmla="*/ 341 h 1189"/>
                <a:gd name="T100" fmla="*/ 1152 w 1188"/>
                <a:gd name="T101" fmla="*/ 394 h 1189"/>
                <a:gd name="T102" fmla="*/ 1169 w 1188"/>
                <a:gd name="T103" fmla="*/ 449 h 1189"/>
                <a:gd name="T104" fmla="*/ 1181 w 1188"/>
                <a:gd name="T105" fmla="*/ 506 h 1189"/>
                <a:gd name="T106" fmla="*/ 1187 w 1188"/>
                <a:gd name="T107" fmla="*/ 5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8" h="1189">
                  <a:moveTo>
                    <a:pt x="1187" y="594"/>
                  </a:moveTo>
                  <a:lnTo>
                    <a:pt x="1187" y="594"/>
                  </a:lnTo>
                  <a:lnTo>
                    <a:pt x="1184" y="652"/>
                  </a:lnTo>
                  <a:lnTo>
                    <a:pt x="1181" y="681"/>
                  </a:lnTo>
                  <a:lnTo>
                    <a:pt x="1176" y="710"/>
                  </a:lnTo>
                  <a:lnTo>
                    <a:pt x="1169" y="738"/>
                  </a:lnTo>
                  <a:lnTo>
                    <a:pt x="1161" y="766"/>
                  </a:lnTo>
                  <a:lnTo>
                    <a:pt x="1152" y="794"/>
                  </a:lnTo>
                  <a:lnTo>
                    <a:pt x="1141" y="820"/>
                  </a:lnTo>
                  <a:lnTo>
                    <a:pt x="1128" y="846"/>
                  </a:lnTo>
                  <a:lnTo>
                    <a:pt x="1114" y="871"/>
                  </a:lnTo>
                  <a:lnTo>
                    <a:pt x="1099" y="896"/>
                  </a:lnTo>
                  <a:lnTo>
                    <a:pt x="1082" y="919"/>
                  </a:lnTo>
                  <a:lnTo>
                    <a:pt x="1064" y="941"/>
                  </a:lnTo>
                  <a:lnTo>
                    <a:pt x="1044" y="962"/>
                  </a:lnTo>
                  <a:lnTo>
                    <a:pt x="1023" y="981"/>
                  </a:lnTo>
                  <a:lnTo>
                    <a:pt x="1000" y="1000"/>
                  </a:lnTo>
                  <a:lnTo>
                    <a:pt x="982" y="1022"/>
                  </a:lnTo>
                  <a:lnTo>
                    <a:pt x="962" y="1044"/>
                  </a:lnTo>
                  <a:lnTo>
                    <a:pt x="941" y="1063"/>
                  </a:lnTo>
                  <a:lnTo>
                    <a:pt x="919" y="1082"/>
                  </a:lnTo>
                  <a:lnTo>
                    <a:pt x="896" y="1099"/>
                  </a:lnTo>
                  <a:lnTo>
                    <a:pt x="872" y="1114"/>
                  </a:lnTo>
                  <a:lnTo>
                    <a:pt x="846" y="1128"/>
                  </a:lnTo>
                  <a:lnTo>
                    <a:pt x="821" y="1140"/>
                  </a:lnTo>
                  <a:lnTo>
                    <a:pt x="794" y="1152"/>
                  </a:lnTo>
                  <a:lnTo>
                    <a:pt x="767" y="1161"/>
                  </a:lnTo>
                  <a:lnTo>
                    <a:pt x="739" y="1169"/>
                  </a:lnTo>
                  <a:lnTo>
                    <a:pt x="710" y="1176"/>
                  </a:lnTo>
                  <a:lnTo>
                    <a:pt x="682" y="1181"/>
                  </a:lnTo>
                  <a:lnTo>
                    <a:pt x="653" y="1185"/>
                  </a:lnTo>
                  <a:lnTo>
                    <a:pt x="624" y="1187"/>
                  </a:lnTo>
                  <a:lnTo>
                    <a:pt x="594" y="1188"/>
                  </a:lnTo>
                  <a:lnTo>
                    <a:pt x="527" y="1185"/>
                  </a:lnTo>
                  <a:lnTo>
                    <a:pt x="495" y="1181"/>
                  </a:lnTo>
                  <a:lnTo>
                    <a:pt x="464" y="1176"/>
                  </a:lnTo>
                  <a:lnTo>
                    <a:pt x="435" y="1169"/>
                  </a:lnTo>
                  <a:lnTo>
                    <a:pt x="406" y="1161"/>
                  </a:lnTo>
                  <a:lnTo>
                    <a:pt x="378" y="1152"/>
                  </a:lnTo>
                  <a:lnTo>
                    <a:pt x="352" y="1140"/>
                  </a:lnTo>
                  <a:lnTo>
                    <a:pt x="326" y="1128"/>
                  </a:lnTo>
                  <a:lnTo>
                    <a:pt x="300" y="1114"/>
                  </a:lnTo>
                  <a:lnTo>
                    <a:pt x="251" y="1082"/>
                  </a:lnTo>
                  <a:lnTo>
                    <a:pt x="203" y="1044"/>
                  </a:lnTo>
                  <a:lnTo>
                    <a:pt x="156" y="1000"/>
                  </a:lnTo>
                  <a:lnTo>
                    <a:pt x="139" y="981"/>
                  </a:lnTo>
                  <a:lnTo>
                    <a:pt x="123" y="962"/>
                  </a:lnTo>
                  <a:lnTo>
                    <a:pt x="107" y="941"/>
                  </a:lnTo>
                  <a:lnTo>
                    <a:pt x="92" y="919"/>
                  </a:lnTo>
                  <a:lnTo>
                    <a:pt x="66" y="871"/>
                  </a:lnTo>
                  <a:lnTo>
                    <a:pt x="43" y="820"/>
                  </a:lnTo>
                  <a:lnTo>
                    <a:pt x="25" y="766"/>
                  </a:lnTo>
                  <a:lnTo>
                    <a:pt x="12" y="710"/>
                  </a:lnTo>
                  <a:lnTo>
                    <a:pt x="3" y="652"/>
                  </a:lnTo>
                  <a:lnTo>
                    <a:pt x="0" y="594"/>
                  </a:lnTo>
                  <a:lnTo>
                    <a:pt x="3" y="535"/>
                  </a:lnTo>
                  <a:lnTo>
                    <a:pt x="12" y="478"/>
                  </a:lnTo>
                  <a:lnTo>
                    <a:pt x="25" y="421"/>
                  </a:lnTo>
                  <a:lnTo>
                    <a:pt x="43" y="367"/>
                  </a:lnTo>
                  <a:lnTo>
                    <a:pt x="66" y="316"/>
                  </a:lnTo>
                  <a:lnTo>
                    <a:pt x="92" y="269"/>
                  </a:lnTo>
                  <a:lnTo>
                    <a:pt x="107" y="247"/>
                  </a:lnTo>
                  <a:lnTo>
                    <a:pt x="123" y="226"/>
                  </a:lnTo>
                  <a:lnTo>
                    <a:pt x="139" y="206"/>
                  </a:lnTo>
                  <a:lnTo>
                    <a:pt x="156" y="188"/>
                  </a:lnTo>
                  <a:lnTo>
                    <a:pt x="203" y="144"/>
                  </a:lnTo>
                  <a:lnTo>
                    <a:pt x="251" y="106"/>
                  </a:lnTo>
                  <a:lnTo>
                    <a:pt x="300" y="73"/>
                  </a:lnTo>
                  <a:lnTo>
                    <a:pt x="326" y="59"/>
                  </a:lnTo>
                  <a:lnTo>
                    <a:pt x="352" y="47"/>
                  </a:lnTo>
                  <a:lnTo>
                    <a:pt x="378" y="36"/>
                  </a:lnTo>
                  <a:lnTo>
                    <a:pt x="406" y="26"/>
                  </a:lnTo>
                  <a:lnTo>
                    <a:pt x="435" y="18"/>
                  </a:lnTo>
                  <a:lnTo>
                    <a:pt x="464" y="12"/>
                  </a:lnTo>
                  <a:lnTo>
                    <a:pt x="495" y="6"/>
                  </a:lnTo>
                  <a:lnTo>
                    <a:pt x="527" y="3"/>
                  </a:lnTo>
                  <a:lnTo>
                    <a:pt x="594" y="0"/>
                  </a:lnTo>
                  <a:lnTo>
                    <a:pt x="624" y="0"/>
                  </a:lnTo>
                  <a:lnTo>
                    <a:pt x="653" y="3"/>
                  </a:lnTo>
                  <a:lnTo>
                    <a:pt x="682" y="6"/>
                  </a:lnTo>
                  <a:lnTo>
                    <a:pt x="710" y="12"/>
                  </a:lnTo>
                  <a:lnTo>
                    <a:pt x="739" y="18"/>
                  </a:lnTo>
                  <a:lnTo>
                    <a:pt x="767" y="26"/>
                  </a:lnTo>
                  <a:lnTo>
                    <a:pt x="794" y="36"/>
                  </a:lnTo>
                  <a:lnTo>
                    <a:pt x="821" y="47"/>
                  </a:lnTo>
                  <a:lnTo>
                    <a:pt x="846" y="59"/>
                  </a:lnTo>
                  <a:lnTo>
                    <a:pt x="872" y="73"/>
                  </a:lnTo>
                  <a:lnTo>
                    <a:pt x="896" y="89"/>
                  </a:lnTo>
                  <a:lnTo>
                    <a:pt x="919" y="106"/>
                  </a:lnTo>
                  <a:lnTo>
                    <a:pt x="941" y="124"/>
                  </a:lnTo>
                  <a:lnTo>
                    <a:pt x="962" y="144"/>
                  </a:lnTo>
                  <a:lnTo>
                    <a:pt x="982" y="165"/>
                  </a:lnTo>
                  <a:lnTo>
                    <a:pt x="1000" y="188"/>
                  </a:lnTo>
                  <a:lnTo>
                    <a:pt x="1023" y="206"/>
                  </a:lnTo>
                  <a:lnTo>
                    <a:pt x="1044" y="226"/>
                  </a:lnTo>
                  <a:lnTo>
                    <a:pt x="1064" y="247"/>
                  </a:lnTo>
                  <a:lnTo>
                    <a:pt x="1082" y="269"/>
                  </a:lnTo>
                  <a:lnTo>
                    <a:pt x="1099" y="292"/>
                  </a:lnTo>
                  <a:lnTo>
                    <a:pt x="1114" y="316"/>
                  </a:lnTo>
                  <a:lnTo>
                    <a:pt x="1128" y="341"/>
                  </a:lnTo>
                  <a:lnTo>
                    <a:pt x="1141" y="367"/>
                  </a:lnTo>
                  <a:lnTo>
                    <a:pt x="1152" y="394"/>
                  </a:lnTo>
                  <a:lnTo>
                    <a:pt x="1161" y="421"/>
                  </a:lnTo>
                  <a:lnTo>
                    <a:pt x="1169" y="449"/>
                  </a:lnTo>
                  <a:lnTo>
                    <a:pt x="1176" y="478"/>
                  </a:lnTo>
                  <a:lnTo>
                    <a:pt x="1181" y="506"/>
                  </a:lnTo>
                  <a:lnTo>
                    <a:pt x="1184" y="535"/>
                  </a:lnTo>
                  <a:lnTo>
                    <a:pt x="1187" y="594"/>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70" name="Freeform 13">
              <a:extLst>
                <a:ext uri="{FF2B5EF4-FFF2-40B4-BE49-F238E27FC236}">
                  <a16:creationId xmlns:a16="http://schemas.microsoft.com/office/drawing/2014/main" xmlns="" id="{3BF66842-4D39-DB41-8A65-5A498C02DF63}"/>
                </a:ext>
              </a:extLst>
            </p:cNvPr>
            <p:cNvSpPr>
              <a:spLocks noChangeArrowheads="1"/>
            </p:cNvSpPr>
            <p:nvPr/>
          </p:nvSpPr>
          <p:spPr bwMode="auto">
            <a:xfrm>
              <a:off x="3004" y="2512"/>
              <a:ext cx="218" cy="218"/>
            </a:xfrm>
            <a:custGeom>
              <a:avLst/>
              <a:gdLst>
                <a:gd name="T0" fmla="*/ 969 w 970"/>
                <a:gd name="T1" fmla="*/ 969 h 970"/>
                <a:gd name="T2" fmla="*/ 0 w 970"/>
                <a:gd name="T3" fmla="*/ 969 h 970"/>
                <a:gd name="T4" fmla="*/ 0 w 970"/>
                <a:gd name="T5" fmla="*/ 0 h 970"/>
                <a:gd name="T6" fmla="*/ 969 w 970"/>
                <a:gd name="T7" fmla="*/ 0 h 970"/>
                <a:gd name="T8" fmla="*/ 969 w 970"/>
                <a:gd name="T9" fmla="*/ 969 h 970"/>
              </a:gdLst>
              <a:ahLst/>
              <a:cxnLst>
                <a:cxn ang="0">
                  <a:pos x="T0" y="T1"/>
                </a:cxn>
                <a:cxn ang="0">
                  <a:pos x="T2" y="T3"/>
                </a:cxn>
                <a:cxn ang="0">
                  <a:pos x="T4" y="T5"/>
                </a:cxn>
                <a:cxn ang="0">
                  <a:pos x="T6" y="T7"/>
                </a:cxn>
                <a:cxn ang="0">
                  <a:pos x="T8" y="T9"/>
                </a:cxn>
              </a:cxnLst>
              <a:rect l="0" t="0" r="r" b="b"/>
              <a:pathLst>
                <a:path w="970" h="970">
                  <a:moveTo>
                    <a:pt x="969" y="969"/>
                  </a:moveTo>
                  <a:lnTo>
                    <a:pt x="0" y="969"/>
                  </a:lnTo>
                  <a:lnTo>
                    <a:pt x="0" y="0"/>
                  </a:lnTo>
                  <a:lnTo>
                    <a:pt x="969" y="0"/>
                  </a:lnTo>
                  <a:lnTo>
                    <a:pt x="969" y="969"/>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grpSp>
      <p:grpSp>
        <p:nvGrpSpPr>
          <p:cNvPr id="42" name="Group 41">
            <a:extLst>
              <a:ext uri="{FF2B5EF4-FFF2-40B4-BE49-F238E27FC236}">
                <a16:creationId xmlns:a16="http://schemas.microsoft.com/office/drawing/2014/main" xmlns="" id="{D69B8023-8C0E-E447-8E31-F7A49C3FFB0F}"/>
              </a:ext>
            </a:extLst>
          </p:cNvPr>
          <p:cNvGrpSpPr/>
          <p:nvPr/>
        </p:nvGrpSpPr>
        <p:grpSpPr>
          <a:xfrm>
            <a:off x="9218939" y="2893494"/>
            <a:ext cx="545743" cy="390839"/>
            <a:chOff x="11256148" y="4140200"/>
            <a:chExt cx="545885" cy="390941"/>
          </a:xfrm>
          <a:solidFill>
            <a:schemeClr val="accent1"/>
          </a:solidFill>
        </p:grpSpPr>
        <p:sp>
          <p:nvSpPr>
            <p:cNvPr id="43" name="Freeform 471">
              <a:extLst>
                <a:ext uri="{FF2B5EF4-FFF2-40B4-BE49-F238E27FC236}">
                  <a16:creationId xmlns:a16="http://schemas.microsoft.com/office/drawing/2014/main" xmlns="" id="{43BCF8E3-FF34-AB49-BB02-D6B42BF55292}"/>
                </a:ext>
              </a:extLst>
            </p:cNvPr>
            <p:cNvSpPr>
              <a:spLocks noEditPoints="1"/>
            </p:cNvSpPr>
            <p:nvPr/>
          </p:nvSpPr>
          <p:spPr bwMode="auto">
            <a:xfrm>
              <a:off x="11256148" y="4140200"/>
              <a:ext cx="338138" cy="338138"/>
            </a:xfrm>
            <a:custGeom>
              <a:avLst/>
              <a:gdLst/>
              <a:ahLst/>
              <a:cxnLst>
                <a:cxn ang="0">
                  <a:pos x="69" y="39"/>
                </a:cxn>
                <a:cxn ang="0">
                  <a:pos x="69" y="30"/>
                </a:cxn>
                <a:cxn ang="0">
                  <a:pos x="58" y="28"/>
                </a:cxn>
                <a:cxn ang="0">
                  <a:pos x="56" y="22"/>
                </a:cxn>
                <a:cxn ang="0">
                  <a:pos x="62" y="13"/>
                </a:cxn>
                <a:cxn ang="0">
                  <a:pos x="56" y="7"/>
                </a:cxn>
                <a:cxn ang="0">
                  <a:pos x="47" y="13"/>
                </a:cxn>
                <a:cxn ang="0">
                  <a:pos x="41" y="10"/>
                </a:cxn>
                <a:cxn ang="0">
                  <a:pos x="39" y="0"/>
                </a:cxn>
                <a:cxn ang="0">
                  <a:pos x="30" y="0"/>
                </a:cxn>
                <a:cxn ang="0">
                  <a:pos x="28" y="10"/>
                </a:cxn>
                <a:cxn ang="0">
                  <a:pos x="22" y="12"/>
                </a:cxn>
                <a:cxn ang="0">
                  <a:pos x="14" y="6"/>
                </a:cxn>
                <a:cxn ang="0">
                  <a:pos x="7" y="13"/>
                </a:cxn>
                <a:cxn ang="0">
                  <a:pos x="13" y="22"/>
                </a:cxn>
                <a:cxn ang="0">
                  <a:pos x="10" y="27"/>
                </a:cxn>
                <a:cxn ang="0">
                  <a:pos x="0" y="29"/>
                </a:cxn>
                <a:cxn ang="0">
                  <a:pos x="0" y="39"/>
                </a:cxn>
                <a:cxn ang="0">
                  <a:pos x="10" y="40"/>
                </a:cxn>
                <a:cxn ang="0">
                  <a:pos x="13" y="46"/>
                </a:cxn>
                <a:cxn ang="0">
                  <a:pos x="7" y="55"/>
                </a:cxn>
                <a:cxn ang="0">
                  <a:pos x="13" y="62"/>
                </a:cxn>
                <a:cxn ang="0">
                  <a:pos x="22" y="56"/>
                </a:cxn>
                <a:cxn ang="0">
                  <a:pos x="28" y="58"/>
                </a:cxn>
                <a:cxn ang="0">
                  <a:pos x="29" y="69"/>
                </a:cxn>
                <a:cxn ang="0">
                  <a:pos x="39" y="69"/>
                </a:cxn>
                <a:cxn ang="0">
                  <a:pos x="41" y="58"/>
                </a:cxn>
                <a:cxn ang="0">
                  <a:pos x="47" y="56"/>
                </a:cxn>
                <a:cxn ang="0">
                  <a:pos x="55" y="62"/>
                </a:cxn>
                <a:cxn ang="0">
                  <a:pos x="62" y="55"/>
                </a:cxn>
                <a:cxn ang="0">
                  <a:pos x="56" y="47"/>
                </a:cxn>
                <a:cxn ang="0">
                  <a:pos x="58" y="41"/>
                </a:cxn>
                <a:cxn ang="0">
                  <a:pos x="69" y="39"/>
                </a:cxn>
                <a:cxn ang="0">
                  <a:pos x="35" y="44"/>
                </a:cxn>
                <a:cxn ang="0">
                  <a:pos x="25" y="34"/>
                </a:cxn>
                <a:cxn ang="0">
                  <a:pos x="35" y="24"/>
                </a:cxn>
                <a:cxn ang="0">
                  <a:pos x="45" y="34"/>
                </a:cxn>
                <a:cxn ang="0">
                  <a:pos x="35" y="44"/>
                </a:cxn>
              </a:cxnLst>
              <a:rect l="0" t="0" r="r" b="b"/>
              <a:pathLst>
                <a:path w="69" h="69">
                  <a:moveTo>
                    <a:pt x="69" y="39"/>
                  </a:moveTo>
                  <a:cubicBezTo>
                    <a:pt x="69" y="30"/>
                    <a:pt x="69" y="30"/>
                    <a:pt x="69" y="30"/>
                  </a:cubicBezTo>
                  <a:cubicBezTo>
                    <a:pt x="58" y="28"/>
                    <a:pt x="58" y="28"/>
                    <a:pt x="58" y="28"/>
                  </a:cubicBezTo>
                  <a:cubicBezTo>
                    <a:pt x="56" y="22"/>
                    <a:pt x="56" y="22"/>
                    <a:pt x="56" y="22"/>
                  </a:cubicBezTo>
                  <a:cubicBezTo>
                    <a:pt x="62" y="13"/>
                    <a:pt x="62" y="13"/>
                    <a:pt x="62" y="13"/>
                  </a:cubicBezTo>
                  <a:cubicBezTo>
                    <a:pt x="56" y="7"/>
                    <a:pt x="56" y="7"/>
                    <a:pt x="56" y="7"/>
                  </a:cubicBezTo>
                  <a:cubicBezTo>
                    <a:pt x="47" y="13"/>
                    <a:pt x="47" y="13"/>
                    <a:pt x="47" y="13"/>
                  </a:cubicBezTo>
                  <a:cubicBezTo>
                    <a:pt x="41" y="10"/>
                    <a:pt x="41" y="10"/>
                    <a:pt x="41" y="10"/>
                  </a:cubicBezTo>
                  <a:cubicBezTo>
                    <a:pt x="39" y="0"/>
                    <a:pt x="39" y="0"/>
                    <a:pt x="39" y="0"/>
                  </a:cubicBezTo>
                  <a:cubicBezTo>
                    <a:pt x="30" y="0"/>
                    <a:pt x="30" y="0"/>
                    <a:pt x="30" y="0"/>
                  </a:cubicBezTo>
                  <a:cubicBezTo>
                    <a:pt x="28" y="10"/>
                    <a:pt x="28" y="10"/>
                    <a:pt x="28" y="10"/>
                  </a:cubicBezTo>
                  <a:cubicBezTo>
                    <a:pt x="22" y="12"/>
                    <a:pt x="22" y="12"/>
                    <a:pt x="22" y="12"/>
                  </a:cubicBezTo>
                  <a:cubicBezTo>
                    <a:pt x="14" y="6"/>
                    <a:pt x="14" y="6"/>
                    <a:pt x="14" y="6"/>
                  </a:cubicBezTo>
                  <a:cubicBezTo>
                    <a:pt x="7" y="13"/>
                    <a:pt x="7" y="13"/>
                    <a:pt x="7" y="13"/>
                  </a:cubicBezTo>
                  <a:cubicBezTo>
                    <a:pt x="13" y="22"/>
                    <a:pt x="13" y="22"/>
                    <a:pt x="13" y="22"/>
                  </a:cubicBezTo>
                  <a:cubicBezTo>
                    <a:pt x="10" y="27"/>
                    <a:pt x="10" y="27"/>
                    <a:pt x="10" y="27"/>
                  </a:cubicBezTo>
                  <a:cubicBezTo>
                    <a:pt x="0" y="29"/>
                    <a:pt x="0" y="29"/>
                    <a:pt x="0" y="29"/>
                  </a:cubicBezTo>
                  <a:cubicBezTo>
                    <a:pt x="0" y="39"/>
                    <a:pt x="0" y="39"/>
                    <a:pt x="0" y="39"/>
                  </a:cubicBezTo>
                  <a:cubicBezTo>
                    <a:pt x="10" y="40"/>
                    <a:pt x="10" y="40"/>
                    <a:pt x="10" y="40"/>
                  </a:cubicBezTo>
                  <a:cubicBezTo>
                    <a:pt x="13" y="46"/>
                    <a:pt x="13" y="46"/>
                    <a:pt x="13" y="46"/>
                  </a:cubicBezTo>
                  <a:cubicBezTo>
                    <a:pt x="7" y="55"/>
                    <a:pt x="7" y="55"/>
                    <a:pt x="7" y="55"/>
                  </a:cubicBezTo>
                  <a:cubicBezTo>
                    <a:pt x="13" y="62"/>
                    <a:pt x="13" y="62"/>
                    <a:pt x="13" y="62"/>
                  </a:cubicBezTo>
                  <a:cubicBezTo>
                    <a:pt x="22" y="56"/>
                    <a:pt x="22" y="56"/>
                    <a:pt x="22" y="56"/>
                  </a:cubicBezTo>
                  <a:cubicBezTo>
                    <a:pt x="28" y="58"/>
                    <a:pt x="28" y="58"/>
                    <a:pt x="28" y="58"/>
                  </a:cubicBezTo>
                  <a:cubicBezTo>
                    <a:pt x="29" y="69"/>
                    <a:pt x="29" y="69"/>
                    <a:pt x="29" y="69"/>
                  </a:cubicBezTo>
                  <a:cubicBezTo>
                    <a:pt x="39" y="69"/>
                    <a:pt x="39" y="69"/>
                    <a:pt x="39" y="69"/>
                  </a:cubicBezTo>
                  <a:cubicBezTo>
                    <a:pt x="41" y="58"/>
                    <a:pt x="41" y="58"/>
                    <a:pt x="41" y="58"/>
                  </a:cubicBezTo>
                  <a:cubicBezTo>
                    <a:pt x="47" y="56"/>
                    <a:pt x="47" y="56"/>
                    <a:pt x="47" y="56"/>
                  </a:cubicBezTo>
                  <a:cubicBezTo>
                    <a:pt x="55" y="62"/>
                    <a:pt x="55" y="62"/>
                    <a:pt x="55" y="62"/>
                  </a:cubicBezTo>
                  <a:cubicBezTo>
                    <a:pt x="62" y="55"/>
                    <a:pt x="62" y="55"/>
                    <a:pt x="62" y="55"/>
                  </a:cubicBezTo>
                  <a:cubicBezTo>
                    <a:pt x="56" y="47"/>
                    <a:pt x="56" y="47"/>
                    <a:pt x="56" y="47"/>
                  </a:cubicBezTo>
                  <a:cubicBezTo>
                    <a:pt x="58" y="41"/>
                    <a:pt x="58" y="41"/>
                    <a:pt x="58" y="41"/>
                  </a:cubicBezTo>
                  <a:lnTo>
                    <a:pt x="69" y="39"/>
                  </a:lnTo>
                  <a:close/>
                  <a:moveTo>
                    <a:pt x="35" y="44"/>
                  </a:moveTo>
                  <a:cubicBezTo>
                    <a:pt x="29" y="44"/>
                    <a:pt x="25" y="39"/>
                    <a:pt x="25" y="34"/>
                  </a:cubicBezTo>
                  <a:cubicBezTo>
                    <a:pt x="25" y="28"/>
                    <a:pt x="29" y="24"/>
                    <a:pt x="35" y="24"/>
                  </a:cubicBezTo>
                  <a:cubicBezTo>
                    <a:pt x="40" y="24"/>
                    <a:pt x="45" y="28"/>
                    <a:pt x="45" y="34"/>
                  </a:cubicBezTo>
                  <a:cubicBezTo>
                    <a:pt x="45" y="39"/>
                    <a:pt x="40" y="44"/>
                    <a:pt x="35" y="4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sp>
          <p:nvSpPr>
            <p:cNvPr id="44" name="Freeform 471">
              <a:extLst>
                <a:ext uri="{FF2B5EF4-FFF2-40B4-BE49-F238E27FC236}">
                  <a16:creationId xmlns:a16="http://schemas.microsoft.com/office/drawing/2014/main" xmlns="" id="{72917D54-157F-C24B-AE31-C90E946E2D9B}"/>
                </a:ext>
              </a:extLst>
            </p:cNvPr>
            <p:cNvSpPr>
              <a:spLocks noEditPoints="1"/>
            </p:cNvSpPr>
            <p:nvPr/>
          </p:nvSpPr>
          <p:spPr bwMode="auto">
            <a:xfrm>
              <a:off x="11589786" y="4318894"/>
              <a:ext cx="212247" cy="212247"/>
            </a:xfrm>
            <a:custGeom>
              <a:avLst/>
              <a:gdLst/>
              <a:ahLst/>
              <a:cxnLst>
                <a:cxn ang="0">
                  <a:pos x="69" y="39"/>
                </a:cxn>
                <a:cxn ang="0">
                  <a:pos x="69" y="30"/>
                </a:cxn>
                <a:cxn ang="0">
                  <a:pos x="58" y="28"/>
                </a:cxn>
                <a:cxn ang="0">
                  <a:pos x="56" y="22"/>
                </a:cxn>
                <a:cxn ang="0">
                  <a:pos x="62" y="13"/>
                </a:cxn>
                <a:cxn ang="0">
                  <a:pos x="56" y="7"/>
                </a:cxn>
                <a:cxn ang="0">
                  <a:pos x="47" y="13"/>
                </a:cxn>
                <a:cxn ang="0">
                  <a:pos x="41" y="10"/>
                </a:cxn>
                <a:cxn ang="0">
                  <a:pos x="39" y="0"/>
                </a:cxn>
                <a:cxn ang="0">
                  <a:pos x="30" y="0"/>
                </a:cxn>
                <a:cxn ang="0">
                  <a:pos x="28" y="10"/>
                </a:cxn>
                <a:cxn ang="0">
                  <a:pos x="22" y="12"/>
                </a:cxn>
                <a:cxn ang="0">
                  <a:pos x="14" y="6"/>
                </a:cxn>
                <a:cxn ang="0">
                  <a:pos x="7" y="13"/>
                </a:cxn>
                <a:cxn ang="0">
                  <a:pos x="13" y="22"/>
                </a:cxn>
                <a:cxn ang="0">
                  <a:pos x="10" y="27"/>
                </a:cxn>
                <a:cxn ang="0">
                  <a:pos x="0" y="29"/>
                </a:cxn>
                <a:cxn ang="0">
                  <a:pos x="0" y="39"/>
                </a:cxn>
                <a:cxn ang="0">
                  <a:pos x="10" y="40"/>
                </a:cxn>
                <a:cxn ang="0">
                  <a:pos x="13" y="46"/>
                </a:cxn>
                <a:cxn ang="0">
                  <a:pos x="7" y="55"/>
                </a:cxn>
                <a:cxn ang="0">
                  <a:pos x="13" y="62"/>
                </a:cxn>
                <a:cxn ang="0">
                  <a:pos x="22" y="56"/>
                </a:cxn>
                <a:cxn ang="0">
                  <a:pos x="28" y="58"/>
                </a:cxn>
                <a:cxn ang="0">
                  <a:pos x="29" y="69"/>
                </a:cxn>
                <a:cxn ang="0">
                  <a:pos x="39" y="69"/>
                </a:cxn>
                <a:cxn ang="0">
                  <a:pos x="41" y="58"/>
                </a:cxn>
                <a:cxn ang="0">
                  <a:pos x="47" y="56"/>
                </a:cxn>
                <a:cxn ang="0">
                  <a:pos x="55" y="62"/>
                </a:cxn>
                <a:cxn ang="0">
                  <a:pos x="62" y="55"/>
                </a:cxn>
                <a:cxn ang="0">
                  <a:pos x="56" y="47"/>
                </a:cxn>
                <a:cxn ang="0">
                  <a:pos x="58" y="41"/>
                </a:cxn>
                <a:cxn ang="0">
                  <a:pos x="69" y="39"/>
                </a:cxn>
                <a:cxn ang="0">
                  <a:pos x="35" y="44"/>
                </a:cxn>
                <a:cxn ang="0">
                  <a:pos x="25" y="34"/>
                </a:cxn>
                <a:cxn ang="0">
                  <a:pos x="35" y="24"/>
                </a:cxn>
                <a:cxn ang="0">
                  <a:pos x="45" y="34"/>
                </a:cxn>
                <a:cxn ang="0">
                  <a:pos x="35" y="44"/>
                </a:cxn>
              </a:cxnLst>
              <a:rect l="0" t="0" r="r" b="b"/>
              <a:pathLst>
                <a:path w="69" h="69">
                  <a:moveTo>
                    <a:pt x="69" y="39"/>
                  </a:moveTo>
                  <a:cubicBezTo>
                    <a:pt x="69" y="30"/>
                    <a:pt x="69" y="30"/>
                    <a:pt x="69" y="30"/>
                  </a:cubicBezTo>
                  <a:cubicBezTo>
                    <a:pt x="58" y="28"/>
                    <a:pt x="58" y="28"/>
                    <a:pt x="58" y="28"/>
                  </a:cubicBezTo>
                  <a:cubicBezTo>
                    <a:pt x="56" y="22"/>
                    <a:pt x="56" y="22"/>
                    <a:pt x="56" y="22"/>
                  </a:cubicBezTo>
                  <a:cubicBezTo>
                    <a:pt x="62" y="13"/>
                    <a:pt x="62" y="13"/>
                    <a:pt x="62" y="13"/>
                  </a:cubicBezTo>
                  <a:cubicBezTo>
                    <a:pt x="56" y="7"/>
                    <a:pt x="56" y="7"/>
                    <a:pt x="56" y="7"/>
                  </a:cubicBezTo>
                  <a:cubicBezTo>
                    <a:pt x="47" y="13"/>
                    <a:pt x="47" y="13"/>
                    <a:pt x="47" y="13"/>
                  </a:cubicBezTo>
                  <a:cubicBezTo>
                    <a:pt x="41" y="10"/>
                    <a:pt x="41" y="10"/>
                    <a:pt x="41" y="10"/>
                  </a:cubicBezTo>
                  <a:cubicBezTo>
                    <a:pt x="39" y="0"/>
                    <a:pt x="39" y="0"/>
                    <a:pt x="39" y="0"/>
                  </a:cubicBezTo>
                  <a:cubicBezTo>
                    <a:pt x="30" y="0"/>
                    <a:pt x="30" y="0"/>
                    <a:pt x="30" y="0"/>
                  </a:cubicBezTo>
                  <a:cubicBezTo>
                    <a:pt x="28" y="10"/>
                    <a:pt x="28" y="10"/>
                    <a:pt x="28" y="10"/>
                  </a:cubicBezTo>
                  <a:cubicBezTo>
                    <a:pt x="22" y="12"/>
                    <a:pt x="22" y="12"/>
                    <a:pt x="22" y="12"/>
                  </a:cubicBezTo>
                  <a:cubicBezTo>
                    <a:pt x="14" y="6"/>
                    <a:pt x="14" y="6"/>
                    <a:pt x="14" y="6"/>
                  </a:cubicBezTo>
                  <a:cubicBezTo>
                    <a:pt x="7" y="13"/>
                    <a:pt x="7" y="13"/>
                    <a:pt x="7" y="13"/>
                  </a:cubicBezTo>
                  <a:cubicBezTo>
                    <a:pt x="13" y="22"/>
                    <a:pt x="13" y="22"/>
                    <a:pt x="13" y="22"/>
                  </a:cubicBezTo>
                  <a:cubicBezTo>
                    <a:pt x="10" y="27"/>
                    <a:pt x="10" y="27"/>
                    <a:pt x="10" y="27"/>
                  </a:cubicBezTo>
                  <a:cubicBezTo>
                    <a:pt x="0" y="29"/>
                    <a:pt x="0" y="29"/>
                    <a:pt x="0" y="29"/>
                  </a:cubicBezTo>
                  <a:cubicBezTo>
                    <a:pt x="0" y="39"/>
                    <a:pt x="0" y="39"/>
                    <a:pt x="0" y="39"/>
                  </a:cubicBezTo>
                  <a:cubicBezTo>
                    <a:pt x="10" y="40"/>
                    <a:pt x="10" y="40"/>
                    <a:pt x="10" y="40"/>
                  </a:cubicBezTo>
                  <a:cubicBezTo>
                    <a:pt x="13" y="46"/>
                    <a:pt x="13" y="46"/>
                    <a:pt x="13" y="46"/>
                  </a:cubicBezTo>
                  <a:cubicBezTo>
                    <a:pt x="7" y="55"/>
                    <a:pt x="7" y="55"/>
                    <a:pt x="7" y="55"/>
                  </a:cubicBezTo>
                  <a:cubicBezTo>
                    <a:pt x="13" y="62"/>
                    <a:pt x="13" y="62"/>
                    <a:pt x="13" y="62"/>
                  </a:cubicBezTo>
                  <a:cubicBezTo>
                    <a:pt x="22" y="56"/>
                    <a:pt x="22" y="56"/>
                    <a:pt x="22" y="56"/>
                  </a:cubicBezTo>
                  <a:cubicBezTo>
                    <a:pt x="28" y="58"/>
                    <a:pt x="28" y="58"/>
                    <a:pt x="28" y="58"/>
                  </a:cubicBezTo>
                  <a:cubicBezTo>
                    <a:pt x="29" y="69"/>
                    <a:pt x="29" y="69"/>
                    <a:pt x="29" y="69"/>
                  </a:cubicBezTo>
                  <a:cubicBezTo>
                    <a:pt x="39" y="69"/>
                    <a:pt x="39" y="69"/>
                    <a:pt x="39" y="69"/>
                  </a:cubicBezTo>
                  <a:cubicBezTo>
                    <a:pt x="41" y="58"/>
                    <a:pt x="41" y="58"/>
                    <a:pt x="41" y="58"/>
                  </a:cubicBezTo>
                  <a:cubicBezTo>
                    <a:pt x="47" y="56"/>
                    <a:pt x="47" y="56"/>
                    <a:pt x="47" y="56"/>
                  </a:cubicBezTo>
                  <a:cubicBezTo>
                    <a:pt x="55" y="62"/>
                    <a:pt x="55" y="62"/>
                    <a:pt x="55" y="62"/>
                  </a:cubicBezTo>
                  <a:cubicBezTo>
                    <a:pt x="62" y="55"/>
                    <a:pt x="62" y="55"/>
                    <a:pt x="62" y="55"/>
                  </a:cubicBezTo>
                  <a:cubicBezTo>
                    <a:pt x="56" y="47"/>
                    <a:pt x="56" y="47"/>
                    <a:pt x="56" y="47"/>
                  </a:cubicBezTo>
                  <a:cubicBezTo>
                    <a:pt x="58" y="41"/>
                    <a:pt x="58" y="41"/>
                    <a:pt x="58" y="41"/>
                  </a:cubicBezTo>
                  <a:lnTo>
                    <a:pt x="69" y="39"/>
                  </a:lnTo>
                  <a:close/>
                  <a:moveTo>
                    <a:pt x="35" y="44"/>
                  </a:moveTo>
                  <a:cubicBezTo>
                    <a:pt x="29" y="44"/>
                    <a:pt x="25" y="39"/>
                    <a:pt x="25" y="34"/>
                  </a:cubicBezTo>
                  <a:cubicBezTo>
                    <a:pt x="25" y="28"/>
                    <a:pt x="29" y="24"/>
                    <a:pt x="35" y="24"/>
                  </a:cubicBezTo>
                  <a:cubicBezTo>
                    <a:pt x="40" y="24"/>
                    <a:pt x="45" y="28"/>
                    <a:pt x="45" y="34"/>
                  </a:cubicBezTo>
                  <a:cubicBezTo>
                    <a:pt x="45" y="39"/>
                    <a:pt x="40" y="44"/>
                    <a:pt x="35" y="4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0000"/>
                </a:solidFill>
                <a:effectLst/>
                <a:uLnTx/>
                <a:uFillTx/>
                <a:latin typeface="Calibri"/>
                <a:ea typeface="+mn-ea"/>
                <a:cs typeface="+mn-cs"/>
              </a:endParaRPr>
            </a:p>
          </p:txBody>
        </p:sp>
      </p:grpSp>
    </p:spTree>
    <p:extLst>
      <p:ext uri="{BB962C8B-B14F-4D97-AF65-F5344CB8AC3E}">
        <p14:creationId xmlns:p14="http://schemas.microsoft.com/office/powerpoint/2010/main" val="351024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4B0253F-89B0-6248-89D4-638EAC9A2C5D}"/>
              </a:ext>
            </a:extLst>
          </p:cNvPr>
          <p:cNvSpPr>
            <a:spLocks noGrp="1"/>
          </p:cNvSpPr>
          <p:nvPr>
            <p:ph type="sldNum" sz="quarter" idx="12"/>
          </p:nvPr>
        </p:nvSpPr>
        <p:spPr/>
        <p:txBody>
          <a:bodyPr/>
          <a:lstStyle/>
          <a:p>
            <a:fld id="{C51EAA63-D034-42AE-91FA-B13B9518C7BE}" type="slidenum">
              <a:rPr lang="en-IN" smtClean="0"/>
              <a:pPr/>
              <a:t>5</a:t>
            </a:fld>
            <a:endParaRPr lang="en-IN"/>
          </a:p>
        </p:txBody>
      </p:sp>
      <p:sp>
        <p:nvSpPr>
          <p:cNvPr id="3" name="Content Placeholder 2">
            <a:extLst>
              <a:ext uri="{FF2B5EF4-FFF2-40B4-BE49-F238E27FC236}">
                <a16:creationId xmlns:a16="http://schemas.microsoft.com/office/drawing/2014/main" xmlns="" id="{25D91637-C45A-8443-BA5D-ADEB1B29E316}"/>
              </a:ext>
            </a:extLst>
          </p:cNvPr>
          <p:cNvSpPr>
            <a:spLocks noGrp="1"/>
          </p:cNvSpPr>
          <p:nvPr>
            <p:ph type="body" idx="4294967295"/>
          </p:nvPr>
        </p:nvSpPr>
        <p:spPr>
          <a:xfrm>
            <a:off x="948397" y="2640039"/>
            <a:ext cx="10709275" cy="2184400"/>
          </a:xfrm>
        </p:spPr>
        <p:txBody>
          <a:bodyPr/>
          <a:lstStyle/>
          <a:p>
            <a:pPr marL="0" indent="0" algn="ctr">
              <a:buNone/>
            </a:pPr>
            <a:r>
              <a:rPr lang="en-US" dirty="0">
                <a:solidFill>
                  <a:schemeClr val="bg2">
                    <a:lumMod val="10000"/>
                  </a:schemeClr>
                </a:solidFill>
              </a:rPr>
              <a:t>Blockchain is an </a:t>
            </a:r>
            <a:r>
              <a:rPr lang="en-US" dirty="0">
                <a:solidFill>
                  <a:schemeClr val="accent1"/>
                </a:solidFill>
              </a:rPr>
              <a:t>incorruptible, distributed </a:t>
            </a:r>
            <a:r>
              <a:rPr lang="en-US" dirty="0">
                <a:solidFill>
                  <a:schemeClr val="bg2">
                    <a:lumMod val="10000"/>
                  </a:schemeClr>
                </a:solidFill>
              </a:rPr>
              <a:t>ledger that enables </a:t>
            </a:r>
            <a:r>
              <a:rPr lang="en-US" dirty="0">
                <a:solidFill>
                  <a:schemeClr val="accent1"/>
                </a:solidFill>
              </a:rPr>
              <a:t>trusted &amp; transparent </a:t>
            </a:r>
            <a:r>
              <a:rPr lang="en-US" dirty="0">
                <a:solidFill>
                  <a:schemeClr val="bg2">
                    <a:lumMod val="10000"/>
                  </a:schemeClr>
                </a:solidFill>
              </a:rPr>
              <a:t>business transactions with </a:t>
            </a:r>
            <a:r>
              <a:rPr lang="en-US" dirty="0">
                <a:solidFill>
                  <a:schemeClr val="accent1"/>
                </a:solidFill>
              </a:rPr>
              <a:t>single source of truth </a:t>
            </a:r>
            <a:r>
              <a:rPr lang="en-US" dirty="0">
                <a:solidFill>
                  <a:schemeClr val="bg2">
                    <a:lumMod val="10000"/>
                  </a:schemeClr>
                </a:solidFill>
              </a:rPr>
              <a:t>among parties who may not fully trust each other, </a:t>
            </a:r>
            <a:r>
              <a:rPr lang="en-US" dirty="0">
                <a:solidFill>
                  <a:schemeClr val="accent1"/>
                </a:solidFill>
              </a:rPr>
              <a:t>without overhead of intermediaries</a:t>
            </a:r>
            <a:endParaRPr lang="en-US" dirty="0">
              <a:solidFill>
                <a:schemeClr val="bg1">
                  <a:lumMod val="50000"/>
                </a:schemeClr>
              </a:solidFill>
            </a:endParaRPr>
          </a:p>
          <a:p>
            <a:pPr marL="0" indent="0">
              <a:buNone/>
            </a:pPr>
            <a:endParaRPr lang="en-US" sz="1200" dirty="0">
              <a:solidFill>
                <a:schemeClr val="bg1">
                  <a:lumMod val="50000"/>
                </a:schemeClr>
              </a:solidFill>
              <a:sym typeface="Proxima Nova"/>
            </a:endParaRPr>
          </a:p>
          <a:p>
            <a:pPr marL="0" indent="0" algn="ctr">
              <a:buNone/>
            </a:pPr>
            <a:endParaRPr lang="en-US" sz="3200" dirty="0">
              <a:solidFill>
                <a:schemeClr val="accent3">
                  <a:lumMod val="50000"/>
                </a:schemeClr>
              </a:solidFill>
            </a:endParaRPr>
          </a:p>
          <a:p>
            <a:pPr marL="0" indent="0" algn="ctr">
              <a:buNone/>
            </a:pPr>
            <a:r>
              <a:rPr lang="en-US" sz="3200" dirty="0">
                <a:solidFill>
                  <a:schemeClr val="accent1"/>
                </a:solidFill>
              </a:rPr>
              <a:t>Essentially, Blockchain provides trust as a service at a lower cost</a:t>
            </a:r>
            <a:endParaRPr lang="en-US" sz="1800" dirty="0">
              <a:solidFill>
                <a:schemeClr val="accent1"/>
              </a:solidFill>
            </a:endParaRPr>
          </a:p>
        </p:txBody>
      </p:sp>
      <p:sp>
        <p:nvSpPr>
          <p:cNvPr id="2" name="Title 1">
            <a:extLst>
              <a:ext uri="{FF2B5EF4-FFF2-40B4-BE49-F238E27FC236}">
                <a16:creationId xmlns:a16="http://schemas.microsoft.com/office/drawing/2014/main" xmlns="" id="{0245B7DC-DDB5-4749-B1DF-53D8E73B1964}"/>
              </a:ext>
            </a:extLst>
          </p:cNvPr>
          <p:cNvSpPr>
            <a:spLocks noGrp="1"/>
          </p:cNvSpPr>
          <p:nvPr>
            <p:ph type="title" idx="4294967295"/>
          </p:nvPr>
        </p:nvSpPr>
        <p:spPr>
          <a:xfrm>
            <a:off x="532472" y="1170169"/>
            <a:ext cx="11125200" cy="889000"/>
          </a:xfrm>
        </p:spPr>
        <p:txBody>
          <a:bodyPr/>
          <a:lstStyle/>
          <a:p>
            <a:pPr algn="ctr"/>
            <a:r>
              <a:rPr lang="en-US" sz="4400" dirty="0">
                <a:solidFill>
                  <a:schemeClr val="bg2">
                    <a:lumMod val="10000"/>
                  </a:schemeClr>
                </a:solidFill>
              </a:rPr>
              <a:t>BLOCKCHAIN</a:t>
            </a:r>
          </a:p>
        </p:txBody>
      </p:sp>
    </p:spTree>
    <p:extLst>
      <p:ext uri="{BB962C8B-B14F-4D97-AF65-F5344CB8AC3E}">
        <p14:creationId xmlns:p14="http://schemas.microsoft.com/office/powerpoint/2010/main" val="426802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2EC6871-6367-7148-A670-CC7AD9518B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4" name="Title 3"/>
          <p:cNvSpPr>
            <a:spLocks noGrp="1"/>
          </p:cNvSpPr>
          <p:nvPr>
            <p:ph type="title"/>
          </p:nvPr>
        </p:nvSpPr>
        <p:spPr/>
        <p:txBody>
          <a:bodyPr/>
          <a:lstStyle/>
          <a:p>
            <a:r>
              <a:rPr lang="en-US" dirty="0">
                <a:solidFill>
                  <a:schemeClr val="bg1">
                    <a:lumMod val="50000"/>
                  </a:schemeClr>
                </a:solidFill>
              </a:rPr>
              <a:t>Characteristics of </a:t>
            </a:r>
            <a:r>
              <a:rPr lang="en-US" dirty="0" err="1">
                <a:solidFill>
                  <a:schemeClr val="bg1">
                    <a:lumMod val="50000"/>
                  </a:schemeClr>
                </a:solidFill>
              </a:rPr>
              <a:t>Blockchain</a:t>
            </a:r>
            <a:endParaRPr lang="en-US" dirty="0">
              <a:solidFill>
                <a:schemeClr val="bg1">
                  <a:lumMod val="50000"/>
                </a:schemeClr>
              </a:solidFill>
            </a:endParaRPr>
          </a:p>
        </p:txBody>
      </p:sp>
      <p:sp>
        <p:nvSpPr>
          <p:cNvPr id="27" name="TextBox 26">
            <a:extLst>
              <a:ext uri="{FF2B5EF4-FFF2-40B4-BE49-F238E27FC236}">
                <a16:creationId xmlns:a16="http://schemas.microsoft.com/office/drawing/2014/main" xmlns="" id="{07FD2AC4-D543-BD47-A19E-98D37FB9B623}"/>
              </a:ext>
            </a:extLst>
          </p:cNvPr>
          <p:cNvSpPr txBox="1"/>
          <p:nvPr/>
        </p:nvSpPr>
        <p:spPr>
          <a:xfrm>
            <a:off x="487742" y="2457197"/>
            <a:ext cx="2548557"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srgbClr val="58595B">
                    <a:lumMod val="50000"/>
                  </a:srgbClr>
                </a:solidFill>
                <a:effectLst/>
                <a:uLnTx/>
                <a:uFillTx/>
                <a:latin typeface="Calibri"/>
                <a:ea typeface="+mn-ea"/>
                <a:cs typeface="+mn-cs"/>
              </a:rPr>
              <a:t>Tamper-proof data</a:t>
            </a: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Records written to the </a:t>
            </a:r>
            <a:r>
              <a:rPr kumimoji="0" lang="en-US" sz="1600" b="0" i="0" u="none" strike="noStrike" kern="1200" cap="none" spc="0" normalizeH="0" baseline="0" noProof="0" dirty="0" err="1">
                <a:ln>
                  <a:noFill/>
                </a:ln>
                <a:solidFill>
                  <a:srgbClr val="58595B">
                    <a:lumMod val="50000"/>
                  </a:srgbClr>
                </a:solidFill>
                <a:effectLst/>
                <a:uLnTx/>
                <a:uFillTx/>
                <a:latin typeface="Calibri"/>
                <a:ea typeface="+mn-ea"/>
                <a:cs typeface="+mn-cs"/>
              </a:rPr>
              <a:t>blockchain</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cannot easily be changed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or deleted</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Enhances</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trust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in decentralized single source of truth</a:t>
            </a:r>
            <a:endPar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
        <p:nvSpPr>
          <p:cNvPr id="28" name="TextBox 27">
            <a:extLst>
              <a:ext uri="{FF2B5EF4-FFF2-40B4-BE49-F238E27FC236}">
                <a16:creationId xmlns:a16="http://schemas.microsoft.com/office/drawing/2014/main" xmlns="" id="{87F33939-3EBF-A34D-92E2-57F8DB6B4514}"/>
              </a:ext>
            </a:extLst>
          </p:cNvPr>
          <p:cNvSpPr txBox="1"/>
          <p:nvPr/>
        </p:nvSpPr>
        <p:spPr>
          <a:xfrm>
            <a:off x="3245931" y="2447428"/>
            <a:ext cx="2944513"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srgbClr val="58595B">
                    <a:lumMod val="50000"/>
                  </a:srgbClr>
                </a:solidFill>
                <a:effectLst/>
                <a:uLnTx/>
                <a:uFillTx/>
                <a:latin typeface="Calibri"/>
                <a:ea typeface="+mn-ea"/>
                <a:cs typeface="+mn-cs"/>
              </a:rPr>
              <a:t>Shared &amp; Transparent</a:t>
            </a: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Distributed ledger enables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single shared source of truth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distributed across all nodes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Enables transparency, reduced</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delays</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&amp; cost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of 3</a:t>
            </a:r>
            <a:r>
              <a:rPr kumimoji="0" lang="en-US" sz="1600" b="0" i="0" u="none" strike="noStrike" kern="1200" cap="none" spc="0" normalizeH="0" baseline="30000" noProof="0" dirty="0">
                <a:ln>
                  <a:noFill/>
                </a:ln>
                <a:solidFill>
                  <a:srgbClr val="58595B">
                    <a:lumMod val="50000"/>
                  </a:srgbClr>
                </a:solidFill>
                <a:effectLst/>
                <a:uLnTx/>
                <a:uFillTx/>
                <a:latin typeface="Calibri"/>
                <a:ea typeface="+mn-ea"/>
                <a:cs typeface="+mn-cs"/>
              </a:rPr>
              <a:t>rd</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party intermediaries</a:t>
            </a:r>
          </a:p>
        </p:txBody>
      </p:sp>
      <p:sp>
        <p:nvSpPr>
          <p:cNvPr id="29" name="TextBox 28">
            <a:extLst>
              <a:ext uri="{FF2B5EF4-FFF2-40B4-BE49-F238E27FC236}">
                <a16:creationId xmlns:a16="http://schemas.microsoft.com/office/drawing/2014/main" xmlns="" id="{DAA4B80A-A7D9-9C49-A73F-65808DA48E46}"/>
              </a:ext>
            </a:extLst>
          </p:cNvPr>
          <p:cNvSpPr txBox="1"/>
          <p:nvPr/>
        </p:nvSpPr>
        <p:spPr>
          <a:xfrm>
            <a:off x="6376628" y="2457197"/>
            <a:ext cx="2789127" cy="247760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srgbClr val="58595B">
                    <a:lumMod val="50000"/>
                  </a:srgbClr>
                </a:solidFill>
                <a:effectLst/>
                <a:uLnTx/>
                <a:uFillTx/>
                <a:latin typeface="Calibri"/>
                <a:ea typeface="+mn-ea"/>
                <a:cs typeface="+mn-cs"/>
              </a:rPr>
              <a:t>Consensus Based</a:t>
            </a: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Updates to distributed ledger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are made after consensus among network peers</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Protects against fraud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among participants, and maintains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trust</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in the ledger</a:t>
            </a:r>
            <a:endParaRPr kumimoji="0" lang="en-US" sz="14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cxnSp>
        <p:nvCxnSpPr>
          <p:cNvPr id="30" name="Straight Connector 29">
            <a:extLst>
              <a:ext uri="{FF2B5EF4-FFF2-40B4-BE49-F238E27FC236}">
                <a16:creationId xmlns:a16="http://schemas.microsoft.com/office/drawing/2014/main" xmlns="" id="{F2D5F933-73B6-F94C-B543-650A66F367E8}"/>
              </a:ext>
            </a:extLst>
          </p:cNvPr>
          <p:cNvCxnSpPr>
            <a:cxnSpLocks/>
          </p:cNvCxnSpPr>
          <p:nvPr/>
        </p:nvCxnSpPr>
        <p:spPr>
          <a:xfrm>
            <a:off x="3090544" y="2172692"/>
            <a:ext cx="0" cy="2244219"/>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A93D663-71E5-4A46-B09A-D92D94A46D0F}"/>
              </a:ext>
            </a:extLst>
          </p:cNvPr>
          <p:cNvCxnSpPr>
            <a:cxnSpLocks/>
          </p:cNvCxnSpPr>
          <p:nvPr/>
        </p:nvCxnSpPr>
        <p:spPr>
          <a:xfrm>
            <a:off x="6190444" y="2284354"/>
            <a:ext cx="0" cy="2349361"/>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BC0B54D0-D644-7D44-85C8-076006BB96E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54480" y="1593211"/>
            <a:ext cx="637699" cy="812475"/>
          </a:xfrm>
          <a:prstGeom prst="rect">
            <a:avLst/>
          </a:prstGeom>
        </p:spPr>
      </p:pic>
      <p:sp>
        <p:nvSpPr>
          <p:cNvPr id="11" name="Freeform 1">
            <a:extLst>
              <a:ext uri="{FF2B5EF4-FFF2-40B4-BE49-F238E27FC236}">
                <a16:creationId xmlns:a16="http://schemas.microsoft.com/office/drawing/2014/main" xmlns="" id="{59125A8F-E882-3341-9746-A3CC4F4B9FB9}"/>
              </a:ext>
            </a:extLst>
          </p:cNvPr>
          <p:cNvSpPr>
            <a:spLocks noChangeAspect="1"/>
          </p:cNvSpPr>
          <p:nvPr/>
        </p:nvSpPr>
        <p:spPr>
          <a:xfrm>
            <a:off x="4009109" y="1649043"/>
            <a:ext cx="766730" cy="700813"/>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accent3">
              <a:lumMod val="50000"/>
            </a:schemeClr>
          </a:solidFill>
          <a:ln>
            <a:noFill/>
          </a:ln>
        </p:spPr>
      </p:sp>
      <p:pic>
        <p:nvPicPr>
          <p:cNvPr id="12" name="Picture 11">
            <a:extLst>
              <a:ext uri="{FF2B5EF4-FFF2-40B4-BE49-F238E27FC236}">
                <a16:creationId xmlns:a16="http://schemas.microsoft.com/office/drawing/2014/main" xmlns="" id="{130D06AC-BE01-F848-A1A5-886CF2F3A6C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4846" y="1274240"/>
            <a:ext cx="1338755" cy="1338755"/>
          </a:xfrm>
          <a:prstGeom prst="rect">
            <a:avLst/>
          </a:prstGeom>
        </p:spPr>
      </p:pic>
      <p:sp>
        <p:nvSpPr>
          <p:cNvPr id="14" name="TextBox 13">
            <a:extLst>
              <a:ext uri="{FF2B5EF4-FFF2-40B4-BE49-F238E27FC236}">
                <a16:creationId xmlns:a16="http://schemas.microsoft.com/office/drawing/2014/main" xmlns="" id="{118411CB-F7D5-DD49-89EB-23EA51CF0491}"/>
              </a:ext>
            </a:extLst>
          </p:cNvPr>
          <p:cNvSpPr txBox="1"/>
          <p:nvPr/>
        </p:nvSpPr>
        <p:spPr>
          <a:xfrm>
            <a:off x="9398831" y="2463045"/>
            <a:ext cx="2653259" cy="22313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400" b="1" i="0" u="none" strike="noStrike" kern="1200" cap="none" spc="0" normalizeH="0" baseline="0" noProof="0" dirty="0">
                <a:ln>
                  <a:noFill/>
                </a:ln>
                <a:solidFill>
                  <a:srgbClr val="58595B">
                    <a:lumMod val="50000"/>
                  </a:srgbClr>
                </a:solidFill>
                <a:effectLst/>
                <a:uLnTx/>
                <a:uFillTx/>
                <a:latin typeface="Calibri"/>
                <a:ea typeface="+mn-ea"/>
                <a:cs typeface="+mn-cs"/>
              </a:rPr>
              <a:t>Security &amp; Privacy</a:t>
            </a: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endParaRP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Only those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authorized</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 with keys can view the data</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Blockchain stores </a:t>
            </a:r>
            <a:r>
              <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rPr>
              <a:t>auditable historic records </a:t>
            </a:r>
            <a:r>
              <a:rPr kumimoji="0" lang="en-US" sz="1600" b="0" i="0" u="none" strike="noStrike" kern="1200" cap="none" spc="0" normalizeH="0" baseline="0" noProof="0" dirty="0">
                <a:ln>
                  <a:noFill/>
                </a:ln>
                <a:solidFill>
                  <a:srgbClr val="58595B">
                    <a:lumMod val="50000"/>
                  </a:srgbClr>
                </a:solidFill>
                <a:effectLst/>
                <a:uLnTx/>
                <a:uFillTx/>
                <a:latin typeface="Calibri"/>
                <a:ea typeface="+mn-ea"/>
                <a:cs typeface="+mn-cs"/>
              </a:rPr>
              <a:t>that can be encrypted for privacy</a:t>
            </a:r>
          </a:p>
        </p:txBody>
      </p:sp>
      <p:cxnSp>
        <p:nvCxnSpPr>
          <p:cNvPr id="15" name="Straight Connector 14">
            <a:extLst>
              <a:ext uri="{FF2B5EF4-FFF2-40B4-BE49-F238E27FC236}">
                <a16:creationId xmlns:a16="http://schemas.microsoft.com/office/drawing/2014/main" xmlns="" id="{C08446C0-0BE6-0C4D-B4E8-A60FB6E38213}"/>
              </a:ext>
            </a:extLst>
          </p:cNvPr>
          <p:cNvCxnSpPr>
            <a:cxnSpLocks/>
          </p:cNvCxnSpPr>
          <p:nvPr/>
        </p:nvCxnSpPr>
        <p:spPr>
          <a:xfrm>
            <a:off x="9243447" y="2284353"/>
            <a:ext cx="0" cy="2349361"/>
          </a:xfrm>
          <a:prstGeom prst="line">
            <a:avLst/>
          </a:prstGeom>
          <a:ln w="6350">
            <a:solidFill>
              <a:srgbClr val="C8D9DE"/>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74C53FB4-A4BF-FD47-94A0-2B812C975BA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868605" y="1536349"/>
            <a:ext cx="856856" cy="856856"/>
          </a:xfrm>
          <a:prstGeom prst="rect">
            <a:avLst/>
          </a:prstGeom>
        </p:spPr>
      </p:pic>
      <p:pic>
        <p:nvPicPr>
          <p:cNvPr id="9" name="Picture 8">
            <a:extLst>
              <a:ext uri="{FF2B5EF4-FFF2-40B4-BE49-F238E27FC236}">
                <a16:creationId xmlns:a16="http://schemas.microsoft.com/office/drawing/2014/main" xmlns="" id="{4F3B774B-40F9-1447-8172-596C53B1A0B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781497" y="5165483"/>
            <a:ext cx="817894" cy="817894"/>
          </a:xfrm>
          <a:prstGeom prst="rect">
            <a:avLst/>
          </a:prstGeom>
        </p:spPr>
      </p:pic>
      <p:sp>
        <p:nvSpPr>
          <p:cNvPr id="10" name="Rectangle 9">
            <a:extLst>
              <a:ext uri="{FF2B5EF4-FFF2-40B4-BE49-F238E27FC236}">
                <a16:creationId xmlns:a16="http://schemas.microsoft.com/office/drawing/2014/main" xmlns="" id="{195A8525-B4DE-4642-B69B-AFC9BA886906}"/>
              </a:ext>
            </a:extLst>
          </p:cNvPr>
          <p:cNvSpPr/>
          <p:nvPr/>
        </p:nvSpPr>
        <p:spPr>
          <a:xfrm>
            <a:off x="5168366" y="5908135"/>
            <a:ext cx="2159566" cy="523220"/>
          </a:xfrm>
          <a:prstGeom prst="rect">
            <a:avLst/>
          </a:prstGeom>
        </p:spPr>
        <p:txBody>
          <a:bodyPr wrap="non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800" b="1" i="0" u="none" strike="noStrike" kern="1200" cap="none" spc="0" normalizeH="0" baseline="0" noProof="0" dirty="0">
                <a:ln>
                  <a:noFill/>
                </a:ln>
                <a:solidFill>
                  <a:srgbClr val="58595B">
                    <a:lumMod val="50000"/>
                  </a:srgbClr>
                </a:solidFill>
                <a:effectLst/>
                <a:uLnTx/>
                <a:uFillTx/>
                <a:latin typeface="Calibri"/>
                <a:ea typeface="+mn-ea"/>
                <a:cs typeface="+mn-cs"/>
              </a:rPr>
              <a:t>Enables Trust</a:t>
            </a:r>
            <a:endParaRPr kumimoji="0" lang="en-US" sz="1800" b="0"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spTree>
    <p:extLst>
      <p:ext uri="{BB962C8B-B14F-4D97-AF65-F5344CB8AC3E}">
        <p14:creationId xmlns:p14="http://schemas.microsoft.com/office/powerpoint/2010/main" val="23100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4B0253F-89B0-6248-89D4-638EAC9A2C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850" b="0" i="0" u="none" strike="noStrike" kern="1200" cap="none" spc="0" normalizeH="0" baseline="0" noProof="0">
              <a:ln>
                <a:noFill/>
              </a:ln>
              <a:solidFill>
                <a:srgbClr val="58595B"/>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xmlns="" id="{F5C466B5-0289-8641-8571-DA6046A3EECF}"/>
              </a:ext>
            </a:extLst>
          </p:cNvPr>
          <p:cNvSpPr/>
          <p:nvPr/>
        </p:nvSpPr>
        <p:spPr>
          <a:xfrm>
            <a:off x="508106" y="1059105"/>
            <a:ext cx="11147459" cy="4456989"/>
          </a:xfrm>
          <a:prstGeom prst="rect">
            <a:avLst/>
          </a:prstGeom>
          <a:solidFill>
            <a:schemeClr val="accent5">
              <a:lumMod val="75000"/>
            </a:schemeClr>
          </a:solidFill>
          <a:ln w="19050" cap="flat" cmpd="sng" algn="ctr">
            <a:noFill/>
            <a:prstDash val="solid"/>
            <a:miter lim="800000"/>
          </a:ln>
          <a:effectLst/>
        </p:spPr>
        <p:txBody>
          <a:bodyPr rot="0" spcFirstLastPara="0" vertOverflow="overflow" horzOverflow="overflow" vert="horz" wrap="square" lIns="274178" tIns="365665" rIns="365570" bIns="45683" numCol="1" spcCol="0" rtlCol="0" fromWordArt="0" anchor="t" anchorCtr="0" forceAA="0" compatLnSpc="1">
            <a:prstTxWarp prst="textNoShape">
              <a:avLst/>
            </a:prstTxWarp>
            <a:noAutofit/>
          </a:bodyPr>
          <a:lstStyle/>
          <a:p>
            <a:pPr marL="799860" marR="0" lvl="1" indent="-34279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999" b="0" i="0" u="none" strike="noStrike" kern="0" cap="none" spc="0" normalizeH="0" baseline="0" noProof="0" dirty="0">
              <a:ln>
                <a:noFill/>
              </a:ln>
              <a:solidFill>
                <a:srgbClr val="FFFFFF"/>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xmlns="" id="{EA752CEE-F402-1A49-813E-F19346BE49D4}"/>
              </a:ext>
            </a:extLst>
          </p:cNvPr>
          <p:cNvSpPr/>
          <p:nvPr/>
        </p:nvSpPr>
        <p:spPr bwMode="gray">
          <a:xfrm>
            <a:off x="6801045" y="1656397"/>
            <a:ext cx="3681004" cy="1130651"/>
          </a:xfrm>
          <a:prstGeom prst="rect">
            <a:avLst/>
          </a:prstGeom>
          <a:gradFill>
            <a:gsLst>
              <a:gs pos="0">
                <a:srgbClr val="FFFFFF">
                  <a:alpha val="85000"/>
                </a:srgbClr>
              </a:gs>
              <a:gs pos="50000">
                <a:srgbClr val="FFFFFF">
                  <a:alpha val="70000"/>
                </a:srgbClr>
              </a:gs>
            </a:gsLst>
            <a:lin ang="0" scaled="0"/>
          </a:gradFill>
          <a:ln w="19050" cap="flat" cmpd="sng" algn="ctr">
            <a:noFill/>
            <a:prstDash val="solid"/>
            <a:miter lim="800000"/>
          </a:ln>
          <a:effectLst/>
        </p:spPr>
        <p:txBody>
          <a:bodyPr rot="0" spcFirstLastPara="0" vertOverflow="overflow" horzOverflow="overflow" vert="horz" wrap="square" lIns="274178" tIns="45683" rIns="365570" bIns="4568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999" b="1" i="0" u="none" strike="noStrike" kern="0" cap="none" spc="0" normalizeH="0" baseline="0" noProof="0" dirty="0">
                <a:ln>
                  <a:noFill/>
                </a:ln>
                <a:solidFill>
                  <a:srgbClr val="F80000"/>
                </a:solidFill>
                <a:effectLst/>
                <a:uLnTx/>
                <a:uFillTx/>
                <a:latin typeface="Calibri"/>
                <a:ea typeface="+mn-ea"/>
                <a:cs typeface="+mn-cs"/>
              </a:rPr>
              <a:t>PERMISSIONLESS (or Public)</a:t>
            </a:r>
          </a:p>
        </p:txBody>
      </p:sp>
      <p:sp>
        <p:nvSpPr>
          <p:cNvPr id="18" name="Rectangle 17">
            <a:extLst>
              <a:ext uri="{FF2B5EF4-FFF2-40B4-BE49-F238E27FC236}">
                <a16:creationId xmlns:a16="http://schemas.microsoft.com/office/drawing/2014/main" xmlns="" id="{F9CCDB3A-554B-8740-B9A6-BC7D37DB896F}"/>
              </a:ext>
            </a:extLst>
          </p:cNvPr>
          <p:cNvSpPr/>
          <p:nvPr/>
        </p:nvSpPr>
        <p:spPr bwMode="gray">
          <a:xfrm>
            <a:off x="1277903" y="1656397"/>
            <a:ext cx="3681004" cy="1125816"/>
          </a:xfrm>
          <a:prstGeom prst="rect">
            <a:avLst/>
          </a:prstGeom>
          <a:gradFill>
            <a:gsLst>
              <a:gs pos="0">
                <a:srgbClr val="FFFFFF">
                  <a:alpha val="85000"/>
                </a:srgbClr>
              </a:gs>
              <a:gs pos="50000">
                <a:srgbClr val="FFFFFF">
                  <a:alpha val="70000"/>
                </a:srgbClr>
              </a:gs>
            </a:gsLst>
            <a:lin ang="0" scaled="0"/>
          </a:gradFill>
          <a:ln w="19050" cap="flat" cmpd="sng" algn="ctr">
            <a:noFill/>
            <a:prstDash val="solid"/>
            <a:miter lim="800000"/>
          </a:ln>
          <a:effectLst/>
        </p:spPr>
        <p:txBody>
          <a:bodyPr rot="0" spcFirstLastPara="0" vertOverflow="overflow" horzOverflow="overflow" vert="horz" wrap="square" lIns="274178" tIns="45683" rIns="365570" bIns="4568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999" b="1" i="0" u="none" strike="noStrike" kern="0" cap="none" spc="0" normalizeH="0" baseline="0" noProof="0" dirty="0">
                <a:ln>
                  <a:noFill/>
                </a:ln>
                <a:solidFill>
                  <a:srgbClr val="F80000"/>
                </a:solidFill>
                <a:effectLst/>
                <a:uLnTx/>
                <a:uFillTx/>
                <a:latin typeface="Calibri"/>
                <a:ea typeface="+mn-ea"/>
                <a:cs typeface="+mn-cs"/>
              </a:rPr>
              <a:t>PERMISSIONED</a:t>
            </a:r>
          </a:p>
        </p:txBody>
      </p:sp>
      <p:sp>
        <p:nvSpPr>
          <p:cNvPr id="20" name="Parallelogram 19">
            <a:extLst>
              <a:ext uri="{FF2B5EF4-FFF2-40B4-BE49-F238E27FC236}">
                <a16:creationId xmlns:a16="http://schemas.microsoft.com/office/drawing/2014/main" xmlns="" id="{5DAA9672-930C-FE4A-BCFE-CD3627406480}"/>
              </a:ext>
            </a:extLst>
          </p:cNvPr>
          <p:cNvSpPr/>
          <p:nvPr/>
        </p:nvSpPr>
        <p:spPr>
          <a:xfrm>
            <a:off x="508106" y="346899"/>
            <a:ext cx="11298884" cy="613538"/>
          </a:xfrm>
          <a:prstGeom prst="parallelogram">
            <a:avLst/>
          </a:prstGeom>
          <a:gradFill>
            <a:gsLst>
              <a:gs pos="100000">
                <a:srgbClr val="FFFFFF"/>
              </a:gs>
              <a:gs pos="0">
                <a:srgbClr val="FFFFFF">
                  <a:alpha val="75000"/>
                </a:srgbClr>
              </a:gs>
            </a:gsLst>
            <a:lin ang="16200000" scaled="0"/>
          </a:gradFill>
          <a:ln w="19050" cap="flat" cmpd="sng" algn="ctr">
            <a:noFill/>
            <a:prstDash val="solid"/>
            <a:miter lim="800000"/>
          </a:ln>
          <a:effectLst/>
        </p:spPr>
        <p:txBody>
          <a:bodyPr rot="0" spcFirstLastPara="0" vertOverflow="overflow" horzOverflow="overflow" vert="horz" wrap="square" lIns="365665" tIns="45707" rIns="457081" bIns="4570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374A58">
                    <a:lumMod val="50000"/>
                  </a:srgbClr>
                </a:solidFill>
                <a:effectLst/>
                <a:uLnTx/>
                <a:uFillTx/>
                <a:latin typeface="Calibri"/>
                <a:ea typeface="+mn-ea"/>
                <a:cs typeface="+mn-cs"/>
              </a:rPr>
              <a:t>Two Types of Blockchain</a:t>
            </a:r>
          </a:p>
        </p:txBody>
      </p:sp>
      <p:sp>
        <p:nvSpPr>
          <p:cNvPr id="21" name="TextBox 20">
            <a:extLst>
              <a:ext uri="{FF2B5EF4-FFF2-40B4-BE49-F238E27FC236}">
                <a16:creationId xmlns:a16="http://schemas.microsoft.com/office/drawing/2014/main" xmlns="" id="{CD2503F2-F5B8-0D43-9765-A6819DA7F8AA}"/>
              </a:ext>
            </a:extLst>
          </p:cNvPr>
          <p:cNvSpPr txBox="1"/>
          <p:nvPr/>
        </p:nvSpPr>
        <p:spPr>
          <a:xfrm>
            <a:off x="1269394" y="2973993"/>
            <a:ext cx="4770363" cy="1633217"/>
          </a:xfrm>
          <a:prstGeom prst="rect">
            <a:avLst/>
          </a:prstGeom>
          <a:noFill/>
        </p:spPr>
        <p:txBody>
          <a:bodyPr lIns="0" tIns="0" rIns="0" bIns="0" anchor="t" anchorCtr="0"/>
          <a:lstStyle/>
          <a:p>
            <a:pPr marL="285664" marR="0" lvl="0" indent="-285664" algn="l" defTabSz="913668"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Members in business network are invited to join network</a:t>
            </a:r>
          </a:p>
          <a:p>
            <a:pPr marL="285664" marR="0" lvl="0" indent="-285664" algn="l" defTabSz="913668"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Examples: manufacturer &amp; its suppliers, cargo shipper and its broker network, etc. </a:t>
            </a:r>
          </a:p>
          <a:p>
            <a:pPr marL="285664" marR="0" lvl="0" indent="-285664" algn="l" defTabSz="913668"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More secure &amp; better governance  - parties are known in advance </a:t>
            </a:r>
          </a:p>
          <a:p>
            <a:pPr marL="285664" marR="0" lvl="0" indent="-285664" algn="l" defTabSz="913668" rtl="0" eaLnBrk="1" fontAlgn="auto" latinLnBrk="0" hangingPunct="1">
              <a:lnSpc>
                <a:spcPct val="100000"/>
              </a:lnSpc>
              <a:spcBef>
                <a:spcPts val="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Better suited for the enterprise</a:t>
            </a:r>
          </a:p>
        </p:txBody>
      </p:sp>
      <p:sp>
        <p:nvSpPr>
          <p:cNvPr id="22" name="TextBox 21">
            <a:extLst>
              <a:ext uri="{FF2B5EF4-FFF2-40B4-BE49-F238E27FC236}">
                <a16:creationId xmlns:a16="http://schemas.microsoft.com/office/drawing/2014/main" xmlns="" id="{384D3939-DA3D-5046-B424-ACF1B7FB8206}"/>
              </a:ext>
            </a:extLst>
          </p:cNvPr>
          <p:cNvSpPr txBox="1"/>
          <p:nvPr/>
        </p:nvSpPr>
        <p:spPr>
          <a:xfrm>
            <a:off x="6801045" y="2973992"/>
            <a:ext cx="4764157" cy="1633217"/>
          </a:xfrm>
          <a:prstGeom prst="rect">
            <a:avLst/>
          </a:prstGeom>
          <a:noFill/>
        </p:spPr>
        <p:txBody>
          <a:bodyPr lIns="0" tIns="0" rIns="0" bIns="0" anchor="t" anchorCtr="0"/>
          <a:lstStyle/>
          <a:p>
            <a:pPr marL="285664" marR="0" lvl="0" indent="-285664" algn="l" defTabSz="913668" rtl="0" eaLnBrk="1" fontAlgn="auto" latinLnBrk="0" hangingPunct="1">
              <a:lnSpc>
                <a:spcPct val="100000"/>
              </a:lnSpc>
              <a:spcBef>
                <a:spcPts val="120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Anyone on Internet may join and have access to the ledger information</a:t>
            </a:r>
          </a:p>
          <a:p>
            <a:pPr marL="285664" marR="0" lvl="0" indent="-285664" algn="l" defTabSz="913668" rtl="0" eaLnBrk="1" fontAlgn="auto" latinLnBrk="0" hangingPunct="1">
              <a:lnSpc>
                <a:spcPct val="100000"/>
              </a:lnSpc>
              <a:spcBef>
                <a:spcPts val="120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Examples: Bitcoin, Ethereum, etc.</a:t>
            </a:r>
          </a:p>
          <a:p>
            <a:pPr marL="285664" marR="0" lvl="0" indent="-285664" algn="l" defTabSz="913668" rtl="0" eaLnBrk="1" fontAlgn="auto" latinLnBrk="0" hangingPunct="1">
              <a:lnSpc>
                <a:spcPct val="100000"/>
              </a:lnSpc>
              <a:spcBef>
                <a:spcPts val="1200"/>
              </a:spcBef>
              <a:spcAft>
                <a:spcPts val="600"/>
              </a:spcAft>
              <a:buClr>
                <a:srgbClr val="FFFFFF"/>
              </a:buClr>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Calibri"/>
                <a:ea typeface="+mn-ea"/>
                <a:cs typeface="+mn-cs"/>
              </a:rPr>
              <a:t>Less secure &amp; poorer governance - parties not known in advance</a:t>
            </a:r>
          </a:p>
        </p:txBody>
      </p:sp>
      <p:sp>
        <p:nvSpPr>
          <p:cNvPr id="24" name="TextBox 23">
            <a:extLst>
              <a:ext uri="{FF2B5EF4-FFF2-40B4-BE49-F238E27FC236}">
                <a16:creationId xmlns:a16="http://schemas.microsoft.com/office/drawing/2014/main" xmlns="" id="{63A7A77C-D172-A940-A91C-7BBE3D346B98}"/>
              </a:ext>
            </a:extLst>
          </p:cNvPr>
          <p:cNvSpPr txBox="1"/>
          <p:nvPr/>
        </p:nvSpPr>
        <p:spPr>
          <a:xfrm>
            <a:off x="1502513" y="5778932"/>
            <a:ext cx="9773498" cy="57516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58595B"/>
                </a:solidFill>
                <a:effectLst/>
                <a:uLnTx/>
                <a:uFillTx/>
                <a:latin typeface="Calibri"/>
                <a:ea typeface="+mn-ea"/>
                <a:cs typeface="+mn-cs"/>
              </a:rPr>
              <a:t>Oracle Offers a </a:t>
            </a:r>
            <a:r>
              <a:rPr kumimoji="0" lang="en-US" sz="2800" b="1" i="0" u="none" strike="noStrike" kern="0" cap="none" spc="0" normalizeH="0" baseline="0" noProof="0" dirty="0">
                <a:ln>
                  <a:noFill/>
                </a:ln>
                <a:solidFill>
                  <a:srgbClr val="FF0000"/>
                </a:solidFill>
                <a:effectLst/>
                <a:uLnTx/>
                <a:uFillTx/>
                <a:latin typeface="Calibri"/>
                <a:ea typeface="+mn-ea"/>
                <a:cs typeface="+mn-cs"/>
              </a:rPr>
              <a:t>Permissioned</a:t>
            </a:r>
            <a:r>
              <a:rPr kumimoji="0" lang="en-US" sz="2800" b="1" i="0" u="none" strike="noStrike" kern="0" cap="none" spc="0" normalizeH="0" baseline="0" noProof="0" dirty="0">
                <a:ln>
                  <a:noFill/>
                </a:ln>
                <a:solidFill>
                  <a:srgbClr val="58595B"/>
                </a:solidFill>
                <a:effectLst/>
                <a:uLnTx/>
                <a:uFillTx/>
                <a:latin typeface="Calibri"/>
                <a:ea typeface="+mn-ea"/>
                <a:cs typeface="+mn-cs"/>
              </a:rPr>
              <a:t> Enterprise Blockchain Platform</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49827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546100" y="2920999"/>
            <a:ext cx="4997450" cy="1751013"/>
          </a:xfrm>
          <a:prstGeom prst="rect">
            <a:avLst/>
          </a:prstGeom>
        </p:spPr>
        <p:txBody>
          <a:bodyPr spcFirstLastPara="1" vert="horz" wrap="square" lIns="0" tIns="121868" rIns="0" bIns="121868" rtlCol="0" anchor="t" anchorCtr="0">
            <a:noAutofit/>
          </a:bodyPr>
          <a:lstStyle/>
          <a:p>
            <a:pPr>
              <a:spcBef>
                <a:spcPts val="0"/>
              </a:spcBef>
            </a:pPr>
            <a:r>
              <a:rPr lang="en-IN" sz="6000" dirty="0">
                <a:solidFill>
                  <a:schemeClr val="accent5"/>
                </a:solidFill>
                <a:latin typeface="+mn-lt"/>
                <a:ea typeface="Proxima Nova"/>
                <a:cs typeface="Proxima Nova"/>
                <a:sym typeface="Proxima Nova"/>
              </a:rPr>
              <a:t>ENTERPRISE BLOCKCHAIN</a:t>
            </a:r>
            <a:r>
              <a:rPr lang="en-IN" sz="6000" dirty="0">
                <a:solidFill>
                  <a:schemeClr val="bg1"/>
                </a:solidFill>
                <a:latin typeface="+mn-lt"/>
                <a:ea typeface="Proxima Nova"/>
                <a:cs typeface="Proxima Nova"/>
                <a:sym typeface="Proxima Nova"/>
              </a:rPr>
              <a:t> </a:t>
            </a:r>
            <a:br>
              <a:rPr lang="en-IN" sz="6000" dirty="0">
                <a:solidFill>
                  <a:schemeClr val="bg1"/>
                </a:solidFill>
                <a:latin typeface="+mn-lt"/>
                <a:ea typeface="Proxima Nova"/>
                <a:cs typeface="Proxima Nova"/>
                <a:sym typeface="Proxima Nova"/>
              </a:rPr>
            </a:br>
            <a:r>
              <a:rPr lang="en-IN" sz="6000" dirty="0">
                <a:solidFill>
                  <a:schemeClr val="bg1"/>
                </a:solidFill>
                <a:latin typeface="+mn-lt"/>
                <a:ea typeface="Proxima Nova"/>
                <a:cs typeface="Proxima Nova"/>
                <a:sym typeface="Proxima Nova"/>
              </a:rPr>
              <a:t>IN ACTION</a:t>
            </a:r>
          </a:p>
        </p:txBody>
      </p:sp>
      <p:sp>
        <p:nvSpPr>
          <p:cNvPr id="2" name="Slide Number Placeholder 1">
            <a:extLst>
              <a:ext uri="{FF2B5EF4-FFF2-40B4-BE49-F238E27FC236}">
                <a16:creationId xmlns:a16="http://schemas.microsoft.com/office/drawing/2014/main" xmlns="" id="{594BD3A4-C9F2-1948-AF27-D71EE438C3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1369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FB66408-10CD-1840-A71A-C0319C326A3F}"/>
              </a:ext>
            </a:extLst>
          </p:cNvPr>
          <p:cNvSpPr>
            <a:spLocks noGrp="1"/>
          </p:cNvSpPr>
          <p:nvPr>
            <p:ph type="title"/>
          </p:nvPr>
        </p:nvSpPr>
        <p:spPr/>
        <p:txBody>
          <a:bodyPr/>
          <a:lstStyle/>
          <a:p>
            <a:r>
              <a:rPr lang="en-US" dirty="0">
                <a:solidFill>
                  <a:schemeClr val="bg1"/>
                </a:solidFill>
              </a:rPr>
              <a:t>Blockchain for Trade Finance</a:t>
            </a:r>
          </a:p>
        </p:txBody>
      </p:sp>
      <p:sp>
        <p:nvSpPr>
          <p:cNvPr id="29" name="Rectangle 28">
            <a:extLst>
              <a:ext uri="{FF2B5EF4-FFF2-40B4-BE49-F238E27FC236}">
                <a16:creationId xmlns:a16="http://schemas.microsoft.com/office/drawing/2014/main" xmlns="" id="{97232C53-4F70-134B-B1F5-271C8FBA5BAF}"/>
              </a:ext>
            </a:extLst>
          </p:cNvPr>
          <p:cNvSpPr/>
          <p:nvPr/>
        </p:nvSpPr>
        <p:spPr bwMode="gray">
          <a:xfrm>
            <a:off x="531809" y="1840257"/>
            <a:ext cx="5399391" cy="357716"/>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Calibri"/>
                <a:ea typeface="+mn-ea"/>
                <a:cs typeface="+mn-cs"/>
              </a:rPr>
              <a:t>CURRENT APPROACH</a:t>
            </a:r>
          </a:p>
        </p:txBody>
      </p:sp>
      <p:sp>
        <p:nvSpPr>
          <p:cNvPr id="32" name="Rectangle 31">
            <a:extLst>
              <a:ext uri="{FF2B5EF4-FFF2-40B4-BE49-F238E27FC236}">
                <a16:creationId xmlns:a16="http://schemas.microsoft.com/office/drawing/2014/main" xmlns="" id="{CCD5A92B-119E-6A42-B5C0-6C412DDBE020}"/>
              </a:ext>
            </a:extLst>
          </p:cNvPr>
          <p:cNvSpPr/>
          <p:nvPr/>
        </p:nvSpPr>
        <p:spPr bwMode="gray">
          <a:xfrm>
            <a:off x="6226601" y="1840257"/>
            <a:ext cx="5399391" cy="357716"/>
          </a:xfrm>
          <a:prstGeom prst="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Calibri"/>
                <a:ea typeface="+mn-ea"/>
                <a:cs typeface="+mn-cs"/>
              </a:rPr>
              <a:t>BLOCKCHAIN APPROACH</a:t>
            </a:r>
          </a:p>
        </p:txBody>
      </p:sp>
      <p:sp>
        <p:nvSpPr>
          <p:cNvPr id="93" name="Rectangle 92">
            <a:extLst>
              <a:ext uri="{FF2B5EF4-FFF2-40B4-BE49-F238E27FC236}">
                <a16:creationId xmlns:a16="http://schemas.microsoft.com/office/drawing/2014/main" xmlns="" id="{079DB169-1928-0940-8872-59C717D3EC2F}"/>
              </a:ext>
            </a:extLst>
          </p:cNvPr>
          <p:cNvSpPr/>
          <p:nvPr/>
        </p:nvSpPr>
        <p:spPr bwMode="gray">
          <a:xfrm>
            <a:off x="531039" y="4754413"/>
            <a:ext cx="5399391" cy="1044033"/>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1" i="0" u="none" strike="noStrike" kern="1200" cap="none" spc="0" normalizeH="0" baseline="0" noProof="0" dirty="0">
              <a:ln>
                <a:noFill/>
              </a:ln>
              <a:solidFill>
                <a:srgbClr val="FFFFFF"/>
              </a:solidFill>
              <a:effectLst/>
              <a:uLnTx/>
              <a:uFillTx/>
              <a:latin typeface="Calibri"/>
              <a:ea typeface="+mn-ea"/>
              <a:cs typeface="+mn-cs"/>
            </a:endParaRPr>
          </a:p>
        </p:txBody>
      </p:sp>
      <p:sp>
        <p:nvSpPr>
          <p:cNvPr id="53" name="TextBox 52">
            <a:extLst>
              <a:ext uri="{FF2B5EF4-FFF2-40B4-BE49-F238E27FC236}">
                <a16:creationId xmlns:a16="http://schemas.microsoft.com/office/drawing/2014/main" xmlns="" id="{A76BB92E-40A3-3E4E-B231-EB4902626575}"/>
              </a:ext>
            </a:extLst>
          </p:cNvPr>
          <p:cNvSpPr txBox="1"/>
          <p:nvPr/>
        </p:nvSpPr>
        <p:spPr>
          <a:xfrm>
            <a:off x="1356127" y="4843528"/>
            <a:ext cx="3762792" cy="937835"/>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FFFFFF"/>
                </a:solidFill>
                <a:effectLst/>
                <a:uLnTx/>
                <a:uFillTx/>
                <a:latin typeface="Calibri"/>
                <a:ea typeface="+mn-ea"/>
                <a:cs typeface="+mn-cs"/>
              </a:rPr>
              <a:t>Challenges</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Easy to defraud</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Expensive bank fees</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Difficult to track</a:t>
            </a:r>
          </a:p>
        </p:txBody>
      </p:sp>
      <p:sp>
        <p:nvSpPr>
          <p:cNvPr id="95" name="Rectangle 94">
            <a:extLst>
              <a:ext uri="{FF2B5EF4-FFF2-40B4-BE49-F238E27FC236}">
                <a16:creationId xmlns:a16="http://schemas.microsoft.com/office/drawing/2014/main" xmlns="" id="{90594603-C1DB-804C-950A-AF980AAB7693}"/>
              </a:ext>
            </a:extLst>
          </p:cNvPr>
          <p:cNvSpPr/>
          <p:nvPr/>
        </p:nvSpPr>
        <p:spPr bwMode="gray">
          <a:xfrm>
            <a:off x="6226601" y="4751669"/>
            <a:ext cx="5399391" cy="1046778"/>
          </a:xfrm>
          <a:prstGeom prst="rect">
            <a:avLst/>
          </a:prstGeom>
          <a:solidFill>
            <a:schemeClr val="accent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1" i="0" u="none" strike="noStrike" kern="1200" cap="none" spc="0" normalizeH="0" baseline="0" noProof="0" dirty="0">
              <a:ln>
                <a:noFill/>
              </a:ln>
              <a:solidFill>
                <a:srgbClr val="FFFFFF"/>
              </a:solidFill>
              <a:effectLst/>
              <a:uLnTx/>
              <a:uFillTx/>
              <a:latin typeface="Calibri"/>
              <a:ea typeface="+mn-ea"/>
              <a:cs typeface="+mn-cs"/>
            </a:endParaRPr>
          </a:p>
        </p:txBody>
      </p:sp>
      <p:sp>
        <p:nvSpPr>
          <p:cNvPr id="98" name="TextBox 97">
            <a:extLst>
              <a:ext uri="{FF2B5EF4-FFF2-40B4-BE49-F238E27FC236}">
                <a16:creationId xmlns:a16="http://schemas.microsoft.com/office/drawing/2014/main" xmlns="" id="{15DB33AF-52DA-7641-82D9-EEA03C2E4F24}"/>
              </a:ext>
            </a:extLst>
          </p:cNvPr>
          <p:cNvSpPr txBox="1"/>
          <p:nvPr/>
        </p:nvSpPr>
        <p:spPr>
          <a:xfrm>
            <a:off x="7051689" y="4843528"/>
            <a:ext cx="3762792" cy="937835"/>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FFFFFF"/>
                </a:solidFill>
                <a:effectLst/>
                <a:uLnTx/>
                <a:uFillTx/>
                <a:latin typeface="Calibri"/>
                <a:ea typeface="+mn-ea"/>
                <a:cs typeface="+mn-cs"/>
              </a:rPr>
              <a:t>Benefits</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Secure international trade transactions</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Eliminate expensive bank fees</a:t>
            </a:r>
          </a:p>
          <a:p>
            <a:pPr marL="138072" marR="0" lvl="0" indent="-138072"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Leaner, faster processes</a:t>
            </a:r>
          </a:p>
        </p:txBody>
      </p:sp>
      <p:sp>
        <p:nvSpPr>
          <p:cNvPr id="20" name="Slide Number Placeholder 19">
            <a:extLst>
              <a:ext uri="{FF2B5EF4-FFF2-40B4-BE49-F238E27FC236}">
                <a16:creationId xmlns:a16="http://schemas.microsoft.com/office/drawing/2014/main" xmlns="" id="{7D7866A1-570B-CB4F-B27A-0F468A5B19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IN"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850" b="0" i="0" u="none" strike="noStrike" kern="1200" cap="none" spc="0" normalizeH="0" baseline="0" noProof="0">
              <a:ln>
                <a:noFill/>
              </a:ln>
              <a:solidFill>
                <a:srgbClr val="5F5F5F"/>
              </a:solidFill>
              <a:effectLst/>
              <a:uLnTx/>
              <a:uFillTx/>
              <a:latin typeface="Calibri"/>
              <a:ea typeface="+mn-ea"/>
              <a:cs typeface="+mn-cs"/>
            </a:endParaRPr>
          </a:p>
        </p:txBody>
      </p:sp>
      <p:sp>
        <p:nvSpPr>
          <p:cNvPr id="66" name="Freeform 65">
            <a:extLst>
              <a:ext uri="{FF2B5EF4-FFF2-40B4-BE49-F238E27FC236}">
                <a16:creationId xmlns:a16="http://schemas.microsoft.com/office/drawing/2014/main" xmlns="" id="{FDC9E951-BEF2-5247-A84C-FE41BD99E56B}"/>
              </a:ext>
            </a:extLst>
          </p:cNvPr>
          <p:cNvSpPr>
            <a:spLocks noChangeAspect="1" noChangeArrowheads="1"/>
          </p:cNvSpPr>
          <p:nvPr/>
        </p:nvSpPr>
        <p:spPr bwMode="auto">
          <a:xfrm>
            <a:off x="6377916" y="5042761"/>
            <a:ext cx="568944" cy="568944"/>
          </a:xfrm>
          <a:custGeom>
            <a:avLst/>
            <a:gdLst>
              <a:gd name="T0" fmla="*/ 1308 w 2964"/>
              <a:gd name="T1" fmla="*/ 1921 h 2964"/>
              <a:gd name="T2" fmla="*/ 1042 w 2964"/>
              <a:gd name="T3" fmla="*/ 2152 h 2964"/>
              <a:gd name="T4" fmla="*/ 1378 w 2964"/>
              <a:gd name="T5" fmla="*/ 2037 h 2964"/>
              <a:gd name="T6" fmla="*/ 1308 w 2964"/>
              <a:gd name="T7" fmla="*/ 1921 h 2964"/>
              <a:gd name="T8" fmla="*/ 1898 w 2964"/>
              <a:gd name="T9" fmla="*/ 2060 h 2964"/>
              <a:gd name="T10" fmla="*/ 1562 w 2964"/>
              <a:gd name="T11" fmla="*/ 1944 h 2964"/>
              <a:gd name="T12" fmla="*/ 1828 w 2964"/>
              <a:gd name="T13" fmla="*/ 2175 h 2964"/>
              <a:gd name="T14" fmla="*/ 1898 w 2964"/>
              <a:gd name="T15" fmla="*/ 2060 h 2964"/>
              <a:gd name="T16" fmla="*/ 1482 w 2964"/>
              <a:gd name="T17" fmla="*/ 1389 h 2964"/>
              <a:gd name="T18" fmla="*/ 1413 w 2964"/>
              <a:gd name="T19" fmla="*/ 1736 h 2964"/>
              <a:gd name="T20" fmla="*/ 1550 w 2964"/>
              <a:gd name="T21" fmla="*/ 1736 h 2964"/>
              <a:gd name="T22" fmla="*/ 1482 w 2964"/>
              <a:gd name="T23" fmla="*/ 1389 h 2964"/>
              <a:gd name="T24" fmla="*/ 2824 w 2964"/>
              <a:gd name="T25" fmla="*/ 2175 h 2964"/>
              <a:gd name="T26" fmla="*/ 2523 w 2964"/>
              <a:gd name="T27" fmla="*/ 1712 h 2964"/>
              <a:gd name="T28" fmla="*/ 2222 w 2964"/>
              <a:gd name="T29" fmla="*/ 2175 h 2964"/>
              <a:gd name="T30" fmla="*/ 2083 w 2964"/>
              <a:gd name="T31" fmla="*/ 2777 h 2964"/>
              <a:gd name="T32" fmla="*/ 2963 w 2964"/>
              <a:gd name="T33" fmla="*/ 2777 h 2964"/>
              <a:gd name="T34" fmla="*/ 2824 w 2964"/>
              <a:gd name="T35" fmla="*/ 2175 h 2964"/>
              <a:gd name="T36" fmla="*/ 2569 w 2964"/>
              <a:gd name="T37" fmla="*/ 2534 h 2964"/>
              <a:gd name="T38" fmla="*/ 2523 w 2964"/>
              <a:gd name="T39" fmla="*/ 2685 h 2964"/>
              <a:gd name="T40" fmla="*/ 2477 w 2964"/>
              <a:gd name="T41" fmla="*/ 2534 h 2964"/>
              <a:gd name="T42" fmla="*/ 2523 w 2964"/>
              <a:gd name="T43" fmla="*/ 2361 h 2964"/>
              <a:gd name="T44" fmla="*/ 2569 w 2964"/>
              <a:gd name="T45" fmla="*/ 2534 h 2964"/>
              <a:gd name="T46" fmla="*/ 2685 w 2964"/>
              <a:gd name="T47" fmla="*/ 2175 h 2964"/>
              <a:gd name="T48" fmla="*/ 2361 w 2964"/>
              <a:gd name="T49" fmla="*/ 2014 h 2964"/>
              <a:gd name="T50" fmla="*/ 2685 w 2964"/>
              <a:gd name="T51" fmla="*/ 2014 h 2964"/>
              <a:gd name="T52" fmla="*/ 741 w 2964"/>
              <a:gd name="T53" fmla="*/ 2014 h 2964"/>
              <a:gd name="T54" fmla="*/ 440 w 2964"/>
              <a:gd name="T55" fmla="*/ 1712 h 2964"/>
              <a:gd name="T56" fmla="*/ 139 w 2964"/>
              <a:gd name="T57" fmla="*/ 2175 h 2964"/>
              <a:gd name="T58" fmla="*/ 0 w 2964"/>
              <a:gd name="T59" fmla="*/ 2777 h 2964"/>
              <a:gd name="T60" fmla="*/ 880 w 2964"/>
              <a:gd name="T61" fmla="*/ 2777 h 2964"/>
              <a:gd name="T62" fmla="*/ 741 w 2964"/>
              <a:gd name="T63" fmla="*/ 2175 h 2964"/>
              <a:gd name="T64" fmla="*/ 486 w 2964"/>
              <a:gd name="T65" fmla="*/ 2534 h 2964"/>
              <a:gd name="T66" fmla="*/ 486 w 2964"/>
              <a:gd name="T67" fmla="*/ 2639 h 2964"/>
              <a:gd name="T68" fmla="*/ 394 w 2964"/>
              <a:gd name="T69" fmla="*/ 2639 h 2964"/>
              <a:gd name="T70" fmla="*/ 347 w 2964"/>
              <a:gd name="T71" fmla="*/ 2453 h 2964"/>
              <a:gd name="T72" fmla="*/ 533 w 2964"/>
              <a:gd name="T73" fmla="*/ 2453 h 2964"/>
              <a:gd name="T74" fmla="*/ 602 w 2964"/>
              <a:gd name="T75" fmla="*/ 2175 h 2964"/>
              <a:gd name="T76" fmla="*/ 278 w 2964"/>
              <a:gd name="T77" fmla="*/ 2175 h 2964"/>
              <a:gd name="T78" fmla="*/ 440 w 2964"/>
              <a:gd name="T79" fmla="*/ 1851 h 2964"/>
              <a:gd name="T80" fmla="*/ 602 w 2964"/>
              <a:gd name="T81" fmla="*/ 2175 h 2964"/>
              <a:gd name="T82" fmla="*/ 1921 w 2964"/>
              <a:gd name="T83" fmla="*/ 1065 h 2964"/>
              <a:gd name="T84" fmla="*/ 1782 w 2964"/>
              <a:gd name="T85" fmla="*/ 463 h 2964"/>
              <a:gd name="T86" fmla="*/ 1482 w 2964"/>
              <a:gd name="T87" fmla="*/ 0 h 2964"/>
              <a:gd name="T88" fmla="*/ 1181 w 2964"/>
              <a:gd name="T89" fmla="*/ 463 h 2964"/>
              <a:gd name="T90" fmla="*/ 1042 w 2964"/>
              <a:gd name="T91" fmla="*/ 1065 h 2964"/>
              <a:gd name="T92" fmla="*/ 1921 w 2964"/>
              <a:gd name="T93" fmla="*/ 1065 h 2964"/>
              <a:gd name="T94" fmla="*/ 1320 w 2964"/>
              <a:gd name="T95" fmla="*/ 301 h 2964"/>
              <a:gd name="T96" fmla="*/ 1643 w 2964"/>
              <a:gd name="T97" fmla="*/ 301 h 2964"/>
              <a:gd name="T98" fmla="*/ 1320 w 2964"/>
              <a:gd name="T99" fmla="*/ 463 h 2964"/>
              <a:gd name="T100" fmla="*/ 1436 w 2964"/>
              <a:gd name="T101" fmla="*/ 926 h 2964"/>
              <a:gd name="T102" fmla="*/ 1436 w 2964"/>
              <a:gd name="T103" fmla="*/ 822 h 2964"/>
              <a:gd name="T104" fmla="*/ 1482 w 2964"/>
              <a:gd name="T105" fmla="*/ 648 h 2964"/>
              <a:gd name="T106" fmla="*/ 1527 w 2964"/>
              <a:gd name="T107" fmla="*/ 822 h 2964"/>
              <a:gd name="T108" fmla="*/ 1482 w 2964"/>
              <a:gd name="T109" fmla="*/ 97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64" h="2964">
                <a:moveTo>
                  <a:pt x="1308" y="1921"/>
                </a:moveTo>
                <a:lnTo>
                  <a:pt x="1308" y="1921"/>
                </a:lnTo>
                <a:cubicBezTo>
                  <a:pt x="1065" y="2060"/>
                  <a:pt x="1065" y="2060"/>
                  <a:pt x="1065" y="2060"/>
                </a:cubicBezTo>
                <a:cubicBezTo>
                  <a:pt x="1030" y="2071"/>
                  <a:pt x="1019" y="2118"/>
                  <a:pt x="1042" y="2152"/>
                </a:cubicBezTo>
                <a:cubicBezTo>
                  <a:pt x="1065" y="2187"/>
                  <a:pt x="1100" y="2199"/>
                  <a:pt x="1135" y="2175"/>
                </a:cubicBezTo>
                <a:cubicBezTo>
                  <a:pt x="1378" y="2037"/>
                  <a:pt x="1378" y="2037"/>
                  <a:pt x="1378" y="2037"/>
                </a:cubicBezTo>
                <a:cubicBezTo>
                  <a:pt x="1413" y="2025"/>
                  <a:pt x="1424" y="1979"/>
                  <a:pt x="1401" y="1944"/>
                </a:cubicBezTo>
                <a:cubicBezTo>
                  <a:pt x="1378" y="1909"/>
                  <a:pt x="1343" y="1898"/>
                  <a:pt x="1308" y="1921"/>
                </a:cubicBezTo>
                <a:close/>
                <a:moveTo>
                  <a:pt x="1898" y="2060"/>
                </a:moveTo>
                <a:lnTo>
                  <a:pt x="1898" y="2060"/>
                </a:lnTo>
                <a:cubicBezTo>
                  <a:pt x="1655" y="1921"/>
                  <a:pt x="1655" y="1921"/>
                  <a:pt x="1655" y="1921"/>
                </a:cubicBezTo>
                <a:cubicBezTo>
                  <a:pt x="1620" y="1898"/>
                  <a:pt x="1585" y="1909"/>
                  <a:pt x="1562" y="1944"/>
                </a:cubicBezTo>
                <a:cubicBezTo>
                  <a:pt x="1539" y="1979"/>
                  <a:pt x="1550" y="2025"/>
                  <a:pt x="1585" y="2037"/>
                </a:cubicBezTo>
                <a:cubicBezTo>
                  <a:pt x="1828" y="2175"/>
                  <a:pt x="1828" y="2175"/>
                  <a:pt x="1828" y="2175"/>
                </a:cubicBezTo>
                <a:cubicBezTo>
                  <a:pt x="1863" y="2199"/>
                  <a:pt x="1898" y="2187"/>
                  <a:pt x="1921" y="2152"/>
                </a:cubicBezTo>
                <a:cubicBezTo>
                  <a:pt x="1944" y="2118"/>
                  <a:pt x="1932" y="2071"/>
                  <a:pt x="1898" y="2060"/>
                </a:cubicBezTo>
                <a:close/>
                <a:moveTo>
                  <a:pt x="1482" y="1389"/>
                </a:moveTo>
                <a:lnTo>
                  <a:pt x="1482" y="1389"/>
                </a:lnTo>
                <a:cubicBezTo>
                  <a:pt x="1447" y="1389"/>
                  <a:pt x="1413" y="1424"/>
                  <a:pt x="1413" y="1459"/>
                </a:cubicBezTo>
                <a:cubicBezTo>
                  <a:pt x="1413" y="1736"/>
                  <a:pt x="1413" y="1736"/>
                  <a:pt x="1413" y="1736"/>
                </a:cubicBezTo>
                <a:cubicBezTo>
                  <a:pt x="1413" y="1770"/>
                  <a:pt x="1447" y="1805"/>
                  <a:pt x="1482" y="1805"/>
                </a:cubicBezTo>
                <a:cubicBezTo>
                  <a:pt x="1516" y="1805"/>
                  <a:pt x="1550" y="1770"/>
                  <a:pt x="1550" y="1736"/>
                </a:cubicBezTo>
                <a:cubicBezTo>
                  <a:pt x="1550" y="1459"/>
                  <a:pt x="1550" y="1459"/>
                  <a:pt x="1550" y="1459"/>
                </a:cubicBezTo>
                <a:cubicBezTo>
                  <a:pt x="1550" y="1424"/>
                  <a:pt x="1516" y="1389"/>
                  <a:pt x="1482" y="1389"/>
                </a:cubicBezTo>
                <a:close/>
                <a:moveTo>
                  <a:pt x="2824" y="2175"/>
                </a:moveTo>
                <a:lnTo>
                  <a:pt x="2824" y="2175"/>
                </a:lnTo>
                <a:cubicBezTo>
                  <a:pt x="2824" y="2014"/>
                  <a:pt x="2824" y="2014"/>
                  <a:pt x="2824" y="2014"/>
                </a:cubicBezTo>
                <a:cubicBezTo>
                  <a:pt x="2824" y="1851"/>
                  <a:pt x="2685" y="1712"/>
                  <a:pt x="2523" y="1712"/>
                </a:cubicBezTo>
                <a:cubicBezTo>
                  <a:pt x="2361" y="1712"/>
                  <a:pt x="2222" y="1851"/>
                  <a:pt x="2222" y="2014"/>
                </a:cubicBezTo>
                <a:cubicBezTo>
                  <a:pt x="2222" y="2175"/>
                  <a:pt x="2222" y="2175"/>
                  <a:pt x="2222" y="2175"/>
                </a:cubicBezTo>
                <a:cubicBezTo>
                  <a:pt x="2083" y="2175"/>
                  <a:pt x="2083" y="2175"/>
                  <a:pt x="2083" y="2175"/>
                </a:cubicBezTo>
                <a:cubicBezTo>
                  <a:pt x="2083" y="2777"/>
                  <a:pt x="2083" y="2777"/>
                  <a:pt x="2083" y="2777"/>
                </a:cubicBezTo>
                <a:cubicBezTo>
                  <a:pt x="2523" y="2963"/>
                  <a:pt x="2523" y="2963"/>
                  <a:pt x="2523" y="2963"/>
                </a:cubicBezTo>
                <a:cubicBezTo>
                  <a:pt x="2963" y="2777"/>
                  <a:pt x="2963" y="2777"/>
                  <a:pt x="2963" y="2777"/>
                </a:cubicBezTo>
                <a:cubicBezTo>
                  <a:pt x="2963" y="2175"/>
                  <a:pt x="2963" y="2175"/>
                  <a:pt x="2963" y="2175"/>
                </a:cubicBezTo>
                <a:lnTo>
                  <a:pt x="2824" y="2175"/>
                </a:lnTo>
                <a:close/>
                <a:moveTo>
                  <a:pt x="2569" y="2534"/>
                </a:moveTo>
                <a:lnTo>
                  <a:pt x="2569" y="2534"/>
                </a:lnTo>
                <a:cubicBezTo>
                  <a:pt x="2569" y="2639"/>
                  <a:pt x="2569" y="2639"/>
                  <a:pt x="2569" y="2639"/>
                </a:cubicBezTo>
                <a:cubicBezTo>
                  <a:pt x="2569" y="2662"/>
                  <a:pt x="2546" y="2685"/>
                  <a:pt x="2523" y="2685"/>
                </a:cubicBezTo>
                <a:cubicBezTo>
                  <a:pt x="2500" y="2685"/>
                  <a:pt x="2477" y="2662"/>
                  <a:pt x="2477" y="2639"/>
                </a:cubicBezTo>
                <a:cubicBezTo>
                  <a:pt x="2477" y="2534"/>
                  <a:pt x="2477" y="2534"/>
                  <a:pt x="2477" y="2534"/>
                </a:cubicBezTo>
                <a:cubicBezTo>
                  <a:pt x="2453" y="2523"/>
                  <a:pt x="2430" y="2488"/>
                  <a:pt x="2430" y="2453"/>
                </a:cubicBezTo>
                <a:cubicBezTo>
                  <a:pt x="2430" y="2407"/>
                  <a:pt x="2477" y="2361"/>
                  <a:pt x="2523" y="2361"/>
                </a:cubicBezTo>
                <a:cubicBezTo>
                  <a:pt x="2569" y="2361"/>
                  <a:pt x="2616" y="2407"/>
                  <a:pt x="2616" y="2453"/>
                </a:cubicBezTo>
                <a:cubicBezTo>
                  <a:pt x="2616" y="2488"/>
                  <a:pt x="2592" y="2523"/>
                  <a:pt x="2569" y="2534"/>
                </a:cubicBezTo>
                <a:close/>
                <a:moveTo>
                  <a:pt x="2685" y="2175"/>
                </a:moveTo>
                <a:lnTo>
                  <a:pt x="2685" y="2175"/>
                </a:lnTo>
                <a:cubicBezTo>
                  <a:pt x="2361" y="2175"/>
                  <a:pt x="2361" y="2175"/>
                  <a:pt x="2361" y="2175"/>
                </a:cubicBezTo>
                <a:cubicBezTo>
                  <a:pt x="2361" y="2014"/>
                  <a:pt x="2361" y="2014"/>
                  <a:pt x="2361" y="2014"/>
                </a:cubicBezTo>
                <a:cubicBezTo>
                  <a:pt x="2361" y="1921"/>
                  <a:pt x="2430" y="1851"/>
                  <a:pt x="2523" y="1851"/>
                </a:cubicBezTo>
                <a:cubicBezTo>
                  <a:pt x="2616" y="1851"/>
                  <a:pt x="2685" y="1921"/>
                  <a:pt x="2685" y="2014"/>
                </a:cubicBezTo>
                <a:lnTo>
                  <a:pt x="2685" y="2175"/>
                </a:lnTo>
                <a:close/>
                <a:moveTo>
                  <a:pt x="741" y="2014"/>
                </a:moveTo>
                <a:lnTo>
                  <a:pt x="741" y="2014"/>
                </a:lnTo>
                <a:cubicBezTo>
                  <a:pt x="741" y="1851"/>
                  <a:pt x="602" y="1712"/>
                  <a:pt x="440" y="1712"/>
                </a:cubicBezTo>
                <a:cubicBezTo>
                  <a:pt x="278" y="1712"/>
                  <a:pt x="139" y="1851"/>
                  <a:pt x="139" y="2014"/>
                </a:cubicBezTo>
                <a:cubicBezTo>
                  <a:pt x="139" y="2175"/>
                  <a:pt x="139" y="2175"/>
                  <a:pt x="139" y="2175"/>
                </a:cubicBezTo>
                <a:cubicBezTo>
                  <a:pt x="0" y="2175"/>
                  <a:pt x="0" y="2175"/>
                  <a:pt x="0" y="2175"/>
                </a:cubicBezTo>
                <a:cubicBezTo>
                  <a:pt x="0" y="2777"/>
                  <a:pt x="0" y="2777"/>
                  <a:pt x="0" y="2777"/>
                </a:cubicBezTo>
                <a:cubicBezTo>
                  <a:pt x="440" y="2963"/>
                  <a:pt x="440" y="2963"/>
                  <a:pt x="440" y="2963"/>
                </a:cubicBezTo>
                <a:cubicBezTo>
                  <a:pt x="880" y="2777"/>
                  <a:pt x="880" y="2777"/>
                  <a:pt x="880" y="2777"/>
                </a:cubicBezTo>
                <a:cubicBezTo>
                  <a:pt x="880" y="2175"/>
                  <a:pt x="880" y="2175"/>
                  <a:pt x="880" y="2175"/>
                </a:cubicBezTo>
                <a:cubicBezTo>
                  <a:pt x="741" y="2175"/>
                  <a:pt x="741" y="2175"/>
                  <a:pt x="741" y="2175"/>
                </a:cubicBezTo>
                <a:lnTo>
                  <a:pt x="741" y="2014"/>
                </a:lnTo>
                <a:close/>
                <a:moveTo>
                  <a:pt x="486" y="2534"/>
                </a:moveTo>
                <a:lnTo>
                  <a:pt x="486" y="2534"/>
                </a:lnTo>
                <a:cubicBezTo>
                  <a:pt x="486" y="2639"/>
                  <a:pt x="486" y="2639"/>
                  <a:pt x="486" y="2639"/>
                </a:cubicBezTo>
                <a:cubicBezTo>
                  <a:pt x="486" y="2662"/>
                  <a:pt x="463" y="2685"/>
                  <a:pt x="440" y="2685"/>
                </a:cubicBezTo>
                <a:cubicBezTo>
                  <a:pt x="417" y="2685"/>
                  <a:pt x="394" y="2662"/>
                  <a:pt x="394" y="2639"/>
                </a:cubicBezTo>
                <a:cubicBezTo>
                  <a:pt x="394" y="2534"/>
                  <a:pt x="394" y="2534"/>
                  <a:pt x="394" y="2534"/>
                </a:cubicBezTo>
                <a:cubicBezTo>
                  <a:pt x="370" y="2523"/>
                  <a:pt x="347" y="2488"/>
                  <a:pt x="347" y="2453"/>
                </a:cubicBezTo>
                <a:cubicBezTo>
                  <a:pt x="347" y="2407"/>
                  <a:pt x="394" y="2361"/>
                  <a:pt x="440" y="2361"/>
                </a:cubicBezTo>
                <a:cubicBezTo>
                  <a:pt x="486" y="2361"/>
                  <a:pt x="533" y="2407"/>
                  <a:pt x="533" y="2453"/>
                </a:cubicBezTo>
                <a:cubicBezTo>
                  <a:pt x="533" y="2488"/>
                  <a:pt x="509" y="2523"/>
                  <a:pt x="486" y="2534"/>
                </a:cubicBezTo>
                <a:close/>
                <a:moveTo>
                  <a:pt x="602" y="2175"/>
                </a:moveTo>
                <a:lnTo>
                  <a:pt x="602" y="2175"/>
                </a:lnTo>
                <a:cubicBezTo>
                  <a:pt x="278" y="2175"/>
                  <a:pt x="278" y="2175"/>
                  <a:pt x="278" y="2175"/>
                </a:cubicBezTo>
                <a:cubicBezTo>
                  <a:pt x="278" y="2014"/>
                  <a:pt x="278" y="2014"/>
                  <a:pt x="278" y="2014"/>
                </a:cubicBezTo>
                <a:cubicBezTo>
                  <a:pt x="278" y="1921"/>
                  <a:pt x="347" y="1851"/>
                  <a:pt x="440" y="1851"/>
                </a:cubicBezTo>
                <a:cubicBezTo>
                  <a:pt x="533" y="1851"/>
                  <a:pt x="602" y="1921"/>
                  <a:pt x="602" y="2014"/>
                </a:cubicBezTo>
                <a:lnTo>
                  <a:pt x="602" y="2175"/>
                </a:lnTo>
                <a:close/>
                <a:moveTo>
                  <a:pt x="1921" y="1065"/>
                </a:moveTo>
                <a:lnTo>
                  <a:pt x="1921" y="1065"/>
                </a:lnTo>
                <a:cubicBezTo>
                  <a:pt x="1921" y="463"/>
                  <a:pt x="1921" y="463"/>
                  <a:pt x="1921" y="463"/>
                </a:cubicBezTo>
                <a:cubicBezTo>
                  <a:pt x="1782" y="463"/>
                  <a:pt x="1782" y="463"/>
                  <a:pt x="1782" y="463"/>
                </a:cubicBezTo>
                <a:cubicBezTo>
                  <a:pt x="1782" y="301"/>
                  <a:pt x="1782" y="301"/>
                  <a:pt x="1782" y="301"/>
                </a:cubicBezTo>
                <a:cubicBezTo>
                  <a:pt x="1782" y="139"/>
                  <a:pt x="1643" y="0"/>
                  <a:pt x="1482" y="0"/>
                </a:cubicBezTo>
                <a:cubicBezTo>
                  <a:pt x="1320" y="0"/>
                  <a:pt x="1181" y="139"/>
                  <a:pt x="1181" y="301"/>
                </a:cubicBezTo>
                <a:cubicBezTo>
                  <a:pt x="1181" y="463"/>
                  <a:pt x="1181" y="463"/>
                  <a:pt x="1181" y="463"/>
                </a:cubicBezTo>
                <a:cubicBezTo>
                  <a:pt x="1042" y="463"/>
                  <a:pt x="1042" y="463"/>
                  <a:pt x="1042" y="463"/>
                </a:cubicBezTo>
                <a:cubicBezTo>
                  <a:pt x="1042" y="1065"/>
                  <a:pt x="1042" y="1065"/>
                  <a:pt x="1042" y="1065"/>
                </a:cubicBezTo>
                <a:cubicBezTo>
                  <a:pt x="1481" y="1250"/>
                  <a:pt x="1482" y="1250"/>
                  <a:pt x="1482" y="1250"/>
                </a:cubicBezTo>
                <a:lnTo>
                  <a:pt x="1921" y="1065"/>
                </a:lnTo>
                <a:close/>
                <a:moveTo>
                  <a:pt x="1320" y="301"/>
                </a:moveTo>
                <a:lnTo>
                  <a:pt x="1320" y="301"/>
                </a:lnTo>
                <a:cubicBezTo>
                  <a:pt x="1320" y="209"/>
                  <a:pt x="1389" y="139"/>
                  <a:pt x="1482" y="139"/>
                </a:cubicBezTo>
                <a:cubicBezTo>
                  <a:pt x="1573" y="139"/>
                  <a:pt x="1643" y="209"/>
                  <a:pt x="1643" y="301"/>
                </a:cubicBezTo>
                <a:cubicBezTo>
                  <a:pt x="1643" y="463"/>
                  <a:pt x="1643" y="463"/>
                  <a:pt x="1643" y="463"/>
                </a:cubicBezTo>
                <a:cubicBezTo>
                  <a:pt x="1320" y="463"/>
                  <a:pt x="1320" y="463"/>
                  <a:pt x="1320" y="463"/>
                </a:cubicBezTo>
                <a:lnTo>
                  <a:pt x="1320" y="301"/>
                </a:lnTo>
                <a:close/>
                <a:moveTo>
                  <a:pt x="1436" y="926"/>
                </a:moveTo>
                <a:lnTo>
                  <a:pt x="1436" y="926"/>
                </a:lnTo>
                <a:cubicBezTo>
                  <a:pt x="1436" y="822"/>
                  <a:pt x="1436" y="822"/>
                  <a:pt x="1436" y="822"/>
                </a:cubicBezTo>
                <a:cubicBezTo>
                  <a:pt x="1413" y="811"/>
                  <a:pt x="1389" y="776"/>
                  <a:pt x="1389" y="741"/>
                </a:cubicBezTo>
                <a:cubicBezTo>
                  <a:pt x="1389" y="695"/>
                  <a:pt x="1436" y="648"/>
                  <a:pt x="1482" y="648"/>
                </a:cubicBezTo>
                <a:cubicBezTo>
                  <a:pt x="1527" y="648"/>
                  <a:pt x="1573" y="695"/>
                  <a:pt x="1573" y="741"/>
                </a:cubicBezTo>
                <a:cubicBezTo>
                  <a:pt x="1573" y="776"/>
                  <a:pt x="1550" y="811"/>
                  <a:pt x="1527" y="822"/>
                </a:cubicBezTo>
                <a:cubicBezTo>
                  <a:pt x="1527" y="926"/>
                  <a:pt x="1527" y="926"/>
                  <a:pt x="1527" y="926"/>
                </a:cubicBezTo>
                <a:cubicBezTo>
                  <a:pt x="1527" y="949"/>
                  <a:pt x="1504" y="972"/>
                  <a:pt x="1482" y="972"/>
                </a:cubicBezTo>
                <a:cubicBezTo>
                  <a:pt x="1459" y="972"/>
                  <a:pt x="1436" y="949"/>
                  <a:pt x="1436" y="926"/>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72" name="Freeform 71">
            <a:extLst>
              <a:ext uri="{FF2B5EF4-FFF2-40B4-BE49-F238E27FC236}">
                <a16:creationId xmlns:a16="http://schemas.microsoft.com/office/drawing/2014/main" xmlns="" id="{72DBC323-0343-7541-9EB3-539E8671AB74}"/>
              </a:ext>
            </a:extLst>
          </p:cNvPr>
          <p:cNvSpPr>
            <a:spLocks noChangeAspect="1" noChangeArrowheads="1"/>
          </p:cNvSpPr>
          <p:nvPr/>
        </p:nvSpPr>
        <p:spPr bwMode="auto">
          <a:xfrm>
            <a:off x="809608" y="5111386"/>
            <a:ext cx="365821" cy="519803"/>
          </a:xfrm>
          <a:custGeom>
            <a:avLst/>
            <a:gdLst>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446679 w 648244"/>
              <a:gd name="connsiteY18" fmla="*/ 334539 h 921103"/>
              <a:gd name="connsiteX19" fmla="*/ 462774 w 648244"/>
              <a:gd name="connsiteY19" fmla="*/ 336334 h 921103"/>
              <a:gd name="connsiteX20" fmla="*/ 546314 w 648244"/>
              <a:gd name="connsiteY20" fmla="*/ 337798 h 921103"/>
              <a:gd name="connsiteX21" fmla="*/ 547462 w 648244"/>
              <a:gd name="connsiteY21" fmla="*/ 337781 h 921103"/>
              <a:gd name="connsiteX22" fmla="*/ 547462 w 648244"/>
              <a:gd name="connsiteY22" fmla="*/ 345375 h 921103"/>
              <a:gd name="connsiteX23" fmla="*/ 648244 w 648244"/>
              <a:gd name="connsiteY23" fmla="*/ 345375 h 921103"/>
              <a:gd name="connsiteX24" fmla="*/ 648244 w 648244"/>
              <a:gd name="connsiteY24" fmla="*/ 784321 h 921103"/>
              <a:gd name="connsiteX25" fmla="*/ 324122 w 648244"/>
              <a:gd name="connsiteY25" fmla="*/ 921103 h 921103"/>
              <a:gd name="connsiteX26" fmla="*/ 0 w 648244"/>
              <a:gd name="connsiteY26" fmla="*/ 784321 h 921103"/>
              <a:gd name="connsiteX27" fmla="*/ 0 w 648244"/>
              <a:gd name="connsiteY27" fmla="*/ 345375 h 921103"/>
              <a:gd name="connsiteX28" fmla="*/ 100783 w 648244"/>
              <a:gd name="connsiteY28" fmla="*/ 345375 h 921103"/>
              <a:gd name="connsiteX29" fmla="*/ 100783 w 648244"/>
              <a:gd name="connsiteY29" fmla="*/ 223204 h 921103"/>
              <a:gd name="connsiteX30" fmla="*/ 324122 w 648244"/>
              <a:gd name="connsiteY30" fmla="*/ 0 h 921103"/>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446679 w 648244"/>
              <a:gd name="connsiteY18" fmla="*/ 334539 h 921103"/>
              <a:gd name="connsiteX19" fmla="*/ 546314 w 648244"/>
              <a:gd name="connsiteY19" fmla="*/ 337798 h 921103"/>
              <a:gd name="connsiteX20" fmla="*/ 547462 w 648244"/>
              <a:gd name="connsiteY20" fmla="*/ 337781 h 921103"/>
              <a:gd name="connsiteX21" fmla="*/ 547462 w 648244"/>
              <a:gd name="connsiteY21" fmla="*/ 345375 h 921103"/>
              <a:gd name="connsiteX22" fmla="*/ 648244 w 648244"/>
              <a:gd name="connsiteY22" fmla="*/ 345375 h 921103"/>
              <a:gd name="connsiteX23" fmla="*/ 648244 w 648244"/>
              <a:gd name="connsiteY23" fmla="*/ 784321 h 921103"/>
              <a:gd name="connsiteX24" fmla="*/ 324122 w 648244"/>
              <a:gd name="connsiteY24" fmla="*/ 921103 h 921103"/>
              <a:gd name="connsiteX25" fmla="*/ 0 w 648244"/>
              <a:gd name="connsiteY25" fmla="*/ 784321 h 921103"/>
              <a:gd name="connsiteX26" fmla="*/ 0 w 648244"/>
              <a:gd name="connsiteY26" fmla="*/ 345375 h 921103"/>
              <a:gd name="connsiteX27" fmla="*/ 100783 w 648244"/>
              <a:gd name="connsiteY27" fmla="*/ 345375 h 921103"/>
              <a:gd name="connsiteX28" fmla="*/ 100783 w 648244"/>
              <a:gd name="connsiteY28" fmla="*/ 223204 h 921103"/>
              <a:gd name="connsiteX29" fmla="*/ 324122 w 648244"/>
              <a:gd name="connsiteY29" fmla="*/ 0 h 921103"/>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546314 w 648244"/>
              <a:gd name="connsiteY18" fmla="*/ 337798 h 921103"/>
              <a:gd name="connsiteX19" fmla="*/ 547462 w 648244"/>
              <a:gd name="connsiteY19" fmla="*/ 337781 h 921103"/>
              <a:gd name="connsiteX20" fmla="*/ 547462 w 648244"/>
              <a:gd name="connsiteY20" fmla="*/ 345375 h 921103"/>
              <a:gd name="connsiteX21" fmla="*/ 648244 w 648244"/>
              <a:gd name="connsiteY21" fmla="*/ 345375 h 921103"/>
              <a:gd name="connsiteX22" fmla="*/ 648244 w 648244"/>
              <a:gd name="connsiteY22" fmla="*/ 784321 h 921103"/>
              <a:gd name="connsiteX23" fmla="*/ 324122 w 648244"/>
              <a:gd name="connsiteY23" fmla="*/ 921103 h 921103"/>
              <a:gd name="connsiteX24" fmla="*/ 0 w 648244"/>
              <a:gd name="connsiteY24" fmla="*/ 784321 h 921103"/>
              <a:gd name="connsiteX25" fmla="*/ 0 w 648244"/>
              <a:gd name="connsiteY25" fmla="*/ 345375 h 921103"/>
              <a:gd name="connsiteX26" fmla="*/ 100783 w 648244"/>
              <a:gd name="connsiteY26" fmla="*/ 345375 h 921103"/>
              <a:gd name="connsiteX27" fmla="*/ 100783 w 648244"/>
              <a:gd name="connsiteY27" fmla="*/ 223204 h 921103"/>
              <a:gd name="connsiteX28" fmla="*/ 324122 w 648244"/>
              <a:gd name="connsiteY28" fmla="*/ 0 h 921103"/>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546314 w 648244"/>
              <a:gd name="connsiteY18" fmla="*/ 337798 h 921103"/>
              <a:gd name="connsiteX19" fmla="*/ 547462 w 648244"/>
              <a:gd name="connsiteY19" fmla="*/ 337781 h 921103"/>
              <a:gd name="connsiteX20" fmla="*/ 648244 w 648244"/>
              <a:gd name="connsiteY20" fmla="*/ 345375 h 921103"/>
              <a:gd name="connsiteX21" fmla="*/ 648244 w 648244"/>
              <a:gd name="connsiteY21" fmla="*/ 784321 h 921103"/>
              <a:gd name="connsiteX22" fmla="*/ 324122 w 648244"/>
              <a:gd name="connsiteY22" fmla="*/ 921103 h 921103"/>
              <a:gd name="connsiteX23" fmla="*/ 0 w 648244"/>
              <a:gd name="connsiteY23" fmla="*/ 784321 h 921103"/>
              <a:gd name="connsiteX24" fmla="*/ 0 w 648244"/>
              <a:gd name="connsiteY24" fmla="*/ 345375 h 921103"/>
              <a:gd name="connsiteX25" fmla="*/ 100783 w 648244"/>
              <a:gd name="connsiteY25" fmla="*/ 345375 h 921103"/>
              <a:gd name="connsiteX26" fmla="*/ 100783 w 648244"/>
              <a:gd name="connsiteY26" fmla="*/ 223204 h 921103"/>
              <a:gd name="connsiteX27" fmla="*/ 324122 w 648244"/>
              <a:gd name="connsiteY27" fmla="*/ 0 h 921103"/>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546314 w 648244"/>
              <a:gd name="connsiteY18" fmla="*/ 337798 h 921103"/>
              <a:gd name="connsiteX19" fmla="*/ 648244 w 648244"/>
              <a:gd name="connsiteY19" fmla="*/ 345375 h 921103"/>
              <a:gd name="connsiteX20" fmla="*/ 648244 w 648244"/>
              <a:gd name="connsiteY20" fmla="*/ 784321 h 921103"/>
              <a:gd name="connsiteX21" fmla="*/ 324122 w 648244"/>
              <a:gd name="connsiteY21" fmla="*/ 921103 h 921103"/>
              <a:gd name="connsiteX22" fmla="*/ 0 w 648244"/>
              <a:gd name="connsiteY22" fmla="*/ 784321 h 921103"/>
              <a:gd name="connsiteX23" fmla="*/ 0 w 648244"/>
              <a:gd name="connsiteY23" fmla="*/ 345375 h 921103"/>
              <a:gd name="connsiteX24" fmla="*/ 100783 w 648244"/>
              <a:gd name="connsiteY24" fmla="*/ 345375 h 921103"/>
              <a:gd name="connsiteX25" fmla="*/ 100783 w 648244"/>
              <a:gd name="connsiteY25" fmla="*/ 223204 h 921103"/>
              <a:gd name="connsiteX26" fmla="*/ 324122 w 648244"/>
              <a:gd name="connsiteY26" fmla="*/ 0 h 921103"/>
              <a:gd name="connsiteX0" fmla="*/ 324122 w 648244"/>
              <a:gd name="connsiteY0" fmla="*/ 475007 h 921103"/>
              <a:gd name="connsiteX1" fmla="*/ 251957 w 648244"/>
              <a:gd name="connsiteY1" fmla="*/ 547129 h 921103"/>
              <a:gd name="connsiteX2" fmla="*/ 288040 w 648244"/>
              <a:gd name="connsiteY2" fmla="*/ 608059 h 921103"/>
              <a:gd name="connsiteX3" fmla="*/ 288040 w 648244"/>
              <a:gd name="connsiteY3" fmla="*/ 691061 h 921103"/>
              <a:gd name="connsiteX4" fmla="*/ 324122 w 648244"/>
              <a:gd name="connsiteY4" fmla="*/ 726811 h 921103"/>
              <a:gd name="connsiteX5" fmla="*/ 360205 w 648244"/>
              <a:gd name="connsiteY5" fmla="*/ 691061 h 921103"/>
              <a:gd name="connsiteX6" fmla="*/ 360205 w 648244"/>
              <a:gd name="connsiteY6" fmla="*/ 608059 h 921103"/>
              <a:gd name="connsiteX7" fmla="*/ 395977 w 648244"/>
              <a:gd name="connsiteY7" fmla="*/ 547129 h 921103"/>
              <a:gd name="connsiteX8" fmla="*/ 324122 w 648244"/>
              <a:gd name="connsiteY8" fmla="*/ 475007 h 921103"/>
              <a:gd name="connsiteX9" fmla="*/ 324122 w 648244"/>
              <a:gd name="connsiteY9" fmla="*/ 0 h 921103"/>
              <a:gd name="connsiteX10" fmla="*/ 529799 w 648244"/>
              <a:gd name="connsiteY10" fmla="*/ 136656 h 921103"/>
              <a:gd name="connsiteX11" fmla="*/ 537897 w 648244"/>
              <a:gd name="connsiteY11" fmla="*/ 162502 h 921103"/>
              <a:gd name="connsiteX12" fmla="*/ 444497 w 648244"/>
              <a:gd name="connsiteY12" fmla="*/ 212214 h 921103"/>
              <a:gd name="connsiteX13" fmla="*/ 437153 w 648244"/>
              <a:gd name="connsiteY13" fmla="*/ 175213 h 921103"/>
              <a:gd name="connsiteX14" fmla="*/ 324122 w 648244"/>
              <a:gd name="connsiteY14" fmla="*/ 100721 h 921103"/>
              <a:gd name="connsiteX15" fmla="*/ 201566 w 648244"/>
              <a:gd name="connsiteY15" fmla="*/ 223204 h 921103"/>
              <a:gd name="connsiteX16" fmla="*/ 201566 w 648244"/>
              <a:gd name="connsiteY16" fmla="*/ 345375 h 921103"/>
              <a:gd name="connsiteX17" fmla="*/ 446679 w 648244"/>
              <a:gd name="connsiteY17" fmla="*/ 345375 h 921103"/>
              <a:gd name="connsiteX18" fmla="*/ 648244 w 648244"/>
              <a:gd name="connsiteY18" fmla="*/ 345375 h 921103"/>
              <a:gd name="connsiteX19" fmla="*/ 648244 w 648244"/>
              <a:gd name="connsiteY19" fmla="*/ 784321 h 921103"/>
              <a:gd name="connsiteX20" fmla="*/ 324122 w 648244"/>
              <a:gd name="connsiteY20" fmla="*/ 921103 h 921103"/>
              <a:gd name="connsiteX21" fmla="*/ 0 w 648244"/>
              <a:gd name="connsiteY21" fmla="*/ 784321 h 921103"/>
              <a:gd name="connsiteX22" fmla="*/ 0 w 648244"/>
              <a:gd name="connsiteY22" fmla="*/ 345375 h 921103"/>
              <a:gd name="connsiteX23" fmla="*/ 100783 w 648244"/>
              <a:gd name="connsiteY23" fmla="*/ 345375 h 921103"/>
              <a:gd name="connsiteX24" fmla="*/ 100783 w 648244"/>
              <a:gd name="connsiteY24" fmla="*/ 223204 h 921103"/>
              <a:gd name="connsiteX25" fmla="*/ 324122 w 648244"/>
              <a:gd name="connsiteY25" fmla="*/ 0 h 92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8244" h="921103">
                <a:moveTo>
                  <a:pt x="324122" y="475007"/>
                </a:moveTo>
                <a:cubicBezTo>
                  <a:pt x="284307" y="475007"/>
                  <a:pt x="251957" y="507337"/>
                  <a:pt x="251957" y="547129"/>
                </a:cubicBezTo>
                <a:cubicBezTo>
                  <a:pt x="251957" y="572309"/>
                  <a:pt x="266577" y="597489"/>
                  <a:pt x="288040" y="608059"/>
                </a:cubicBezTo>
                <a:lnTo>
                  <a:pt x="288040" y="691061"/>
                </a:lnTo>
                <a:cubicBezTo>
                  <a:pt x="288040" y="712200"/>
                  <a:pt x="302659" y="726811"/>
                  <a:pt x="324122" y="726811"/>
                </a:cubicBezTo>
                <a:cubicBezTo>
                  <a:pt x="345585" y="726811"/>
                  <a:pt x="360205" y="712200"/>
                  <a:pt x="360205" y="691061"/>
                </a:cubicBezTo>
                <a:lnTo>
                  <a:pt x="360205" y="608059"/>
                </a:lnTo>
                <a:cubicBezTo>
                  <a:pt x="381668" y="597489"/>
                  <a:pt x="395977" y="572309"/>
                  <a:pt x="395977" y="547129"/>
                </a:cubicBezTo>
                <a:cubicBezTo>
                  <a:pt x="395977" y="507337"/>
                  <a:pt x="363627" y="475007"/>
                  <a:pt x="324122" y="475007"/>
                </a:cubicBezTo>
                <a:close/>
                <a:moveTo>
                  <a:pt x="324122" y="0"/>
                </a:moveTo>
                <a:cubicBezTo>
                  <a:pt x="416040" y="0"/>
                  <a:pt x="495709" y="56656"/>
                  <a:pt x="529799" y="136656"/>
                </a:cubicBezTo>
                <a:lnTo>
                  <a:pt x="537897" y="162502"/>
                </a:lnTo>
                <a:lnTo>
                  <a:pt x="444497" y="212214"/>
                </a:lnTo>
                <a:lnTo>
                  <a:pt x="437153" y="175213"/>
                </a:lnTo>
                <a:cubicBezTo>
                  <a:pt x="418722" y="131148"/>
                  <a:pt x="375447" y="100721"/>
                  <a:pt x="324122" y="100721"/>
                </a:cubicBezTo>
                <a:cubicBezTo>
                  <a:pt x="255690" y="100721"/>
                  <a:pt x="201566" y="154813"/>
                  <a:pt x="201566" y="223204"/>
                </a:cubicBezTo>
                <a:lnTo>
                  <a:pt x="201566" y="345375"/>
                </a:lnTo>
                <a:lnTo>
                  <a:pt x="446679" y="345375"/>
                </a:lnTo>
                <a:lnTo>
                  <a:pt x="648244" y="345375"/>
                </a:lnTo>
                <a:lnTo>
                  <a:pt x="648244" y="784321"/>
                </a:lnTo>
                <a:lnTo>
                  <a:pt x="324122" y="921103"/>
                </a:lnTo>
                <a:lnTo>
                  <a:pt x="0" y="784321"/>
                </a:lnTo>
                <a:lnTo>
                  <a:pt x="0" y="345375"/>
                </a:lnTo>
                <a:lnTo>
                  <a:pt x="100783" y="345375"/>
                </a:lnTo>
                <a:lnTo>
                  <a:pt x="100783" y="223204"/>
                </a:lnTo>
                <a:cubicBezTo>
                  <a:pt x="100783" y="100721"/>
                  <a:pt x="201566" y="0"/>
                  <a:pt x="324122" y="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73" name="Freeform 4">
            <a:extLst>
              <a:ext uri="{FF2B5EF4-FFF2-40B4-BE49-F238E27FC236}">
                <a16:creationId xmlns:a16="http://schemas.microsoft.com/office/drawing/2014/main" xmlns="" id="{E334F0C6-B898-2043-B2D6-76B3A727CB88}"/>
              </a:ext>
            </a:extLst>
          </p:cNvPr>
          <p:cNvSpPr>
            <a:spLocks noChangeAspect="1" noChangeArrowheads="1"/>
          </p:cNvSpPr>
          <p:nvPr/>
        </p:nvSpPr>
        <p:spPr bwMode="auto">
          <a:xfrm>
            <a:off x="663982" y="5018173"/>
            <a:ext cx="186426" cy="186425"/>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964">
                <a:moveTo>
                  <a:pt x="1482" y="0"/>
                </a:moveTo>
                <a:lnTo>
                  <a:pt x="1482" y="0"/>
                </a:lnTo>
                <a:cubicBezTo>
                  <a:pt x="660" y="0"/>
                  <a:pt x="0" y="660"/>
                  <a:pt x="0" y="1482"/>
                </a:cubicBezTo>
                <a:cubicBezTo>
                  <a:pt x="0" y="2303"/>
                  <a:pt x="660" y="2963"/>
                  <a:pt x="1482" y="2963"/>
                </a:cubicBezTo>
                <a:cubicBezTo>
                  <a:pt x="2303" y="2963"/>
                  <a:pt x="2963" y="2303"/>
                  <a:pt x="2963" y="1482"/>
                </a:cubicBezTo>
                <a:cubicBezTo>
                  <a:pt x="2963" y="660"/>
                  <a:pt x="2303" y="0"/>
                  <a:pt x="1482" y="0"/>
                </a:cubicBezTo>
                <a:close/>
                <a:moveTo>
                  <a:pt x="1620" y="2245"/>
                </a:moveTo>
                <a:lnTo>
                  <a:pt x="1620" y="2245"/>
                </a:lnTo>
                <a:cubicBezTo>
                  <a:pt x="1620" y="2453"/>
                  <a:pt x="1620" y="2453"/>
                  <a:pt x="1620" y="2453"/>
                </a:cubicBezTo>
                <a:cubicBezTo>
                  <a:pt x="1620" y="2477"/>
                  <a:pt x="1597" y="2500"/>
                  <a:pt x="1573" y="2500"/>
                </a:cubicBezTo>
                <a:cubicBezTo>
                  <a:pt x="1389" y="2500"/>
                  <a:pt x="1389" y="2500"/>
                  <a:pt x="1389" y="2500"/>
                </a:cubicBezTo>
                <a:cubicBezTo>
                  <a:pt x="1366" y="2500"/>
                  <a:pt x="1343" y="2477"/>
                  <a:pt x="1343" y="2453"/>
                </a:cubicBezTo>
                <a:cubicBezTo>
                  <a:pt x="1343" y="2245"/>
                  <a:pt x="1343" y="2245"/>
                  <a:pt x="1343" y="2245"/>
                </a:cubicBezTo>
                <a:cubicBezTo>
                  <a:pt x="1192" y="2222"/>
                  <a:pt x="1054" y="2152"/>
                  <a:pt x="938" y="2048"/>
                </a:cubicBezTo>
                <a:cubicBezTo>
                  <a:pt x="915" y="2025"/>
                  <a:pt x="915" y="1990"/>
                  <a:pt x="938" y="1967"/>
                </a:cubicBezTo>
                <a:cubicBezTo>
                  <a:pt x="1054" y="1840"/>
                  <a:pt x="1054" y="1840"/>
                  <a:pt x="1054" y="1840"/>
                </a:cubicBezTo>
                <a:cubicBezTo>
                  <a:pt x="1077" y="1828"/>
                  <a:pt x="1111" y="1828"/>
                  <a:pt x="1135" y="1840"/>
                </a:cubicBezTo>
                <a:cubicBezTo>
                  <a:pt x="1215" y="1921"/>
                  <a:pt x="1320" y="1990"/>
                  <a:pt x="1459" y="1990"/>
                </a:cubicBezTo>
                <a:cubicBezTo>
                  <a:pt x="1620" y="1990"/>
                  <a:pt x="1724" y="1921"/>
                  <a:pt x="1724" y="1793"/>
                </a:cubicBezTo>
                <a:cubicBezTo>
                  <a:pt x="1724" y="1655"/>
                  <a:pt x="1539" y="1620"/>
                  <a:pt x="1366" y="1550"/>
                </a:cubicBezTo>
                <a:cubicBezTo>
                  <a:pt x="1181" y="1482"/>
                  <a:pt x="996" y="1389"/>
                  <a:pt x="996" y="1135"/>
                </a:cubicBezTo>
                <a:cubicBezTo>
                  <a:pt x="996" y="903"/>
                  <a:pt x="1146" y="764"/>
                  <a:pt x="1343" y="718"/>
                </a:cubicBezTo>
                <a:cubicBezTo>
                  <a:pt x="1343" y="509"/>
                  <a:pt x="1343" y="509"/>
                  <a:pt x="1343" y="509"/>
                </a:cubicBezTo>
                <a:cubicBezTo>
                  <a:pt x="1343" y="486"/>
                  <a:pt x="1366" y="463"/>
                  <a:pt x="1389" y="463"/>
                </a:cubicBezTo>
                <a:cubicBezTo>
                  <a:pt x="1573" y="463"/>
                  <a:pt x="1573" y="463"/>
                  <a:pt x="1573" y="463"/>
                </a:cubicBezTo>
                <a:cubicBezTo>
                  <a:pt x="1597" y="463"/>
                  <a:pt x="1620" y="486"/>
                  <a:pt x="1620" y="509"/>
                </a:cubicBezTo>
                <a:cubicBezTo>
                  <a:pt x="1620" y="706"/>
                  <a:pt x="1620" y="706"/>
                  <a:pt x="1620" y="706"/>
                </a:cubicBezTo>
                <a:cubicBezTo>
                  <a:pt x="1736" y="729"/>
                  <a:pt x="1840" y="776"/>
                  <a:pt x="1955" y="845"/>
                </a:cubicBezTo>
                <a:cubicBezTo>
                  <a:pt x="1979" y="857"/>
                  <a:pt x="1990" y="903"/>
                  <a:pt x="1967" y="926"/>
                </a:cubicBezTo>
                <a:cubicBezTo>
                  <a:pt x="1851" y="1054"/>
                  <a:pt x="1851" y="1054"/>
                  <a:pt x="1851" y="1054"/>
                </a:cubicBezTo>
                <a:cubicBezTo>
                  <a:pt x="1840" y="1077"/>
                  <a:pt x="1805" y="1088"/>
                  <a:pt x="1782" y="1065"/>
                </a:cubicBezTo>
                <a:cubicBezTo>
                  <a:pt x="1701" y="1007"/>
                  <a:pt x="1608" y="961"/>
                  <a:pt x="1492" y="961"/>
                </a:cubicBezTo>
                <a:cubicBezTo>
                  <a:pt x="1401" y="961"/>
                  <a:pt x="1308" y="1019"/>
                  <a:pt x="1308" y="1123"/>
                </a:cubicBezTo>
                <a:cubicBezTo>
                  <a:pt x="1308" y="1227"/>
                  <a:pt x="1482" y="1274"/>
                  <a:pt x="1655" y="1331"/>
                </a:cubicBezTo>
                <a:cubicBezTo>
                  <a:pt x="1840" y="1413"/>
                  <a:pt x="2048" y="1516"/>
                  <a:pt x="2048" y="1782"/>
                </a:cubicBezTo>
                <a:cubicBezTo>
                  <a:pt x="2048" y="2048"/>
                  <a:pt x="1851" y="2199"/>
                  <a:pt x="1620" y="2245"/>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74" name="Group 73">
            <a:extLst>
              <a:ext uri="{FF2B5EF4-FFF2-40B4-BE49-F238E27FC236}">
                <a16:creationId xmlns:a16="http://schemas.microsoft.com/office/drawing/2014/main" xmlns="" id="{5D1B49B9-7CB0-844A-BBB5-FFD0A3CB65C8}"/>
              </a:ext>
            </a:extLst>
          </p:cNvPr>
          <p:cNvGrpSpPr/>
          <p:nvPr/>
        </p:nvGrpSpPr>
        <p:grpSpPr>
          <a:xfrm>
            <a:off x="1376507" y="3823278"/>
            <a:ext cx="580041" cy="654369"/>
            <a:chOff x="1771502" y="3823380"/>
            <a:chExt cx="580192" cy="654539"/>
          </a:xfrm>
        </p:grpSpPr>
        <p:grpSp>
          <p:nvGrpSpPr>
            <p:cNvPr id="75" name="Group 74">
              <a:extLst>
                <a:ext uri="{FF2B5EF4-FFF2-40B4-BE49-F238E27FC236}">
                  <a16:creationId xmlns:a16="http://schemas.microsoft.com/office/drawing/2014/main" xmlns="" id="{62979843-679A-154C-8595-8A19D8CFC88C}"/>
                </a:ext>
              </a:extLst>
            </p:cNvPr>
            <p:cNvGrpSpPr/>
            <p:nvPr/>
          </p:nvGrpSpPr>
          <p:grpSpPr>
            <a:xfrm>
              <a:off x="1856540" y="3823380"/>
              <a:ext cx="377260" cy="402278"/>
              <a:chOff x="531950" y="2545773"/>
              <a:chExt cx="737781" cy="786707"/>
            </a:xfrm>
            <a:solidFill>
              <a:schemeClr val="bg1">
                <a:lumMod val="60000"/>
                <a:lumOff val="40000"/>
              </a:schemeClr>
            </a:solidFill>
          </p:grpSpPr>
          <p:sp>
            <p:nvSpPr>
              <p:cNvPr id="79" name="Freeform 78">
                <a:extLst>
                  <a:ext uri="{FF2B5EF4-FFF2-40B4-BE49-F238E27FC236}">
                    <a16:creationId xmlns:a16="http://schemas.microsoft.com/office/drawing/2014/main" xmlns="" id="{9116FFDC-117B-044C-8703-E061AFC50873}"/>
                  </a:ext>
                </a:extLst>
              </p:cNvPr>
              <p:cNvSpPr>
                <a:spLocks noChangeAspect="1" noChangeArrowheads="1"/>
              </p:cNvSpPr>
              <p:nvPr/>
            </p:nvSpPr>
            <p:spPr bwMode="auto">
              <a:xfrm>
                <a:off x="531950" y="2545773"/>
                <a:ext cx="737781" cy="786707"/>
              </a:xfrm>
              <a:custGeom>
                <a:avLst/>
                <a:gdLst>
                  <a:gd name="connsiteX0" fmla="*/ 746135 w 2633262"/>
                  <a:gd name="connsiteY0" fmla="*/ 2281161 h 2807887"/>
                  <a:gd name="connsiteX1" fmla="*/ 701895 w 2633262"/>
                  <a:gd name="connsiteY1" fmla="*/ 2368948 h 2807887"/>
                  <a:gd name="connsiteX2" fmla="*/ 1448030 w 2633262"/>
                  <a:gd name="connsiteY2" fmla="*/ 2368948 h 2807887"/>
                  <a:gd name="connsiteX3" fmla="*/ 1403790 w 2633262"/>
                  <a:gd name="connsiteY3" fmla="*/ 2281161 h 2807887"/>
                  <a:gd name="connsiteX4" fmla="*/ 746135 w 2633262"/>
                  <a:gd name="connsiteY4" fmla="*/ 2281161 h 2807887"/>
                  <a:gd name="connsiteX5" fmla="*/ 2149925 w 2633262"/>
                  <a:gd name="connsiteY5" fmla="*/ 1754434 h 2807887"/>
                  <a:gd name="connsiteX6" fmla="*/ 2149925 w 2633262"/>
                  <a:gd name="connsiteY6" fmla="*/ 1886446 h 2807887"/>
                  <a:gd name="connsiteX7" fmla="*/ 2325564 w 2633262"/>
                  <a:gd name="connsiteY7" fmla="*/ 1886446 h 2807887"/>
                  <a:gd name="connsiteX8" fmla="*/ 2325564 w 2633262"/>
                  <a:gd name="connsiteY8" fmla="*/ 1754434 h 2807887"/>
                  <a:gd name="connsiteX9" fmla="*/ 2149925 w 2633262"/>
                  <a:gd name="connsiteY9" fmla="*/ 1754434 h 2807887"/>
                  <a:gd name="connsiteX10" fmla="*/ 1887127 w 2633262"/>
                  <a:gd name="connsiteY10" fmla="*/ 1754434 h 2807887"/>
                  <a:gd name="connsiteX11" fmla="*/ 1887127 w 2633262"/>
                  <a:gd name="connsiteY11" fmla="*/ 1886446 h 2807887"/>
                  <a:gd name="connsiteX12" fmla="*/ 2062105 w 2633262"/>
                  <a:gd name="connsiteY12" fmla="*/ 1886446 h 2807887"/>
                  <a:gd name="connsiteX13" fmla="*/ 2062105 w 2633262"/>
                  <a:gd name="connsiteY13" fmla="*/ 1754434 h 2807887"/>
                  <a:gd name="connsiteX14" fmla="*/ 1887127 w 2633262"/>
                  <a:gd name="connsiteY14" fmla="*/ 1754434 h 2807887"/>
                  <a:gd name="connsiteX15" fmla="*/ 1623669 w 2633262"/>
                  <a:gd name="connsiteY15" fmla="*/ 1754434 h 2807887"/>
                  <a:gd name="connsiteX16" fmla="*/ 1623669 w 2633262"/>
                  <a:gd name="connsiteY16" fmla="*/ 1886446 h 2807887"/>
                  <a:gd name="connsiteX17" fmla="*/ 1799308 w 2633262"/>
                  <a:gd name="connsiteY17" fmla="*/ 1886446 h 2807887"/>
                  <a:gd name="connsiteX18" fmla="*/ 1799308 w 2633262"/>
                  <a:gd name="connsiteY18" fmla="*/ 1754434 h 2807887"/>
                  <a:gd name="connsiteX19" fmla="*/ 1623669 w 2633262"/>
                  <a:gd name="connsiteY19" fmla="*/ 1754434 h 2807887"/>
                  <a:gd name="connsiteX20" fmla="*/ 1360210 w 2633262"/>
                  <a:gd name="connsiteY20" fmla="*/ 1754434 h 2807887"/>
                  <a:gd name="connsiteX21" fmla="*/ 1360210 w 2633262"/>
                  <a:gd name="connsiteY21" fmla="*/ 1886446 h 2807887"/>
                  <a:gd name="connsiteX22" fmla="*/ 1535849 w 2633262"/>
                  <a:gd name="connsiteY22" fmla="*/ 1886446 h 2807887"/>
                  <a:gd name="connsiteX23" fmla="*/ 1535849 w 2633262"/>
                  <a:gd name="connsiteY23" fmla="*/ 1754434 h 2807887"/>
                  <a:gd name="connsiteX24" fmla="*/ 1360210 w 2633262"/>
                  <a:gd name="connsiteY24" fmla="*/ 1754434 h 2807887"/>
                  <a:gd name="connsiteX25" fmla="*/ 1097412 w 2633262"/>
                  <a:gd name="connsiteY25" fmla="*/ 1754434 h 2807887"/>
                  <a:gd name="connsiteX26" fmla="*/ 1097412 w 2633262"/>
                  <a:gd name="connsiteY26" fmla="*/ 1886446 h 2807887"/>
                  <a:gd name="connsiteX27" fmla="*/ 1273051 w 2633262"/>
                  <a:gd name="connsiteY27" fmla="*/ 1886446 h 2807887"/>
                  <a:gd name="connsiteX28" fmla="*/ 1273051 w 2633262"/>
                  <a:gd name="connsiteY28" fmla="*/ 1754434 h 2807887"/>
                  <a:gd name="connsiteX29" fmla="*/ 1097412 w 2633262"/>
                  <a:gd name="connsiteY29" fmla="*/ 1754434 h 2807887"/>
                  <a:gd name="connsiteX30" fmla="*/ 833954 w 2633262"/>
                  <a:gd name="connsiteY30" fmla="*/ 1754434 h 2807887"/>
                  <a:gd name="connsiteX31" fmla="*/ 833954 w 2633262"/>
                  <a:gd name="connsiteY31" fmla="*/ 1886446 h 2807887"/>
                  <a:gd name="connsiteX32" fmla="*/ 1009593 w 2633262"/>
                  <a:gd name="connsiteY32" fmla="*/ 1886446 h 2807887"/>
                  <a:gd name="connsiteX33" fmla="*/ 1009593 w 2633262"/>
                  <a:gd name="connsiteY33" fmla="*/ 1754434 h 2807887"/>
                  <a:gd name="connsiteX34" fmla="*/ 833954 w 2633262"/>
                  <a:gd name="connsiteY34" fmla="*/ 1754434 h 2807887"/>
                  <a:gd name="connsiteX35" fmla="*/ 2149925 w 2633262"/>
                  <a:gd name="connsiteY35" fmla="*/ 1491071 h 2807887"/>
                  <a:gd name="connsiteX36" fmla="*/ 2149925 w 2633262"/>
                  <a:gd name="connsiteY36" fmla="*/ 1623083 h 2807887"/>
                  <a:gd name="connsiteX37" fmla="*/ 2325564 w 2633262"/>
                  <a:gd name="connsiteY37" fmla="*/ 1623083 h 2807887"/>
                  <a:gd name="connsiteX38" fmla="*/ 2325564 w 2633262"/>
                  <a:gd name="connsiteY38" fmla="*/ 1491071 h 2807887"/>
                  <a:gd name="connsiteX39" fmla="*/ 2149925 w 2633262"/>
                  <a:gd name="connsiteY39" fmla="*/ 1491071 h 2807887"/>
                  <a:gd name="connsiteX40" fmla="*/ 1887127 w 2633262"/>
                  <a:gd name="connsiteY40" fmla="*/ 1491071 h 2807887"/>
                  <a:gd name="connsiteX41" fmla="*/ 1887127 w 2633262"/>
                  <a:gd name="connsiteY41" fmla="*/ 1623083 h 2807887"/>
                  <a:gd name="connsiteX42" fmla="*/ 2062105 w 2633262"/>
                  <a:gd name="connsiteY42" fmla="*/ 1623083 h 2807887"/>
                  <a:gd name="connsiteX43" fmla="*/ 2062105 w 2633262"/>
                  <a:gd name="connsiteY43" fmla="*/ 1491071 h 2807887"/>
                  <a:gd name="connsiteX44" fmla="*/ 1887127 w 2633262"/>
                  <a:gd name="connsiteY44" fmla="*/ 1491071 h 2807887"/>
                  <a:gd name="connsiteX45" fmla="*/ 1623669 w 2633262"/>
                  <a:gd name="connsiteY45" fmla="*/ 1491071 h 2807887"/>
                  <a:gd name="connsiteX46" fmla="*/ 1623669 w 2633262"/>
                  <a:gd name="connsiteY46" fmla="*/ 1623083 h 2807887"/>
                  <a:gd name="connsiteX47" fmla="*/ 1799308 w 2633262"/>
                  <a:gd name="connsiteY47" fmla="*/ 1623083 h 2807887"/>
                  <a:gd name="connsiteX48" fmla="*/ 1799308 w 2633262"/>
                  <a:gd name="connsiteY48" fmla="*/ 1491071 h 2807887"/>
                  <a:gd name="connsiteX49" fmla="*/ 1623669 w 2633262"/>
                  <a:gd name="connsiteY49" fmla="*/ 1491071 h 2807887"/>
                  <a:gd name="connsiteX50" fmla="*/ 1360210 w 2633262"/>
                  <a:gd name="connsiteY50" fmla="*/ 1491071 h 2807887"/>
                  <a:gd name="connsiteX51" fmla="*/ 1360210 w 2633262"/>
                  <a:gd name="connsiteY51" fmla="*/ 1623083 h 2807887"/>
                  <a:gd name="connsiteX52" fmla="*/ 1535849 w 2633262"/>
                  <a:gd name="connsiteY52" fmla="*/ 1623083 h 2807887"/>
                  <a:gd name="connsiteX53" fmla="*/ 1535849 w 2633262"/>
                  <a:gd name="connsiteY53" fmla="*/ 1491071 h 2807887"/>
                  <a:gd name="connsiteX54" fmla="*/ 1360210 w 2633262"/>
                  <a:gd name="connsiteY54" fmla="*/ 1491071 h 2807887"/>
                  <a:gd name="connsiteX55" fmla="*/ 1097412 w 2633262"/>
                  <a:gd name="connsiteY55" fmla="*/ 1491071 h 2807887"/>
                  <a:gd name="connsiteX56" fmla="*/ 1097412 w 2633262"/>
                  <a:gd name="connsiteY56" fmla="*/ 1623083 h 2807887"/>
                  <a:gd name="connsiteX57" fmla="*/ 1273051 w 2633262"/>
                  <a:gd name="connsiteY57" fmla="*/ 1623083 h 2807887"/>
                  <a:gd name="connsiteX58" fmla="*/ 1273051 w 2633262"/>
                  <a:gd name="connsiteY58" fmla="*/ 1491071 h 2807887"/>
                  <a:gd name="connsiteX59" fmla="*/ 1097412 w 2633262"/>
                  <a:gd name="connsiteY59" fmla="*/ 1491071 h 2807887"/>
                  <a:gd name="connsiteX60" fmla="*/ 833954 w 2633262"/>
                  <a:gd name="connsiteY60" fmla="*/ 1491071 h 2807887"/>
                  <a:gd name="connsiteX61" fmla="*/ 833954 w 2633262"/>
                  <a:gd name="connsiteY61" fmla="*/ 1623083 h 2807887"/>
                  <a:gd name="connsiteX62" fmla="*/ 1009593 w 2633262"/>
                  <a:gd name="connsiteY62" fmla="*/ 1623083 h 2807887"/>
                  <a:gd name="connsiteX63" fmla="*/ 1009593 w 2633262"/>
                  <a:gd name="connsiteY63" fmla="*/ 1491071 h 2807887"/>
                  <a:gd name="connsiteX64" fmla="*/ 833954 w 2633262"/>
                  <a:gd name="connsiteY64" fmla="*/ 1491071 h 2807887"/>
                  <a:gd name="connsiteX65" fmla="*/ 2149925 w 2633262"/>
                  <a:gd name="connsiteY65" fmla="*/ 1228368 h 2807887"/>
                  <a:gd name="connsiteX66" fmla="*/ 2149925 w 2633262"/>
                  <a:gd name="connsiteY66" fmla="*/ 1360380 h 2807887"/>
                  <a:gd name="connsiteX67" fmla="*/ 2325564 w 2633262"/>
                  <a:gd name="connsiteY67" fmla="*/ 1360380 h 2807887"/>
                  <a:gd name="connsiteX68" fmla="*/ 2325564 w 2633262"/>
                  <a:gd name="connsiteY68" fmla="*/ 1228368 h 2807887"/>
                  <a:gd name="connsiteX69" fmla="*/ 2149925 w 2633262"/>
                  <a:gd name="connsiteY69" fmla="*/ 1228368 h 2807887"/>
                  <a:gd name="connsiteX70" fmla="*/ 1887127 w 2633262"/>
                  <a:gd name="connsiteY70" fmla="*/ 1228368 h 2807887"/>
                  <a:gd name="connsiteX71" fmla="*/ 1887127 w 2633262"/>
                  <a:gd name="connsiteY71" fmla="*/ 1360380 h 2807887"/>
                  <a:gd name="connsiteX72" fmla="*/ 2062105 w 2633262"/>
                  <a:gd name="connsiteY72" fmla="*/ 1360380 h 2807887"/>
                  <a:gd name="connsiteX73" fmla="*/ 2062105 w 2633262"/>
                  <a:gd name="connsiteY73" fmla="*/ 1228368 h 2807887"/>
                  <a:gd name="connsiteX74" fmla="*/ 1887127 w 2633262"/>
                  <a:gd name="connsiteY74" fmla="*/ 1228368 h 2807887"/>
                  <a:gd name="connsiteX75" fmla="*/ 1623669 w 2633262"/>
                  <a:gd name="connsiteY75" fmla="*/ 1228368 h 2807887"/>
                  <a:gd name="connsiteX76" fmla="*/ 1623669 w 2633262"/>
                  <a:gd name="connsiteY76" fmla="*/ 1360380 h 2807887"/>
                  <a:gd name="connsiteX77" fmla="*/ 1799308 w 2633262"/>
                  <a:gd name="connsiteY77" fmla="*/ 1360380 h 2807887"/>
                  <a:gd name="connsiteX78" fmla="*/ 1799308 w 2633262"/>
                  <a:gd name="connsiteY78" fmla="*/ 1228368 h 2807887"/>
                  <a:gd name="connsiteX79" fmla="*/ 1623669 w 2633262"/>
                  <a:gd name="connsiteY79" fmla="*/ 1228368 h 2807887"/>
                  <a:gd name="connsiteX80" fmla="*/ 1360210 w 2633262"/>
                  <a:gd name="connsiteY80" fmla="*/ 1228368 h 2807887"/>
                  <a:gd name="connsiteX81" fmla="*/ 1360210 w 2633262"/>
                  <a:gd name="connsiteY81" fmla="*/ 1360380 h 2807887"/>
                  <a:gd name="connsiteX82" fmla="*/ 1535849 w 2633262"/>
                  <a:gd name="connsiteY82" fmla="*/ 1360380 h 2807887"/>
                  <a:gd name="connsiteX83" fmla="*/ 1535849 w 2633262"/>
                  <a:gd name="connsiteY83" fmla="*/ 1228368 h 2807887"/>
                  <a:gd name="connsiteX84" fmla="*/ 1360210 w 2633262"/>
                  <a:gd name="connsiteY84" fmla="*/ 1228368 h 2807887"/>
                  <a:gd name="connsiteX85" fmla="*/ 1097412 w 2633262"/>
                  <a:gd name="connsiteY85" fmla="*/ 1228368 h 2807887"/>
                  <a:gd name="connsiteX86" fmla="*/ 1097412 w 2633262"/>
                  <a:gd name="connsiteY86" fmla="*/ 1360380 h 2807887"/>
                  <a:gd name="connsiteX87" fmla="*/ 1273051 w 2633262"/>
                  <a:gd name="connsiteY87" fmla="*/ 1360380 h 2807887"/>
                  <a:gd name="connsiteX88" fmla="*/ 1273051 w 2633262"/>
                  <a:gd name="connsiteY88" fmla="*/ 1228368 h 2807887"/>
                  <a:gd name="connsiteX89" fmla="*/ 1097412 w 2633262"/>
                  <a:gd name="connsiteY89" fmla="*/ 1228368 h 2807887"/>
                  <a:gd name="connsiteX90" fmla="*/ 833954 w 2633262"/>
                  <a:gd name="connsiteY90" fmla="*/ 1228368 h 2807887"/>
                  <a:gd name="connsiteX91" fmla="*/ 833954 w 2633262"/>
                  <a:gd name="connsiteY91" fmla="*/ 1360380 h 2807887"/>
                  <a:gd name="connsiteX92" fmla="*/ 1009593 w 2633262"/>
                  <a:gd name="connsiteY92" fmla="*/ 1360380 h 2807887"/>
                  <a:gd name="connsiteX93" fmla="*/ 1009593 w 2633262"/>
                  <a:gd name="connsiteY93" fmla="*/ 1228368 h 2807887"/>
                  <a:gd name="connsiteX94" fmla="*/ 833954 w 2633262"/>
                  <a:gd name="connsiteY94" fmla="*/ 1228368 h 2807887"/>
                  <a:gd name="connsiteX95" fmla="*/ 2149925 w 2633262"/>
                  <a:gd name="connsiteY95" fmla="*/ 965005 h 2807887"/>
                  <a:gd name="connsiteX96" fmla="*/ 2149925 w 2633262"/>
                  <a:gd name="connsiteY96" fmla="*/ 1097017 h 2807887"/>
                  <a:gd name="connsiteX97" fmla="*/ 2325564 w 2633262"/>
                  <a:gd name="connsiteY97" fmla="*/ 1097017 h 2807887"/>
                  <a:gd name="connsiteX98" fmla="*/ 2325564 w 2633262"/>
                  <a:gd name="connsiteY98" fmla="*/ 965005 h 2807887"/>
                  <a:gd name="connsiteX99" fmla="*/ 2149925 w 2633262"/>
                  <a:gd name="connsiteY99" fmla="*/ 965005 h 2807887"/>
                  <a:gd name="connsiteX100" fmla="*/ 1887127 w 2633262"/>
                  <a:gd name="connsiteY100" fmla="*/ 965005 h 2807887"/>
                  <a:gd name="connsiteX101" fmla="*/ 1887127 w 2633262"/>
                  <a:gd name="connsiteY101" fmla="*/ 1097017 h 2807887"/>
                  <a:gd name="connsiteX102" fmla="*/ 2062105 w 2633262"/>
                  <a:gd name="connsiteY102" fmla="*/ 1097017 h 2807887"/>
                  <a:gd name="connsiteX103" fmla="*/ 2062105 w 2633262"/>
                  <a:gd name="connsiteY103" fmla="*/ 965005 h 2807887"/>
                  <a:gd name="connsiteX104" fmla="*/ 1887127 w 2633262"/>
                  <a:gd name="connsiteY104" fmla="*/ 965005 h 2807887"/>
                  <a:gd name="connsiteX105" fmla="*/ 1623669 w 2633262"/>
                  <a:gd name="connsiteY105" fmla="*/ 965005 h 2807887"/>
                  <a:gd name="connsiteX106" fmla="*/ 1623669 w 2633262"/>
                  <a:gd name="connsiteY106" fmla="*/ 1097017 h 2807887"/>
                  <a:gd name="connsiteX107" fmla="*/ 1799308 w 2633262"/>
                  <a:gd name="connsiteY107" fmla="*/ 1097017 h 2807887"/>
                  <a:gd name="connsiteX108" fmla="*/ 1799308 w 2633262"/>
                  <a:gd name="connsiteY108" fmla="*/ 965005 h 2807887"/>
                  <a:gd name="connsiteX109" fmla="*/ 1623669 w 2633262"/>
                  <a:gd name="connsiteY109" fmla="*/ 965005 h 2807887"/>
                  <a:gd name="connsiteX110" fmla="*/ 1974286 w 2633262"/>
                  <a:gd name="connsiteY110" fmla="*/ 131352 h 2807887"/>
                  <a:gd name="connsiteX111" fmla="*/ 1623669 w 2633262"/>
                  <a:gd name="connsiteY111" fmla="*/ 482503 h 2807887"/>
                  <a:gd name="connsiteX112" fmla="*/ 1974286 w 2633262"/>
                  <a:gd name="connsiteY112" fmla="*/ 833653 h 2807887"/>
                  <a:gd name="connsiteX113" fmla="*/ 2325564 w 2633262"/>
                  <a:gd name="connsiteY113" fmla="*/ 482503 h 2807887"/>
                  <a:gd name="connsiteX114" fmla="*/ 1974286 w 2633262"/>
                  <a:gd name="connsiteY114" fmla="*/ 131352 h 2807887"/>
                  <a:gd name="connsiteX115" fmla="*/ 1448030 w 2633262"/>
                  <a:gd name="connsiteY115" fmla="*/ 0 h 2807887"/>
                  <a:gd name="connsiteX116" fmla="*/ 2501202 w 2633262"/>
                  <a:gd name="connsiteY116" fmla="*/ 0 h 2807887"/>
                  <a:gd name="connsiteX117" fmla="*/ 2501202 w 2633262"/>
                  <a:gd name="connsiteY117" fmla="*/ 2675875 h 2807887"/>
                  <a:gd name="connsiteX118" fmla="*/ 2633262 w 2633262"/>
                  <a:gd name="connsiteY118" fmla="*/ 2675875 h 2807887"/>
                  <a:gd name="connsiteX119" fmla="*/ 2633262 w 2633262"/>
                  <a:gd name="connsiteY119" fmla="*/ 2807887 h 2807887"/>
                  <a:gd name="connsiteX120" fmla="*/ 0 w 2633262"/>
                  <a:gd name="connsiteY120" fmla="*/ 2807887 h 2807887"/>
                  <a:gd name="connsiteX121" fmla="*/ 0 w 2633262"/>
                  <a:gd name="connsiteY121" fmla="*/ 2675875 h 2807887"/>
                  <a:gd name="connsiteX122" fmla="*/ 2018526 w 2633262"/>
                  <a:gd name="connsiteY122" fmla="*/ 2675875 h 2807887"/>
                  <a:gd name="connsiteX123" fmla="*/ 2018526 w 2633262"/>
                  <a:gd name="connsiteY123" fmla="*/ 2632312 h 2807887"/>
                  <a:gd name="connsiteX124" fmla="*/ 1360210 w 2633262"/>
                  <a:gd name="connsiteY124" fmla="*/ 2632312 h 2807887"/>
                  <a:gd name="connsiteX125" fmla="*/ 1360210 w 2633262"/>
                  <a:gd name="connsiteY125" fmla="*/ 2456736 h 2807887"/>
                  <a:gd name="connsiteX126" fmla="*/ 1119202 w 2633262"/>
                  <a:gd name="connsiteY126" fmla="*/ 2456736 h 2807887"/>
                  <a:gd name="connsiteX127" fmla="*/ 1119202 w 2633262"/>
                  <a:gd name="connsiteY127" fmla="*/ 2632312 h 2807887"/>
                  <a:gd name="connsiteX128" fmla="*/ 1031383 w 2633262"/>
                  <a:gd name="connsiteY128" fmla="*/ 2632312 h 2807887"/>
                  <a:gd name="connsiteX129" fmla="*/ 1031383 w 2633262"/>
                  <a:gd name="connsiteY129" fmla="*/ 2456736 h 2807887"/>
                  <a:gd name="connsiteX130" fmla="*/ 789714 w 2633262"/>
                  <a:gd name="connsiteY130" fmla="*/ 2456736 h 2807887"/>
                  <a:gd name="connsiteX131" fmla="*/ 789714 w 2633262"/>
                  <a:gd name="connsiteY131" fmla="*/ 2632312 h 2807887"/>
                  <a:gd name="connsiteX132" fmla="*/ 131399 w 2633262"/>
                  <a:gd name="connsiteY132" fmla="*/ 2632312 h 2807887"/>
                  <a:gd name="connsiteX133" fmla="*/ 131399 w 2633262"/>
                  <a:gd name="connsiteY133" fmla="*/ 2269940 h 2807887"/>
                  <a:gd name="connsiteX134" fmla="*/ 98384 w 2633262"/>
                  <a:gd name="connsiteY134" fmla="*/ 2281161 h 2807887"/>
                  <a:gd name="connsiteX135" fmla="*/ 54805 w 2633262"/>
                  <a:gd name="connsiteY135" fmla="*/ 2291722 h 2807887"/>
                  <a:gd name="connsiteX136" fmla="*/ 33015 w 2633262"/>
                  <a:gd name="connsiteY136" fmla="*/ 2203934 h 2807887"/>
                  <a:gd name="connsiteX137" fmla="*/ 76594 w 2633262"/>
                  <a:gd name="connsiteY137" fmla="*/ 2193373 h 2807887"/>
                  <a:gd name="connsiteX138" fmla="*/ 1075623 w 2633262"/>
                  <a:gd name="connsiteY138" fmla="*/ 2061361 h 2807887"/>
                  <a:gd name="connsiteX139" fmla="*/ 2073330 w 2633262"/>
                  <a:gd name="connsiteY139" fmla="*/ 2193373 h 2807887"/>
                  <a:gd name="connsiteX140" fmla="*/ 2116910 w 2633262"/>
                  <a:gd name="connsiteY140" fmla="*/ 2203934 h 2807887"/>
                  <a:gd name="connsiteX141" fmla="*/ 2139360 w 2633262"/>
                  <a:gd name="connsiteY141" fmla="*/ 2116146 h 2807887"/>
                  <a:gd name="connsiteX142" fmla="*/ 2095120 w 2633262"/>
                  <a:gd name="connsiteY142" fmla="*/ 2105585 h 2807887"/>
                  <a:gd name="connsiteX143" fmla="*/ 1075623 w 2633262"/>
                  <a:gd name="connsiteY143" fmla="*/ 1974234 h 2807887"/>
                  <a:gd name="connsiteX144" fmla="*/ 658315 w 2633262"/>
                  <a:gd name="connsiteY144" fmla="*/ 1996016 h 2807887"/>
                  <a:gd name="connsiteX145" fmla="*/ 658315 w 2633262"/>
                  <a:gd name="connsiteY145" fmla="*/ 1097017 h 2807887"/>
                  <a:gd name="connsiteX146" fmla="*/ 1448030 w 2633262"/>
                  <a:gd name="connsiteY146" fmla="*/ 1097017 h 2807887"/>
                  <a:gd name="connsiteX147" fmla="*/ 1448030 w 2633262"/>
                  <a:gd name="connsiteY147" fmla="*/ 0 h 280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633262" h="2807887">
                    <a:moveTo>
                      <a:pt x="746135" y="2281161"/>
                    </a:moveTo>
                    <a:cubicBezTo>
                      <a:pt x="746135" y="2281161"/>
                      <a:pt x="746135" y="2281161"/>
                      <a:pt x="701895" y="2368948"/>
                    </a:cubicBezTo>
                    <a:lnTo>
                      <a:pt x="1448030" y="2368948"/>
                    </a:lnTo>
                    <a:cubicBezTo>
                      <a:pt x="1448030" y="2368948"/>
                      <a:pt x="1448030" y="2368948"/>
                      <a:pt x="1403790" y="2281161"/>
                    </a:cubicBezTo>
                    <a:cubicBezTo>
                      <a:pt x="1403790" y="2281161"/>
                      <a:pt x="1403790" y="2281161"/>
                      <a:pt x="746135" y="2281161"/>
                    </a:cubicBezTo>
                    <a:close/>
                    <a:moveTo>
                      <a:pt x="2149925" y="1754434"/>
                    </a:moveTo>
                    <a:cubicBezTo>
                      <a:pt x="2149925" y="1754434"/>
                      <a:pt x="2149925" y="1754434"/>
                      <a:pt x="2149925" y="1886446"/>
                    </a:cubicBezTo>
                    <a:cubicBezTo>
                      <a:pt x="2149925" y="1886446"/>
                      <a:pt x="2149925" y="1886446"/>
                      <a:pt x="2325564" y="1886446"/>
                    </a:cubicBezTo>
                    <a:lnTo>
                      <a:pt x="2325564" y="1754434"/>
                    </a:lnTo>
                    <a:cubicBezTo>
                      <a:pt x="2325564" y="1754434"/>
                      <a:pt x="2325564" y="1754434"/>
                      <a:pt x="2149925" y="1754434"/>
                    </a:cubicBezTo>
                    <a:close/>
                    <a:moveTo>
                      <a:pt x="1887127" y="1754434"/>
                    </a:moveTo>
                    <a:cubicBezTo>
                      <a:pt x="1887127" y="1754434"/>
                      <a:pt x="1887127" y="1754434"/>
                      <a:pt x="1887127" y="1886446"/>
                    </a:cubicBezTo>
                    <a:cubicBezTo>
                      <a:pt x="1887127" y="1886446"/>
                      <a:pt x="1887127" y="1886446"/>
                      <a:pt x="2062105" y="1886446"/>
                    </a:cubicBezTo>
                    <a:lnTo>
                      <a:pt x="2062105" y="1754434"/>
                    </a:lnTo>
                    <a:cubicBezTo>
                      <a:pt x="2062105" y="1754434"/>
                      <a:pt x="2062105" y="1754434"/>
                      <a:pt x="1887127" y="1754434"/>
                    </a:cubicBezTo>
                    <a:close/>
                    <a:moveTo>
                      <a:pt x="1623669" y="1754434"/>
                    </a:moveTo>
                    <a:cubicBezTo>
                      <a:pt x="1623669" y="1754434"/>
                      <a:pt x="1623669" y="1754434"/>
                      <a:pt x="1623669" y="1886446"/>
                    </a:cubicBezTo>
                    <a:cubicBezTo>
                      <a:pt x="1623669" y="1886446"/>
                      <a:pt x="1623669" y="1886446"/>
                      <a:pt x="1799308" y="1886446"/>
                    </a:cubicBezTo>
                    <a:lnTo>
                      <a:pt x="1799308" y="1754434"/>
                    </a:lnTo>
                    <a:cubicBezTo>
                      <a:pt x="1799308" y="1754434"/>
                      <a:pt x="1799308" y="1754434"/>
                      <a:pt x="1623669" y="1754434"/>
                    </a:cubicBezTo>
                    <a:close/>
                    <a:moveTo>
                      <a:pt x="1360210" y="1754434"/>
                    </a:moveTo>
                    <a:cubicBezTo>
                      <a:pt x="1360210" y="1754434"/>
                      <a:pt x="1360210" y="1754434"/>
                      <a:pt x="1360210" y="1886446"/>
                    </a:cubicBezTo>
                    <a:cubicBezTo>
                      <a:pt x="1360210" y="1886446"/>
                      <a:pt x="1360210" y="1886446"/>
                      <a:pt x="1535849" y="1886446"/>
                    </a:cubicBezTo>
                    <a:lnTo>
                      <a:pt x="1535849" y="1754434"/>
                    </a:lnTo>
                    <a:cubicBezTo>
                      <a:pt x="1535849" y="1754434"/>
                      <a:pt x="1535849" y="1754434"/>
                      <a:pt x="1360210" y="1754434"/>
                    </a:cubicBezTo>
                    <a:close/>
                    <a:moveTo>
                      <a:pt x="1097412" y="1754434"/>
                    </a:moveTo>
                    <a:cubicBezTo>
                      <a:pt x="1097412" y="1754434"/>
                      <a:pt x="1097412" y="1754434"/>
                      <a:pt x="1097412" y="1886446"/>
                    </a:cubicBezTo>
                    <a:cubicBezTo>
                      <a:pt x="1097412" y="1886446"/>
                      <a:pt x="1097412" y="1886446"/>
                      <a:pt x="1273051" y="1886446"/>
                    </a:cubicBezTo>
                    <a:lnTo>
                      <a:pt x="1273051" y="1754434"/>
                    </a:lnTo>
                    <a:cubicBezTo>
                      <a:pt x="1273051" y="1754434"/>
                      <a:pt x="1273051" y="1754434"/>
                      <a:pt x="1097412" y="1754434"/>
                    </a:cubicBezTo>
                    <a:close/>
                    <a:moveTo>
                      <a:pt x="833954" y="1754434"/>
                    </a:moveTo>
                    <a:cubicBezTo>
                      <a:pt x="833954" y="1754434"/>
                      <a:pt x="833954" y="1754434"/>
                      <a:pt x="833954" y="1886446"/>
                    </a:cubicBezTo>
                    <a:cubicBezTo>
                      <a:pt x="833954" y="1886446"/>
                      <a:pt x="833954" y="1886446"/>
                      <a:pt x="1009593" y="1886446"/>
                    </a:cubicBezTo>
                    <a:lnTo>
                      <a:pt x="1009593" y="1754434"/>
                    </a:lnTo>
                    <a:cubicBezTo>
                      <a:pt x="1009593" y="1754434"/>
                      <a:pt x="1009593" y="1754434"/>
                      <a:pt x="833954" y="1754434"/>
                    </a:cubicBezTo>
                    <a:close/>
                    <a:moveTo>
                      <a:pt x="2149925" y="1491071"/>
                    </a:moveTo>
                    <a:cubicBezTo>
                      <a:pt x="2149925" y="1491071"/>
                      <a:pt x="2149925" y="1491071"/>
                      <a:pt x="2149925" y="1623083"/>
                    </a:cubicBezTo>
                    <a:cubicBezTo>
                      <a:pt x="2149925" y="1623083"/>
                      <a:pt x="2149925" y="1623083"/>
                      <a:pt x="2325564" y="1623083"/>
                    </a:cubicBezTo>
                    <a:lnTo>
                      <a:pt x="2325564" y="1491071"/>
                    </a:lnTo>
                    <a:cubicBezTo>
                      <a:pt x="2325564" y="1491071"/>
                      <a:pt x="2325564" y="1491071"/>
                      <a:pt x="2149925" y="1491071"/>
                    </a:cubicBezTo>
                    <a:close/>
                    <a:moveTo>
                      <a:pt x="1887127" y="1491071"/>
                    </a:moveTo>
                    <a:cubicBezTo>
                      <a:pt x="1887127" y="1491071"/>
                      <a:pt x="1887127" y="1491071"/>
                      <a:pt x="1887127" y="1623083"/>
                    </a:cubicBezTo>
                    <a:cubicBezTo>
                      <a:pt x="1887127" y="1623083"/>
                      <a:pt x="1887127" y="1623083"/>
                      <a:pt x="2062105" y="1623083"/>
                    </a:cubicBezTo>
                    <a:lnTo>
                      <a:pt x="2062105" y="1491071"/>
                    </a:lnTo>
                    <a:cubicBezTo>
                      <a:pt x="2062105" y="1491071"/>
                      <a:pt x="2062105" y="1491071"/>
                      <a:pt x="1887127" y="1491071"/>
                    </a:cubicBezTo>
                    <a:close/>
                    <a:moveTo>
                      <a:pt x="1623669" y="1491071"/>
                    </a:moveTo>
                    <a:cubicBezTo>
                      <a:pt x="1623669" y="1491071"/>
                      <a:pt x="1623669" y="1491071"/>
                      <a:pt x="1623669" y="1623083"/>
                    </a:cubicBezTo>
                    <a:cubicBezTo>
                      <a:pt x="1623669" y="1623083"/>
                      <a:pt x="1623669" y="1623083"/>
                      <a:pt x="1799308" y="1623083"/>
                    </a:cubicBezTo>
                    <a:lnTo>
                      <a:pt x="1799308" y="1491071"/>
                    </a:lnTo>
                    <a:cubicBezTo>
                      <a:pt x="1799308" y="1491071"/>
                      <a:pt x="1799308" y="1491071"/>
                      <a:pt x="1623669" y="1491071"/>
                    </a:cubicBezTo>
                    <a:close/>
                    <a:moveTo>
                      <a:pt x="1360210" y="1491071"/>
                    </a:moveTo>
                    <a:cubicBezTo>
                      <a:pt x="1360210" y="1491071"/>
                      <a:pt x="1360210" y="1491071"/>
                      <a:pt x="1360210" y="1623083"/>
                    </a:cubicBezTo>
                    <a:cubicBezTo>
                      <a:pt x="1360210" y="1623083"/>
                      <a:pt x="1360210" y="1623083"/>
                      <a:pt x="1535849" y="1623083"/>
                    </a:cubicBezTo>
                    <a:lnTo>
                      <a:pt x="1535849" y="1491071"/>
                    </a:lnTo>
                    <a:cubicBezTo>
                      <a:pt x="1535849" y="1491071"/>
                      <a:pt x="1535849" y="1491071"/>
                      <a:pt x="1360210" y="1491071"/>
                    </a:cubicBezTo>
                    <a:close/>
                    <a:moveTo>
                      <a:pt x="1097412" y="1491071"/>
                    </a:moveTo>
                    <a:cubicBezTo>
                      <a:pt x="1097412" y="1491071"/>
                      <a:pt x="1097412" y="1491071"/>
                      <a:pt x="1097412" y="1623083"/>
                    </a:cubicBezTo>
                    <a:cubicBezTo>
                      <a:pt x="1097412" y="1623083"/>
                      <a:pt x="1097412" y="1623083"/>
                      <a:pt x="1273051" y="1623083"/>
                    </a:cubicBezTo>
                    <a:lnTo>
                      <a:pt x="1273051" y="1491071"/>
                    </a:lnTo>
                    <a:cubicBezTo>
                      <a:pt x="1273051" y="1491071"/>
                      <a:pt x="1273051" y="1491071"/>
                      <a:pt x="1097412" y="1491071"/>
                    </a:cubicBezTo>
                    <a:close/>
                    <a:moveTo>
                      <a:pt x="833954" y="1491071"/>
                    </a:moveTo>
                    <a:cubicBezTo>
                      <a:pt x="833954" y="1491071"/>
                      <a:pt x="833954" y="1491071"/>
                      <a:pt x="833954" y="1623083"/>
                    </a:cubicBezTo>
                    <a:cubicBezTo>
                      <a:pt x="833954" y="1623083"/>
                      <a:pt x="833954" y="1623083"/>
                      <a:pt x="1009593" y="1623083"/>
                    </a:cubicBezTo>
                    <a:lnTo>
                      <a:pt x="1009593" y="1491071"/>
                    </a:lnTo>
                    <a:cubicBezTo>
                      <a:pt x="1009593" y="1491071"/>
                      <a:pt x="1009593" y="1491071"/>
                      <a:pt x="833954" y="1491071"/>
                    </a:cubicBezTo>
                    <a:close/>
                    <a:moveTo>
                      <a:pt x="2149925" y="1228368"/>
                    </a:moveTo>
                    <a:cubicBezTo>
                      <a:pt x="2149925" y="1228368"/>
                      <a:pt x="2149925" y="1228368"/>
                      <a:pt x="2149925" y="1360380"/>
                    </a:cubicBezTo>
                    <a:cubicBezTo>
                      <a:pt x="2149925" y="1360380"/>
                      <a:pt x="2149925" y="1360380"/>
                      <a:pt x="2325564" y="1360380"/>
                    </a:cubicBezTo>
                    <a:lnTo>
                      <a:pt x="2325564" y="1228368"/>
                    </a:lnTo>
                    <a:cubicBezTo>
                      <a:pt x="2325564" y="1228368"/>
                      <a:pt x="2325564" y="1228368"/>
                      <a:pt x="2149925" y="1228368"/>
                    </a:cubicBezTo>
                    <a:close/>
                    <a:moveTo>
                      <a:pt x="1887127" y="1228368"/>
                    </a:moveTo>
                    <a:cubicBezTo>
                      <a:pt x="1887127" y="1228368"/>
                      <a:pt x="1887127" y="1228368"/>
                      <a:pt x="1887127" y="1360380"/>
                    </a:cubicBezTo>
                    <a:cubicBezTo>
                      <a:pt x="1887127" y="1360380"/>
                      <a:pt x="1887127" y="1360380"/>
                      <a:pt x="2062105" y="1360380"/>
                    </a:cubicBezTo>
                    <a:lnTo>
                      <a:pt x="2062105" y="1228368"/>
                    </a:lnTo>
                    <a:cubicBezTo>
                      <a:pt x="2062105" y="1228368"/>
                      <a:pt x="2062105" y="1228368"/>
                      <a:pt x="1887127" y="1228368"/>
                    </a:cubicBezTo>
                    <a:close/>
                    <a:moveTo>
                      <a:pt x="1623669" y="1228368"/>
                    </a:moveTo>
                    <a:cubicBezTo>
                      <a:pt x="1623669" y="1228368"/>
                      <a:pt x="1623669" y="1228368"/>
                      <a:pt x="1623669" y="1360380"/>
                    </a:cubicBezTo>
                    <a:cubicBezTo>
                      <a:pt x="1623669" y="1360380"/>
                      <a:pt x="1623669" y="1360380"/>
                      <a:pt x="1799308" y="1360380"/>
                    </a:cubicBezTo>
                    <a:lnTo>
                      <a:pt x="1799308" y="1228368"/>
                    </a:lnTo>
                    <a:cubicBezTo>
                      <a:pt x="1799308" y="1228368"/>
                      <a:pt x="1799308" y="1228368"/>
                      <a:pt x="1623669" y="1228368"/>
                    </a:cubicBezTo>
                    <a:close/>
                    <a:moveTo>
                      <a:pt x="1360210" y="1228368"/>
                    </a:moveTo>
                    <a:cubicBezTo>
                      <a:pt x="1360210" y="1228368"/>
                      <a:pt x="1360210" y="1228368"/>
                      <a:pt x="1360210" y="1360380"/>
                    </a:cubicBezTo>
                    <a:cubicBezTo>
                      <a:pt x="1360210" y="1360380"/>
                      <a:pt x="1360210" y="1360380"/>
                      <a:pt x="1535849" y="1360380"/>
                    </a:cubicBezTo>
                    <a:lnTo>
                      <a:pt x="1535849" y="1228368"/>
                    </a:lnTo>
                    <a:cubicBezTo>
                      <a:pt x="1535849" y="1228368"/>
                      <a:pt x="1535849" y="1228368"/>
                      <a:pt x="1360210" y="1228368"/>
                    </a:cubicBezTo>
                    <a:close/>
                    <a:moveTo>
                      <a:pt x="1097412" y="1228368"/>
                    </a:moveTo>
                    <a:cubicBezTo>
                      <a:pt x="1097412" y="1228368"/>
                      <a:pt x="1097412" y="1228368"/>
                      <a:pt x="1097412" y="1360380"/>
                    </a:cubicBezTo>
                    <a:cubicBezTo>
                      <a:pt x="1097412" y="1360380"/>
                      <a:pt x="1097412" y="1360380"/>
                      <a:pt x="1273051" y="1360380"/>
                    </a:cubicBezTo>
                    <a:lnTo>
                      <a:pt x="1273051" y="1228368"/>
                    </a:lnTo>
                    <a:cubicBezTo>
                      <a:pt x="1273051" y="1228368"/>
                      <a:pt x="1273051" y="1228368"/>
                      <a:pt x="1097412" y="1228368"/>
                    </a:cubicBezTo>
                    <a:close/>
                    <a:moveTo>
                      <a:pt x="833954" y="1228368"/>
                    </a:moveTo>
                    <a:cubicBezTo>
                      <a:pt x="833954" y="1228368"/>
                      <a:pt x="833954" y="1228368"/>
                      <a:pt x="833954" y="1360380"/>
                    </a:cubicBezTo>
                    <a:cubicBezTo>
                      <a:pt x="833954" y="1360380"/>
                      <a:pt x="833954" y="1360380"/>
                      <a:pt x="1009593" y="1360380"/>
                    </a:cubicBezTo>
                    <a:lnTo>
                      <a:pt x="1009593" y="1228368"/>
                    </a:lnTo>
                    <a:cubicBezTo>
                      <a:pt x="1009593" y="1228368"/>
                      <a:pt x="1009593" y="1228368"/>
                      <a:pt x="833954" y="1228368"/>
                    </a:cubicBezTo>
                    <a:close/>
                    <a:moveTo>
                      <a:pt x="2149925" y="965005"/>
                    </a:moveTo>
                    <a:cubicBezTo>
                      <a:pt x="2149925" y="965005"/>
                      <a:pt x="2149925" y="965005"/>
                      <a:pt x="2149925" y="1097017"/>
                    </a:cubicBezTo>
                    <a:cubicBezTo>
                      <a:pt x="2149925" y="1097017"/>
                      <a:pt x="2149925" y="1097017"/>
                      <a:pt x="2325564" y="1097017"/>
                    </a:cubicBezTo>
                    <a:lnTo>
                      <a:pt x="2325564" y="965005"/>
                    </a:lnTo>
                    <a:cubicBezTo>
                      <a:pt x="2325564" y="965005"/>
                      <a:pt x="2325564" y="965005"/>
                      <a:pt x="2149925" y="965005"/>
                    </a:cubicBezTo>
                    <a:close/>
                    <a:moveTo>
                      <a:pt x="1887127" y="965005"/>
                    </a:moveTo>
                    <a:cubicBezTo>
                      <a:pt x="1887127" y="965005"/>
                      <a:pt x="1887127" y="965005"/>
                      <a:pt x="1887127" y="1097017"/>
                    </a:cubicBezTo>
                    <a:cubicBezTo>
                      <a:pt x="1887127" y="1097017"/>
                      <a:pt x="1887127" y="1097017"/>
                      <a:pt x="2062105" y="1097017"/>
                    </a:cubicBezTo>
                    <a:lnTo>
                      <a:pt x="2062105" y="965005"/>
                    </a:lnTo>
                    <a:cubicBezTo>
                      <a:pt x="2062105" y="965005"/>
                      <a:pt x="2062105" y="965005"/>
                      <a:pt x="1887127" y="965005"/>
                    </a:cubicBezTo>
                    <a:close/>
                    <a:moveTo>
                      <a:pt x="1623669" y="965005"/>
                    </a:moveTo>
                    <a:cubicBezTo>
                      <a:pt x="1623669" y="965005"/>
                      <a:pt x="1623669" y="965005"/>
                      <a:pt x="1623669" y="1097017"/>
                    </a:cubicBezTo>
                    <a:cubicBezTo>
                      <a:pt x="1623669" y="1097017"/>
                      <a:pt x="1623669" y="1097017"/>
                      <a:pt x="1799308" y="1097017"/>
                    </a:cubicBezTo>
                    <a:lnTo>
                      <a:pt x="1799308" y="965005"/>
                    </a:lnTo>
                    <a:cubicBezTo>
                      <a:pt x="1799308" y="965005"/>
                      <a:pt x="1799308" y="965005"/>
                      <a:pt x="1623669" y="965005"/>
                    </a:cubicBezTo>
                    <a:close/>
                    <a:moveTo>
                      <a:pt x="1974286" y="131352"/>
                    </a:moveTo>
                    <a:cubicBezTo>
                      <a:pt x="1777518" y="131352"/>
                      <a:pt x="1623669" y="285145"/>
                      <a:pt x="1623669" y="482503"/>
                    </a:cubicBezTo>
                    <a:cubicBezTo>
                      <a:pt x="1623669" y="680520"/>
                      <a:pt x="1777518" y="833653"/>
                      <a:pt x="1974286" y="833653"/>
                    </a:cubicBezTo>
                    <a:cubicBezTo>
                      <a:pt x="2172375" y="833653"/>
                      <a:pt x="2325564" y="680520"/>
                      <a:pt x="2325564" y="482503"/>
                    </a:cubicBezTo>
                    <a:cubicBezTo>
                      <a:pt x="2325564" y="285145"/>
                      <a:pt x="2172375" y="131352"/>
                      <a:pt x="1974286" y="131352"/>
                    </a:cubicBezTo>
                    <a:close/>
                    <a:moveTo>
                      <a:pt x="1448030" y="0"/>
                    </a:moveTo>
                    <a:cubicBezTo>
                      <a:pt x="1448030" y="0"/>
                      <a:pt x="1448030" y="0"/>
                      <a:pt x="2501202" y="0"/>
                    </a:cubicBezTo>
                    <a:cubicBezTo>
                      <a:pt x="2501202" y="0"/>
                      <a:pt x="2501202" y="0"/>
                      <a:pt x="2501202" y="2675875"/>
                    </a:cubicBezTo>
                    <a:lnTo>
                      <a:pt x="2633262" y="2675875"/>
                    </a:lnTo>
                    <a:cubicBezTo>
                      <a:pt x="2633262" y="2675875"/>
                      <a:pt x="2633262" y="2675875"/>
                      <a:pt x="2633262" y="2807887"/>
                    </a:cubicBezTo>
                    <a:cubicBezTo>
                      <a:pt x="2633262" y="2807887"/>
                      <a:pt x="2633262" y="2807887"/>
                      <a:pt x="0" y="2807887"/>
                    </a:cubicBezTo>
                    <a:cubicBezTo>
                      <a:pt x="0" y="2807887"/>
                      <a:pt x="0" y="2807887"/>
                      <a:pt x="0" y="2675875"/>
                    </a:cubicBezTo>
                    <a:cubicBezTo>
                      <a:pt x="0" y="2675875"/>
                      <a:pt x="0" y="2675875"/>
                      <a:pt x="2018526" y="2675875"/>
                    </a:cubicBezTo>
                    <a:cubicBezTo>
                      <a:pt x="2018526" y="2675875"/>
                      <a:pt x="2018526" y="2675875"/>
                      <a:pt x="2018526" y="2632312"/>
                    </a:cubicBezTo>
                    <a:cubicBezTo>
                      <a:pt x="2018526" y="2632312"/>
                      <a:pt x="2018526" y="2632312"/>
                      <a:pt x="1360210" y="2632312"/>
                    </a:cubicBezTo>
                    <a:cubicBezTo>
                      <a:pt x="1360210" y="2632312"/>
                      <a:pt x="1360210" y="2632312"/>
                      <a:pt x="1360210" y="2456736"/>
                    </a:cubicBezTo>
                    <a:cubicBezTo>
                      <a:pt x="1360210" y="2456736"/>
                      <a:pt x="1360210" y="2456736"/>
                      <a:pt x="1119202" y="2456736"/>
                    </a:cubicBezTo>
                    <a:cubicBezTo>
                      <a:pt x="1119202" y="2456736"/>
                      <a:pt x="1119202" y="2456736"/>
                      <a:pt x="1119202" y="2632312"/>
                    </a:cubicBezTo>
                    <a:cubicBezTo>
                      <a:pt x="1119202" y="2632312"/>
                      <a:pt x="1119202" y="2632312"/>
                      <a:pt x="1031383" y="2632312"/>
                    </a:cubicBezTo>
                    <a:cubicBezTo>
                      <a:pt x="1031383" y="2632312"/>
                      <a:pt x="1031383" y="2632312"/>
                      <a:pt x="1031383" y="2456736"/>
                    </a:cubicBezTo>
                    <a:cubicBezTo>
                      <a:pt x="1031383" y="2456736"/>
                      <a:pt x="1031383" y="2456736"/>
                      <a:pt x="789714" y="2456736"/>
                    </a:cubicBezTo>
                    <a:cubicBezTo>
                      <a:pt x="789714" y="2456736"/>
                      <a:pt x="789714" y="2456736"/>
                      <a:pt x="789714" y="2632312"/>
                    </a:cubicBezTo>
                    <a:cubicBezTo>
                      <a:pt x="789714" y="2632312"/>
                      <a:pt x="789714" y="2632312"/>
                      <a:pt x="131399" y="2632312"/>
                    </a:cubicBezTo>
                    <a:cubicBezTo>
                      <a:pt x="131399" y="2632312"/>
                      <a:pt x="131399" y="2632312"/>
                      <a:pt x="131399" y="2269940"/>
                    </a:cubicBezTo>
                    <a:cubicBezTo>
                      <a:pt x="109609" y="2269940"/>
                      <a:pt x="98384" y="2281161"/>
                      <a:pt x="98384" y="2281161"/>
                    </a:cubicBezTo>
                    <a:cubicBezTo>
                      <a:pt x="98384" y="2281161"/>
                      <a:pt x="98384" y="2281161"/>
                      <a:pt x="54805" y="2291722"/>
                    </a:cubicBezTo>
                    <a:cubicBezTo>
                      <a:pt x="54805" y="2291722"/>
                      <a:pt x="54805" y="2291722"/>
                      <a:pt x="33015" y="2203934"/>
                    </a:cubicBezTo>
                    <a:cubicBezTo>
                      <a:pt x="33015" y="2203934"/>
                      <a:pt x="33015" y="2203934"/>
                      <a:pt x="76594" y="2193373"/>
                    </a:cubicBezTo>
                    <a:cubicBezTo>
                      <a:pt x="98384" y="2182152"/>
                      <a:pt x="526916" y="2061361"/>
                      <a:pt x="1075623" y="2061361"/>
                    </a:cubicBezTo>
                    <a:cubicBezTo>
                      <a:pt x="1623669" y="2061361"/>
                      <a:pt x="2051541" y="2182152"/>
                      <a:pt x="2073330" y="2193373"/>
                    </a:cubicBezTo>
                    <a:cubicBezTo>
                      <a:pt x="2073330" y="2193373"/>
                      <a:pt x="2073330" y="2193373"/>
                      <a:pt x="2116910" y="2203934"/>
                    </a:cubicBezTo>
                    <a:cubicBezTo>
                      <a:pt x="2116910" y="2203934"/>
                      <a:pt x="2116910" y="2203934"/>
                      <a:pt x="2139360" y="2116146"/>
                    </a:cubicBezTo>
                    <a:cubicBezTo>
                      <a:pt x="2139360" y="2116146"/>
                      <a:pt x="2139360" y="2116146"/>
                      <a:pt x="2095120" y="2105585"/>
                    </a:cubicBezTo>
                    <a:cubicBezTo>
                      <a:pt x="2084556" y="2105585"/>
                      <a:pt x="1645458" y="1974234"/>
                      <a:pt x="1075623" y="1974234"/>
                    </a:cubicBezTo>
                    <a:cubicBezTo>
                      <a:pt x="921774" y="1974234"/>
                      <a:pt x="789714" y="1984795"/>
                      <a:pt x="658315" y="1996016"/>
                    </a:cubicBezTo>
                    <a:cubicBezTo>
                      <a:pt x="658315" y="1996016"/>
                      <a:pt x="658315" y="1996016"/>
                      <a:pt x="658315" y="1097017"/>
                    </a:cubicBezTo>
                    <a:cubicBezTo>
                      <a:pt x="658315" y="1097017"/>
                      <a:pt x="658315" y="1097017"/>
                      <a:pt x="1448030" y="1097017"/>
                    </a:cubicBezTo>
                    <a:cubicBezTo>
                      <a:pt x="1448030" y="1097017"/>
                      <a:pt x="1448030" y="1097017"/>
                      <a:pt x="1448030" y="0"/>
                    </a:cubicBezTo>
                    <a:close/>
                  </a:path>
                </a:pathLst>
              </a:custGeom>
              <a:grp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82" name="Freeform 4">
                <a:extLst>
                  <a:ext uri="{FF2B5EF4-FFF2-40B4-BE49-F238E27FC236}">
                    <a16:creationId xmlns:a16="http://schemas.microsoft.com/office/drawing/2014/main" xmlns="" id="{D47206E1-1B8B-7645-B45A-D9D240CA3732}"/>
                  </a:ext>
                </a:extLst>
              </p:cNvPr>
              <p:cNvSpPr>
                <a:spLocks noChangeAspect="1" noChangeArrowheads="1"/>
              </p:cNvSpPr>
              <p:nvPr/>
            </p:nvSpPr>
            <p:spPr bwMode="auto">
              <a:xfrm>
                <a:off x="1055178" y="2622016"/>
                <a:ext cx="64145" cy="115923"/>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 name="connsiteX0" fmla="*/ 5139 w 10136"/>
                  <a:gd name="connsiteY0" fmla="*/ 0 h 8435"/>
                  <a:gd name="connsiteX1" fmla="*/ 5139 w 10136"/>
                  <a:gd name="connsiteY1" fmla="*/ 0 h 8435"/>
                  <a:gd name="connsiteX2" fmla="*/ 139 w 10136"/>
                  <a:gd name="connsiteY2" fmla="*/ 5000 h 8435"/>
                  <a:gd name="connsiteX3" fmla="*/ 10136 w 10136"/>
                  <a:gd name="connsiteY3" fmla="*/ 5000 h 8435"/>
                  <a:gd name="connsiteX4" fmla="*/ 5139 w 10136"/>
                  <a:gd name="connsiteY4" fmla="*/ 0 h 8435"/>
                  <a:gd name="connsiteX5" fmla="*/ 5605 w 10136"/>
                  <a:gd name="connsiteY5" fmla="*/ 7574 h 8435"/>
                  <a:gd name="connsiteX6" fmla="*/ 5605 w 10136"/>
                  <a:gd name="connsiteY6" fmla="*/ 7574 h 8435"/>
                  <a:gd name="connsiteX7" fmla="*/ 5605 w 10136"/>
                  <a:gd name="connsiteY7" fmla="*/ 8276 h 8435"/>
                  <a:gd name="connsiteX8" fmla="*/ 5446 w 10136"/>
                  <a:gd name="connsiteY8" fmla="*/ 8435 h 8435"/>
                  <a:gd name="connsiteX9" fmla="*/ 4825 w 10136"/>
                  <a:gd name="connsiteY9" fmla="*/ 8435 h 8435"/>
                  <a:gd name="connsiteX10" fmla="*/ 4670 w 10136"/>
                  <a:gd name="connsiteY10" fmla="*/ 8276 h 8435"/>
                  <a:gd name="connsiteX11" fmla="*/ 4670 w 10136"/>
                  <a:gd name="connsiteY11" fmla="*/ 7574 h 8435"/>
                  <a:gd name="connsiteX12" fmla="*/ 3304 w 10136"/>
                  <a:gd name="connsiteY12" fmla="*/ 6910 h 8435"/>
                  <a:gd name="connsiteX13" fmla="*/ 3304 w 10136"/>
                  <a:gd name="connsiteY13" fmla="*/ 6636 h 8435"/>
                  <a:gd name="connsiteX14" fmla="*/ 3695 w 10136"/>
                  <a:gd name="connsiteY14" fmla="*/ 6208 h 8435"/>
                  <a:gd name="connsiteX15" fmla="*/ 3968 w 10136"/>
                  <a:gd name="connsiteY15" fmla="*/ 6208 h 8435"/>
                  <a:gd name="connsiteX16" fmla="*/ 5061 w 10136"/>
                  <a:gd name="connsiteY16" fmla="*/ 6714 h 8435"/>
                  <a:gd name="connsiteX17" fmla="*/ 5955 w 10136"/>
                  <a:gd name="connsiteY17" fmla="*/ 6049 h 8435"/>
                  <a:gd name="connsiteX18" fmla="*/ 4748 w 10136"/>
                  <a:gd name="connsiteY18" fmla="*/ 5229 h 8435"/>
                  <a:gd name="connsiteX19" fmla="*/ 3499 w 10136"/>
                  <a:gd name="connsiteY19" fmla="*/ 3829 h 8435"/>
                  <a:gd name="connsiteX20" fmla="*/ 4670 w 10136"/>
                  <a:gd name="connsiteY20" fmla="*/ 2422 h 8435"/>
                  <a:gd name="connsiteX21" fmla="*/ 4670 w 10136"/>
                  <a:gd name="connsiteY21" fmla="*/ 1717 h 8435"/>
                  <a:gd name="connsiteX22" fmla="*/ 4825 w 10136"/>
                  <a:gd name="connsiteY22" fmla="*/ 1562 h 8435"/>
                  <a:gd name="connsiteX23" fmla="*/ 5446 w 10136"/>
                  <a:gd name="connsiteY23" fmla="*/ 1562 h 8435"/>
                  <a:gd name="connsiteX24" fmla="*/ 5605 w 10136"/>
                  <a:gd name="connsiteY24" fmla="*/ 1717 h 8435"/>
                  <a:gd name="connsiteX25" fmla="*/ 5605 w 10136"/>
                  <a:gd name="connsiteY25" fmla="*/ 2382 h 8435"/>
                  <a:gd name="connsiteX26" fmla="*/ 6735 w 10136"/>
                  <a:gd name="connsiteY26" fmla="*/ 2851 h 8435"/>
                  <a:gd name="connsiteX27" fmla="*/ 6775 w 10136"/>
                  <a:gd name="connsiteY27" fmla="*/ 3124 h 8435"/>
                  <a:gd name="connsiteX28" fmla="*/ 6384 w 10136"/>
                  <a:gd name="connsiteY28" fmla="*/ 3556 h 8435"/>
                  <a:gd name="connsiteX29" fmla="*/ 6151 w 10136"/>
                  <a:gd name="connsiteY29" fmla="*/ 3593 h 8435"/>
                  <a:gd name="connsiteX30" fmla="*/ 5173 w 10136"/>
                  <a:gd name="connsiteY30" fmla="*/ 3242 h 8435"/>
                  <a:gd name="connsiteX31" fmla="*/ 4552 w 10136"/>
                  <a:gd name="connsiteY31" fmla="*/ 3789 h 8435"/>
                  <a:gd name="connsiteX32" fmla="*/ 5723 w 10136"/>
                  <a:gd name="connsiteY32" fmla="*/ 4491 h 8435"/>
                  <a:gd name="connsiteX33" fmla="*/ 7049 w 10136"/>
                  <a:gd name="connsiteY33" fmla="*/ 6012 h 8435"/>
                  <a:gd name="connsiteX34" fmla="*/ 5605 w 10136"/>
                  <a:gd name="connsiteY34" fmla="*/ 7574 h 8435"/>
                  <a:gd name="connsiteX0" fmla="*/ 4933 w 6817"/>
                  <a:gd name="connsiteY0" fmla="*/ 0 h 10000"/>
                  <a:gd name="connsiteX1" fmla="*/ 4933 w 6817"/>
                  <a:gd name="connsiteY1" fmla="*/ 0 h 10000"/>
                  <a:gd name="connsiteX2" fmla="*/ 0 w 6817"/>
                  <a:gd name="connsiteY2" fmla="*/ 5928 h 10000"/>
                  <a:gd name="connsiteX3" fmla="*/ 4933 w 6817"/>
                  <a:gd name="connsiteY3" fmla="*/ 0 h 10000"/>
                  <a:gd name="connsiteX4" fmla="*/ 5393 w 6817"/>
                  <a:gd name="connsiteY4" fmla="*/ 8979 h 10000"/>
                  <a:gd name="connsiteX5" fmla="*/ 5393 w 6817"/>
                  <a:gd name="connsiteY5" fmla="*/ 8979 h 10000"/>
                  <a:gd name="connsiteX6" fmla="*/ 5393 w 6817"/>
                  <a:gd name="connsiteY6" fmla="*/ 9811 h 10000"/>
                  <a:gd name="connsiteX7" fmla="*/ 5236 w 6817"/>
                  <a:gd name="connsiteY7" fmla="*/ 10000 h 10000"/>
                  <a:gd name="connsiteX8" fmla="*/ 4623 w 6817"/>
                  <a:gd name="connsiteY8" fmla="*/ 10000 h 10000"/>
                  <a:gd name="connsiteX9" fmla="*/ 4470 w 6817"/>
                  <a:gd name="connsiteY9" fmla="*/ 9811 h 10000"/>
                  <a:gd name="connsiteX10" fmla="*/ 4470 w 6817"/>
                  <a:gd name="connsiteY10" fmla="*/ 8979 h 10000"/>
                  <a:gd name="connsiteX11" fmla="*/ 3123 w 6817"/>
                  <a:gd name="connsiteY11" fmla="*/ 8192 h 10000"/>
                  <a:gd name="connsiteX12" fmla="*/ 3123 w 6817"/>
                  <a:gd name="connsiteY12" fmla="*/ 7867 h 10000"/>
                  <a:gd name="connsiteX13" fmla="*/ 3508 w 6817"/>
                  <a:gd name="connsiteY13" fmla="*/ 7360 h 10000"/>
                  <a:gd name="connsiteX14" fmla="*/ 3778 w 6817"/>
                  <a:gd name="connsiteY14" fmla="*/ 7360 h 10000"/>
                  <a:gd name="connsiteX15" fmla="*/ 4856 w 6817"/>
                  <a:gd name="connsiteY15" fmla="*/ 7960 h 10000"/>
                  <a:gd name="connsiteX16" fmla="*/ 5738 w 6817"/>
                  <a:gd name="connsiteY16" fmla="*/ 7171 h 10000"/>
                  <a:gd name="connsiteX17" fmla="*/ 4547 w 6817"/>
                  <a:gd name="connsiteY17" fmla="*/ 6199 h 10000"/>
                  <a:gd name="connsiteX18" fmla="*/ 3315 w 6817"/>
                  <a:gd name="connsiteY18" fmla="*/ 4539 h 10000"/>
                  <a:gd name="connsiteX19" fmla="*/ 4470 w 6817"/>
                  <a:gd name="connsiteY19" fmla="*/ 2871 h 10000"/>
                  <a:gd name="connsiteX20" fmla="*/ 4470 w 6817"/>
                  <a:gd name="connsiteY20" fmla="*/ 2036 h 10000"/>
                  <a:gd name="connsiteX21" fmla="*/ 4623 w 6817"/>
                  <a:gd name="connsiteY21" fmla="*/ 1852 h 10000"/>
                  <a:gd name="connsiteX22" fmla="*/ 5236 w 6817"/>
                  <a:gd name="connsiteY22" fmla="*/ 1852 h 10000"/>
                  <a:gd name="connsiteX23" fmla="*/ 5393 w 6817"/>
                  <a:gd name="connsiteY23" fmla="*/ 2036 h 10000"/>
                  <a:gd name="connsiteX24" fmla="*/ 5393 w 6817"/>
                  <a:gd name="connsiteY24" fmla="*/ 2824 h 10000"/>
                  <a:gd name="connsiteX25" fmla="*/ 6508 w 6817"/>
                  <a:gd name="connsiteY25" fmla="*/ 3380 h 10000"/>
                  <a:gd name="connsiteX26" fmla="*/ 6547 w 6817"/>
                  <a:gd name="connsiteY26" fmla="*/ 3704 h 10000"/>
                  <a:gd name="connsiteX27" fmla="*/ 6161 w 6817"/>
                  <a:gd name="connsiteY27" fmla="*/ 4216 h 10000"/>
                  <a:gd name="connsiteX28" fmla="*/ 5931 w 6817"/>
                  <a:gd name="connsiteY28" fmla="*/ 4260 h 10000"/>
                  <a:gd name="connsiteX29" fmla="*/ 4967 w 6817"/>
                  <a:gd name="connsiteY29" fmla="*/ 3844 h 10000"/>
                  <a:gd name="connsiteX30" fmla="*/ 4354 w 6817"/>
                  <a:gd name="connsiteY30" fmla="*/ 4492 h 10000"/>
                  <a:gd name="connsiteX31" fmla="*/ 5509 w 6817"/>
                  <a:gd name="connsiteY31" fmla="*/ 5324 h 10000"/>
                  <a:gd name="connsiteX32" fmla="*/ 6817 w 6817"/>
                  <a:gd name="connsiteY32" fmla="*/ 7127 h 10000"/>
                  <a:gd name="connsiteX33" fmla="*/ 5393 w 6817"/>
                  <a:gd name="connsiteY33" fmla="*/ 8979 h 10000"/>
                  <a:gd name="connsiteX0" fmla="*/ 0 w 10000"/>
                  <a:gd name="connsiteY0" fmla="*/ 5928 h 10000"/>
                  <a:gd name="connsiteX1" fmla="*/ 7236 w 10000"/>
                  <a:gd name="connsiteY1" fmla="*/ 0 h 10000"/>
                  <a:gd name="connsiteX2" fmla="*/ 0 w 10000"/>
                  <a:gd name="connsiteY2" fmla="*/ 5928 h 10000"/>
                  <a:gd name="connsiteX3" fmla="*/ 7911 w 10000"/>
                  <a:gd name="connsiteY3" fmla="*/ 8979 h 10000"/>
                  <a:gd name="connsiteX4" fmla="*/ 7911 w 10000"/>
                  <a:gd name="connsiteY4" fmla="*/ 8979 h 10000"/>
                  <a:gd name="connsiteX5" fmla="*/ 7911 w 10000"/>
                  <a:gd name="connsiteY5" fmla="*/ 9811 h 10000"/>
                  <a:gd name="connsiteX6" fmla="*/ 7681 w 10000"/>
                  <a:gd name="connsiteY6" fmla="*/ 10000 h 10000"/>
                  <a:gd name="connsiteX7" fmla="*/ 6782 w 10000"/>
                  <a:gd name="connsiteY7" fmla="*/ 10000 h 10000"/>
                  <a:gd name="connsiteX8" fmla="*/ 6557 w 10000"/>
                  <a:gd name="connsiteY8" fmla="*/ 9811 h 10000"/>
                  <a:gd name="connsiteX9" fmla="*/ 6557 w 10000"/>
                  <a:gd name="connsiteY9" fmla="*/ 8979 h 10000"/>
                  <a:gd name="connsiteX10" fmla="*/ 4581 w 10000"/>
                  <a:gd name="connsiteY10" fmla="*/ 8192 h 10000"/>
                  <a:gd name="connsiteX11" fmla="*/ 4581 w 10000"/>
                  <a:gd name="connsiteY11" fmla="*/ 7867 h 10000"/>
                  <a:gd name="connsiteX12" fmla="*/ 5146 w 10000"/>
                  <a:gd name="connsiteY12" fmla="*/ 7360 h 10000"/>
                  <a:gd name="connsiteX13" fmla="*/ 5542 w 10000"/>
                  <a:gd name="connsiteY13" fmla="*/ 7360 h 10000"/>
                  <a:gd name="connsiteX14" fmla="*/ 7123 w 10000"/>
                  <a:gd name="connsiteY14" fmla="*/ 7960 h 10000"/>
                  <a:gd name="connsiteX15" fmla="*/ 8417 w 10000"/>
                  <a:gd name="connsiteY15" fmla="*/ 7171 h 10000"/>
                  <a:gd name="connsiteX16" fmla="*/ 6670 w 10000"/>
                  <a:gd name="connsiteY16" fmla="*/ 6199 h 10000"/>
                  <a:gd name="connsiteX17" fmla="*/ 4863 w 10000"/>
                  <a:gd name="connsiteY17" fmla="*/ 4539 h 10000"/>
                  <a:gd name="connsiteX18" fmla="*/ 6557 w 10000"/>
                  <a:gd name="connsiteY18" fmla="*/ 2871 h 10000"/>
                  <a:gd name="connsiteX19" fmla="*/ 6557 w 10000"/>
                  <a:gd name="connsiteY19" fmla="*/ 2036 h 10000"/>
                  <a:gd name="connsiteX20" fmla="*/ 6782 w 10000"/>
                  <a:gd name="connsiteY20" fmla="*/ 1852 h 10000"/>
                  <a:gd name="connsiteX21" fmla="*/ 7681 w 10000"/>
                  <a:gd name="connsiteY21" fmla="*/ 1852 h 10000"/>
                  <a:gd name="connsiteX22" fmla="*/ 7911 w 10000"/>
                  <a:gd name="connsiteY22" fmla="*/ 2036 h 10000"/>
                  <a:gd name="connsiteX23" fmla="*/ 7911 w 10000"/>
                  <a:gd name="connsiteY23" fmla="*/ 2824 h 10000"/>
                  <a:gd name="connsiteX24" fmla="*/ 9547 w 10000"/>
                  <a:gd name="connsiteY24" fmla="*/ 3380 h 10000"/>
                  <a:gd name="connsiteX25" fmla="*/ 9604 w 10000"/>
                  <a:gd name="connsiteY25" fmla="*/ 3704 h 10000"/>
                  <a:gd name="connsiteX26" fmla="*/ 9038 w 10000"/>
                  <a:gd name="connsiteY26" fmla="*/ 4216 h 10000"/>
                  <a:gd name="connsiteX27" fmla="*/ 8700 w 10000"/>
                  <a:gd name="connsiteY27" fmla="*/ 4260 h 10000"/>
                  <a:gd name="connsiteX28" fmla="*/ 7286 w 10000"/>
                  <a:gd name="connsiteY28" fmla="*/ 3844 h 10000"/>
                  <a:gd name="connsiteX29" fmla="*/ 6387 w 10000"/>
                  <a:gd name="connsiteY29" fmla="*/ 4492 h 10000"/>
                  <a:gd name="connsiteX30" fmla="*/ 8081 w 10000"/>
                  <a:gd name="connsiteY30" fmla="*/ 5324 h 10000"/>
                  <a:gd name="connsiteX31" fmla="*/ 10000 w 10000"/>
                  <a:gd name="connsiteY31" fmla="*/ 7127 h 10000"/>
                  <a:gd name="connsiteX32" fmla="*/ 7911 w 10000"/>
                  <a:gd name="connsiteY32" fmla="*/ 8979 h 10000"/>
                  <a:gd name="connsiteX0" fmla="*/ 3415 w 5504"/>
                  <a:gd name="connsiteY0" fmla="*/ 7127 h 8148"/>
                  <a:gd name="connsiteX1" fmla="*/ 3415 w 5504"/>
                  <a:gd name="connsiteY1" fmla="*/ 7127 h 8148"/>
                  <a:gd name="connsiteX2" fmla="*/ 3415 w 5504"/>
                  <a:gd name="connsiteY2" fmla="*/ 7959 h 8148"/>
                  <a:gd name="connsiteX3" fmla="*/ 3185 w 5504"/>
                  <a:gd name="connsiteY3" fmla="*/ 8148 h 8148"/>
                  <a:gd name="connsiteX4" fmla="*/ 2286 w 5504"/>
                  <a:gd name="connsiteY4" fmla="*/ 8148 h 8148"/>
                  <a:gd name="connsiteX5" fmla="*/ 2061 w 5504"/>
                  <a:gd name="connsiteY5" fmla="*/ 7959 h 8148"/>
                  <a:gd name="connsiteX6" fmla="*/ 2061 w 5504"/>
                  <a:gd name="connsiteY6" fmla="*/ 7127 h 8148"/>
                  <a:gd name="connsiteX7" fmla="*/ 85 w 5504"/>
                  <a:gd name="connsiteY7" fmla="*/ 6340 h 8148"/>
                  <a:gd name="connsiteX8" fmla="*/ 85 w 5504"/>
                  <a:gd name="connsiteY8" fmla="*/ 6015 h 8148"/>
                  <a:gd name="connsiteX9" fmla="*/ 650 w 5504"/>
                  <a:gd name="connsiteY9" fmla="*/ 5508 h 8148"/>
                  <a:gd name="connsiteX10" fmla="*/ 1046 w 5504"/>
                  <a:gd name="connsiteY10" fmla="*/ 5508 h 8148"/>
                  <a:gd name="connsiteX11" fmla="*/ 2627 w 5504"/>
                  <a:gd name="connsiteY11" fmla="*/ 6108 h 8148"/>
                  <a:gd name="connsiteX12" fmla="*/ 3921 w 5504"/>
                  <a:gd name="connsiteY12" fmla="*/ 5319 h 8148"/>
                  <a:gd name="connsiteX13" fmla="*/ 2174 w 5504"/>
                  <a:gd name="connsiteY13" fmla="*/ 4347 h 8148"/>
                  <a:gd name="connsiteX14" fmla="*/ 367 w 5504"/>
                  <a:gd name="connsiteY14" fmla="*/ 2687 h 8148"/>
                  <a:gd name="connsiteX15" fmla="*/ 2061 w 5504"/>
                  <a:gd name="connsiteY15" fmla="*/ 1019 h 8148"/>
                  <a:gd name="connsiteX16" fmla="*/ 2061 w 5504"/>
                  <a:gd name="connsiteY16" fmla="*/ 184 h 8148"/>
                  <a:gd name="connsiteX17" fmla="*/ 2286 w 5504"/>
                  <a:gd name="connsiteY17" fmla="*/ 0 h 8148"/>
                  <a:gd name="connsiteX18" fmla="*/ 3185 w 5504"/>
                  <a:gd name="connsiteY18" fmla="*/ 0 h 8148"/>
                  <a:gd name="connsiteX19" fmla="*/ 3415 w 5504"/>
                  <a:gd name="connsiteY19" fmla="*/ 184 h 8148"/>
                  <a:gd name="connsiteX20" fmla="*/ 3415 w 5504"/>
                  <a:gd name="connsiteY20" fmla="*/ 972 h 8148"/>
                  <a:gd name="connsiteX21" fmla="*/ 5051 w 5504"/>
                  <a:gd name="connsiteY21" fmla="*/ 1528 h 8148"/>
                  <a:gd name="connsiteX22" fmla="*/ 5108 w 5504"/>
                  <a:gd name="connsiteY22" fmla="*/ 1852 h 8148"/>
                  <a:gd name="connsiteX23" fmla="*/ 4542 w 5504"/>
                  <a:gd name="connsiteY23" fmla="*/ 2364 h 8148"/>
                  <a:gd name="connsiteX24" fmla="*/ 4204 w 5504"/>
                  <a:gd name="connsiteY24" fmla="*/ 2408 h 8148"/>
                  <a:gd name="connsiteX25" fmla="*/ 2790 w 5504"/>
                  <a:gd name="connsiteY25" fmla="*/ 1992 h 8148"/>
                  <a:gd name="connsiteX26" fmla="*/ 1891 w 5504"/>
                  <a:gd name="connsiteY26" fmla="*/ 2640 h 8148"/>
                  <a:gd name="connsiteX27" fmla="*/ 3585 w 5504"/>
                  <a:gd name="connsiteY27" fmla="*/ 3472 h 8148"/>
                  <a:gd name="connsiteX28" fmla="*/ 5504 w 5504"/>
                  <a:gd name="connsiteY28" fmla="*/ 5275 h 8148"/>
                  <a:gd name="connsiteX29" fmla="*/ 3415 w 5504"/>
                  <a:gd name="connsiteY29" fmla="*/ 7127 h 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04" h="8148">
                    <a:moveTo>
                      <a:pt x="3415" y="7127"/>
                    </a:moveTo>
                    <a:lnTo>
                      <a:pt x="3415" y="7127"/>
                    </a:lnTo>
                    <a:lnTo>
                      <a:pt x="3415" y="7959"/>
                    </a:lnTo>
                    <a:cubicBezTo>
                      <a:pt x="3415" y="8056"/>
                      <a:pt x="3302" y="8148"/>
                      <a:pt x="3185" y="8148"/>
                    </a:cubicBezTo>
                    <a:lnTo>
                      <a:pt x="2286" y="8148"/>
                    </a:lnTo>
                    <a:cubicBezTo>
                      <a:pt x="2174" y="8148"/>
                      <a:pt x="2061" y="8056"/>
                      <a:pt x="2061" y="7959"/>
                    </a:cubicBezTo>
                    <a:lnTo>
                      <a:pt x="2061" y="7127"/>
                    </a:lnTo>
                    <a:cubicBezTo>
                      <a:pt x="1325" y="7036"/>
                      <a:pt x="650" y="6755"/>
                      <a:pt x="85" y="6340"/>
                    </a:cubicBezTo>
                    <a:cubicBezTo>
                      <a:pt x="-28" y="6248"/>
                      <a:pt x="-28" y="6108"/>
                      <a:pt x="85" y="6015"/>
                    </a:cubicBezTo>
                    <a:lnTo>
                      <a:pt x="650" y="5508"/>
                    </a:lnTo>
                    <a:cubicBezTo>
                      <a:pt x="763" y="5459"/>
                      <a:pt x="929" y="5459"/>
                      <a:pt x="1046" y="5508"/>
                    </a:cubicBezTo>
                    <a:cubicBezTo>
                      <a:pt x="1436" y="5831"/>
                      <a:pt x="1948" y="6108"/>
                      <a:pt x="2627" y="6108"/>
                    </a:cubicBezTo>
                    <a:cubicBezTo>
                      <a:pt x="3415" y="6108"/>
                      <a:pt x="3921" y="5831"/>
                      <a:pt x="3921" y="5319"/>
                    </a:cubicBezTo>
                    <a:cubicBezTo>
                      <a:pt x="3921" y="4768"/>
                      <a:pt x="3018" y="4628"/>
                      <a:pt x="2174" y="4347"/>
                    </a:cubicBezTo>
                    <a:cubicBezTo>
                      <a:pt x="1270" y="4076"/>
                      <a:pt x="367" y="3703"/>
                      <a:pt x="367" y="2687"/>
                    </a:cubicBezTo>
                    <a:cubicBezTo>
                      <a:pt x="367" y="1760"/>
                      <a:pt x="1099" y="1204"/>
                      <a:pt x="2061" y="1019"/>
                    </a:cubicBezTo>
                    <a:lnTo>
                      <a:pt x="2061" y="184"/>
                    </a:lnTo>
                    <a:cubicBezTo>
                      <a:pt x="2061" y="92"/>
                      <a:pt x="2174" y="0"/>
                      <a:pt x="2286" y="0"/>
                    </a:cubicBezTo>
                    <a:lnTo>
                      <a:pt x="3185" y="0"/>
                    </a:lnTo>
                    <a:cubicBezTo>
                      <a:pt x="3302" y="0"/>
                      <a:pt x="3415" y="92"/>
                      <a:pt x="3415" y="184"/>
                    </a:cubicBezTo>
                    <a:lnTo>
                      <a:pt x="3415" y="972"/>
                    </a:lnTo>
                    <a:cubicBezTo>
                      <a:pt x="3981" y="1064"/>
                      <a:pt x="4489" y="1252"/>
                      <a:pt x="5051" y="1528"/>
                    </a:cubicBezTo>
                    <a:cubicBezTo>
                      <a:pt x="5168" y="1575"/>
                      <a:pt x="5221" y="1760"/>
                      <a:pt x="5108" y="1852"/>
                    </a:cubicBezTo>
                    <a:lnTo>
                      <a:pt x="4542" y="2364"/>
                    </a:lnTo>
                    <a:cubicBezTo>
                      <a:pt x="4489" y="2456"/>
                      <a:pt x="4317" y="2500"/>
                      <a:pt x="4204" y="2408"/>
                    </a:cubicBezTo>
                    <a:cubicBezTo>
                      <a:pt x="3810" y="2175"/>
                      <a:pt x="3355" y="1992"/>
                      <a:pt x="2790" y="1992"/>
                    </a:cubicBezTo>
                    <a:cubicBezTo>
                      <a:pt x="2346" y="1992"/>
                      <a:pt x="1891" y="2224"/>
                      <a:pt x="1891" y="2640"/>
                    </a:cubicBezTo>
                    <a:cubicBezTo>
                      <a:pt x="1891" y="3056"/>
                      <a:pt x="2740" y="3243"/>
                      <a:pt x="3585" y="3472"/>
                    </a:cubicBezTo>
                    <a:cubicBezTo>
                      <a:pt x="4489" y="3799"/>
                      <a:pt x="5504" y="4212"/>
                      <a:pt x="5504" y="5275"/>
                    </a:cubicBezTo>
                    <a:cubicBezTo>
                      <a:pt x="5504" y="6340"/>
                      <a:pt x="4542" y="6943"/>
                      <a:pt x="3415" y="712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6" name="TextBox 75">
              <a:extLst>
                <a:ext uri="{FF2B5EF4-FFF2-40B4-BE49-F238E27FC236}">
                  <a16:creationId xmlns:a16="http://schemas.microsoft.com/office/drawing/2014/main" xmlns="" id="{4E0BC85F-58B8-6242-B533-D753DE53BF00}"/>
                </a:ext>
              </a:extLst>
            </p:cNvPr>
            <p:cNvSpPr txBox="1"/>
            <p:nvPr/>
          </p:nvSpPr>
          <p:spPr>
            <a:xfrm>
              <a:off x="1771502" y="4279025"/>
              <a:ext cx="580192" cy="198894"/>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Issuing Bank</a:t>
              </a:r>
            </a:p>
          </p:txBody>
        </p:sp>
      </p:grpSp>
      <p:grpSp>
        <p:nvGrpSpPr>
          <p:cNvPr id="83" name="Group 82">
            <a:extLst>
              <a:ext uri="{FF2B5EF4-FFF2-40B4-BE49-F238E27FC236}">
                <a16:creationId xmlns:a16="http://schemas.microsoft.com/office/drawing/2014/main" xmlns="" id="{4DA9EC5B-BABF-A44D-8D93-6781D3120F99}"/>
              </a:ext>
            </a:extLst>
          </p:cNvPr>
          <p:cNvGrpSpPr/>
          <p:nvPr/>
        </p:nvGrpSpPr>
        <p:grpSpPr>
          <a:xfrm>
            <a:off x="3783207" y="3823277"/>
            <a:ext cx="580041" cy="639991"/>
            <a:chOff x="3375112" y="3823380"/>
            <a:chExt cx="580192" cy="640158"/>
          </a:xfrm>
        </p:grpSpPr>
        <p:grpSp>
          <p:nvGrpSpPr>
            <p:cNvPr id="84" name="Group 83">
              <a:extLst>
                <a:ext uri="{FF2B5EF4-FFF2-40B4-BE49-F238E27FC236}">
                  <a16:creationId xmlns:a16="http://schemas.microsoft.com/office/drawing/2014/main" xmlns="" id="{4770B093-C906-6E47-8B93-0A30535EECB8}"/>
                </a:ext>
              </a:extLst>
            </p:cNvPr>
            <p:cNvGrpSpPr/>
            <p:nvPr/>
          </p:nvGrpSpPr>
          <p:grpSpPr>
            <a:xfrm>
              <a:off x="3473673" y="3823380"/>
              <a:ext cx="377260" cy="402278"/>
              <a:chOff x="531950" y="2545773"/>
              <a:chExt cx="737781" cy="786707"/>
            </a:xfrm>
            <a:solidFill>
              <a:schemeClr val="bg1">
                <a:lumMod val="60000"/>
                <a:lumOff val="40000"/>
              </a:schemeClr>
            </a:solidFill>
          </p:grpSpPr>
          <p:sp>
            <p:nvSpPr>
              <p:cNvPr id="88" name="Freeform 87">
                <a:extLst>
                  <a:ext uri="{FF2B5EF4-FFF2-40B4-BE49-F238E27FC236}">
                    <a16:creationId xmlns:a16="http://schemas.microsoft.com/office/drawing/2014/main" xmlns="" id="{9292050A-2C3F-7047-83CF-55C395B8DF7C}"/>
                  </a:ext>
                </a:extLst>
              </p:cNvPr>
              <p:cNvSpPr>
                <a:spLocks noChangeAspect="1" noChangeArrowheads="1"/>
              </p:cNvSpPr>
              <p:nvPr/>
            </p:nvSpPr>
            <p:spPr bwMode="auto">
              <a:xfrm>
                <a:off x="531950" y="2545773"/>
                <a:ext cx="737781" cy="786707"/>
              </a:xfrm>
              <a:custGeom>
                <a:avLst/>
                <a:gdLst>
                  <a:gd name="connsiteX0" fmla="*/ 746135 w 2633262"/>
                  <a:gd name="connsiteY0" fmla="*/ 2281161 h 2807887"/>
                  <a:gd name="connsiteX1" fmla="*/ 701895 w 2633262"/>
                  <a:gd name="connsiteY1" fmla="*/ 2368948 h 2807887"/>
                  <a:gd name="connsiteX2" fmla="*/ 1448030 w 2633262"/>
                  <a:gd name="connsiteY2" fmla="*/ 2368948 h 2807887"/>
                  <a:gd name="connsiteX3" fmla="*/ 1403790 w 2633262"/>
                  <a:gd name="connsiteY3" fmla="*/ 2281161 h 2807887"/>
                  <a:gd name="connsiteX4" fmla="*/ 746135 w 2633262"/>
                  <a:gd name="connsiteY4" fmla="*/ 2281161 h 2807887"/>
                  <a:gd name="connsiteX5" fmla="*/ 2149925 w 2633262"/>
                  <a:gd name="connsiteY5" fmla="*/ 1754434 h 2807887"/>
                  <a:gd name="connsiteX6" fmla="*/ 2149925 w 2633262"/>
                  <a:gd name="connsiteY6" fmla="*/ 1886446 h 2807887"/>
                  <a:gd name="connsiteX7" fmla="*/ 2325564 w 2633262"/>
                  <a:gd name="connsiteY7" fmla="*/ 1886446 h 2807887"/>
                  <a:gd name="connsiteX8" fmla="*/ 2325564 w 2633262"/>
                  <a:gd name="connsiteY8" fmla="*/ 1754434 h 2807887"/>
                  <a:gd name="connsiteX9" fmla="*/ 2149925 w 2633262"/>
                  <a:gd name="connsiteY9" fmla="*/ 1754434 h 2807887"/>
                  <a:gd name="connsiteX10" fmla="*/ 1887127 w 2633262"/>
                  <a:gd name="connsiteY10" fmla="*/ 1754434 h 2807887"/>
                  <a:gd name="connsiteX11" fmla="*/ 1887127 w 2633262"/>
                  <a:gd name="connsiteY11" fmla="*/ 1886446 h 2807887"/>
                  <a:gd name="connsiteX12" fmla="*/ 2062105 w 2633262"/>
                  <a:gd name="connsiteY12" fmla="*/ 1886446 h 2807887"/>
                  <a:gd name="connsiteX13" fmla="*/ 2062105 w 2633262"/>
                  <a:gd name="connsiteY13" fmla="*/ 1754434 h 2807887"/>
                  <a:gd name="connsiteX14" fmla="*/ 1887127 w 2633262"/>
                  <a:gd name="connsiteY14" fmla="*/ 1754434 h 2807887"/>
                  <a:gd name="connsiteX15" fmla="*/ 1623669 w 2633262"/>
                  <a:gd name="connsiteY15" fmla="*/ 1754434 h 2807887"/>
                  <a:gd name="connsiteX16" fmla="*/ 1623669 w 2633262"/>
                  <a:gd name="connsiteY16" fmla="*/ 1886446 h 2807887"/>
                  <a:gd name="connsiteX17" fmla="*/ 1799308 w 2633262"/>
                  <a:gd name="connsiteY17" fmla="*/ 1886446 h 2807887"/>
                  <a:gd name="connsiteX18" fmla="*/ 1799308 w 2633262"/>
                  <a:gd name="connsiteY18" fmla="*/ 1754434 h 2807887"/>
                  <a:gd name="connsiteX19" fmla="*/ 1623669 w 2633262"/>
                  <a:gd name="connsiteY19" fmla="*/ 1754434 h 2807887"/>
                  <a:gd name="connsiteX20" fmla="*/ 1360210 w 2633262"/>
                  <a:gd name="connsiteY20" fmla="*/ 1754434 h 2807887"/>
                  <a:gd name="connsiteX21" fmla="*/ 1360210 w 2633262"/>
                  <a:gd name="connsiteY21" fmla="*/ 1886446 h 2807887"/>
                  <a:gd name="connsiteX22" fmla="*/ 1535849 w 2633262"/>
                  <a:gd name="connsiteY22" fmla="*/ 1886446 h 2807887"/>
                  <a:gd name="connsiteX23" fmla="*/ 1535849 w 2633262"/>
                  <a:gd name="connsiteY23" fmla="*/ 1754434 h 2807887"/>
                  <a:gd name="connsiteX24" fmla="*/ 1360210 w 2633262"/>
                  <a:gd name="connsiteY24" fmla="*/ 1754434 h 2807887"/>
                  <a:gd name="connsiteX25" fmla="*/ 1097412 w 2633262"/>
                  <a:gd name="connsiteY25" fmla="*/ 1754434 h 2807887"/>
                  <a:gd name="connsiteX26" fmla="*/ 1097412 w 2633262"/>
                  <a:gd name="connsiteY26" fmla="*/ 1886446 h 2807887"/>
                  <a:gd name="connsiteX27" fmla="*/ 1273051 w 2633262"/>
                  <a:gd name="connsiteY27" fmla="*/ 1886446 h 2807887"/>
                  <a:gd name="connsiteX28" fmla="*/ 1273051 w 2633262"/>
                  <a:gd name="connsiteY28" fmla="*/ 1754434 h 2807887"/>
                  <a:gd name="connsiteX29" fmla="*/ 1097412 w 2633262"/>
                  <a:gd name="connsiteY29" fmla="*/ 1754434 h 2807887"/>
                  <a:gd name="connsiteX30" fmla="*/ 833954 w 2633262"/>
                  <a:gd name="connsiteY30" fmla="*/ 1754434 h 2807887"/>
                  <a:gd name="connsiteX31" fmla="*/ 833954 w 2633262"/>
                  <a:gd name="connsiteY31" fmla="*/ 1886446 h 2807887"/>
                  <a:gd name="connsiteX32" fmla="*/ 1009593 w 2633262"/>
                  <a:gd name="connsiteY32" fmla="*/ 1886446 h 2807887"/>
                  <a:gd name="connsiteX33" fmla="*/ 1009593 w 2633262"/>
                  <a:gd name="connsiteY33" fmla="*/ 1754434 h 2807887"/>
                  <a:gd name="connsiteX34" fmla="*/ 833954 w 2633262"/>
                  <a:gd name="connsiteY34" fmla="*/ 1754434 h 2807887"/>
                  <a:gd name="connsiteX35" fmla="*/ 2149925 w 2633262"/>
                  <a:gd name="connsiteY35" fmla="*/ 1491071 h 2807887"/>
                  <a:gd name="connsiteX36" fmla="*/ 2149925 w 2633262"/>
                  <a:gd name="connsiteY36" fmla="*/ 1623083 h 2807887"/>
                  <a:gd name="connsiteX37" fmla="*/ 2325564 w 2633262"/>
                  <a:gd name="connsiteY37" fmla="*/ 1623083 h 2807887"/>
                  <a:gd name="connsiteX38" fmla="*/ 2325564 w 2633262"/>
                  <a:gd name="connsiteY38" fmla="*/ 1491071 h 2807887"/>
                  <a:gd name="connsiteX39" fmla="*/ 2149925 w 2633262"/>
                  <a:gd name="connsiteY39" fmla="*/ 1491071 h 2807887"/>
                  <a:gd name="connsiteX40" fmla="*/ 1887127 w 2633262"/>
                  <a:gd name="connsiteY40" fmla="*/ 1491071 h 2807887"/>
                  <a:gd name="connsiteX41" fmla="*/ 1887127 w 2633262"/>
                  <a:gd name="connsiteY41" fmla="*/ 1623083 h 2807887"/>
                  <a:gd name="connsiteX42" fmla="*/ 2062105 w 2633262"/>
                  <a:gd name="connsiteY42" fmla="*/ 1623083 h 2807887"/>
                  <a:gd name="connsiteX43" fmla="*/ 2062105 w 2633262"/>
                  <a:gd name="connsiteY43" fmla="*/ 1491071 h 2807887"/>
                  <a:gd name="connsiteX44" fmla="*/ 1887127 w 2633262"/>
                  <a:gd name="connsiteY44" fmla="*/ 1491071 h 2807887"/>
                  <a:gd name="connsiteX45" fmla="*/ 1623669 w 2633262"/>
                  <a:gd name="connsiteY45" fmla="*/ 1491071 h 2807887"/>
                  <a:gd name="connsiteX46" fmla="*/ 1623669 w 2633262"/>
                  <a:gd name="connsiteY46" fmla="*/ 1623083 h 2807887"/>
                  <a:gd name="connsiteX47" fmla="*/ 1799308 w 2633262"/>
                  <a:gd name="connsiteY47" fmla="*/ 1623083 h 2807887"/>
                  <a:gd name="connsiteX48" fmla="*/ 1799308 w 2633262"/>
                  <a:gd name="connsiteY48" fmla="*/ 1491071 h 2807887"/>
                  <a:gd name="connsiteX49" fmla="*/ 1623669 w 2633262"/>
                  <a:gd name="connsiteY49" fmla="*/ 1491071 h 2807887"/>
                  <a:gd name="connsiteX50" fmla="*/ 1360210 w 2633262"/>
                  <a:gd name="connsiteY50" fmla="*/ 1491071 h 2807887"/>
                  <a:gd name="connsiteX51" fmla="*/ 1360210 w 2633262"/>
                  <a:gd name="connsiteY51" fmla="*/ 1623083 h 2807887"/>
                  <a:gd name="connsiteX52" fmla="*/ 1535849 w 2633262"/>
                  <a:gd name="connsiteY52" fmla="*/ 1623083 h 2807887"/>
                  <a:gd name="connsiteX53" fmla="*/ 1535849 w 2633262"/>
                  <a:gd name="connsiteY53" fmla="*/ 1491071 h 2807887"/>
                  <a:gd name="connsiteX54" fmla="*/ 1360210 w 2633262"/>
                  <a:gd name="connsiteY54" fmla="*/ 1491071 h 2807887"/>
                  <a:gd name="connsiteX55" fmla="*/ 1097412 w 2633262"/>
                  <a:gd name="connsiteY55" fmla="*/ 1491071 h 2807887"/>
                  <a:gd name="connsiteX56" fmla="*/ 1097412 w 2633262"/>
                  <a:gd name="connsiteY56" fmla="*/ 1623083 h 2807887"/>
                  <a:gd name="connsiteX57" fmla="*/ 1273051 w 2633262"/>
                  <a:gd name="connsiteY57" fmla="*/ 1623083 h 2807887"/>
                  <a:gd name="connsiteX58" fmla="*/ 1273051 w 2633262"/>
                  <a:gd name="connsiteY58" fmla="*/ 1491071 h 2807887"/>
                  <a:gd name="connsiteX59" fmla="*/ 1097412 w 2633262"/>
                  <a:gd name="connsiteY59" fmla="*/ 1491071 h 2807887"/>
                  <a:gd name="connsiteX60" fmla="*/ 833954 w 2633262"/>
                  <a:gd name="connsiteY60" fmla="*/ 1491071 h 2807887"/>
                  <a:gd name="connsiteX61" fmla="*/ 833954 w 2633262"/>
                  <a:gd name="connsiteY61" fmla="*/ 1623083 h 2807887"/>
                  <a:gd name="connsiteX62" fmla="*/ 1009593 w 2633262"/>
                  <a:gd name="connsiteY62" fmla="*/ 1623083 h 2807887"/>
                  <a:gd name="connsiteX63" fmla="*/ 1009593 w 2633262"/>
                  <a:gd name="connsiteY63" fmla="*/ 1491071 h 2807887"/>
                  <a:gd name="connsiteX64" fmla="*/ 833954 w 2633262"/>
                  <a:gd name="connsiteY64" fmla="*/ 1491071 h 2807887"/>
                  <a:gd name="connsiteX65" fmla="*/ 2149925 w 2633262"/>
                  <a:gd name="connsiteY65" fmla="*/ 1228368 h 2807887"/>
                  <a:gd name="connsiteX66" fmla="*/ 2149925 w 2633262"/>
                  <a:gd name="connsiteY66" fmla="*/ 1360380 h 2807887"/>
                  <a:gd name="connsiteX67" fmla="*/ 2325564 w 2633262"/>
                  <a:gd name="connsiteY67" fmla="*/ 1360380 h 2807887"/>
                  <a:gd name="connsiteX68" fmla="*/ 2325564 w 2633262"/>
                  <a:gd name="connsiteY68" fmla="*/ 1228368 h 2807887"/>
                  <a:gd name="connsiteX69" fmla="*/ 2149925 w 2633262"/>
                  <a:gd name="connsiteY69" fmla="*/ 1228368 h 2807887"/>
                  <a:gd name="connsiteX70" fmla="*/ 1887127 w 2633262"/>
                  <a:gd name="connsiteY70" fmla="*/ 1228368 h 2807887"/>
                  <a:gd name="connsiteX71" fmla="*/ 1887127 w 2633262"/>
                  <a:gd name="connsiteY71" fmla="*/ 1360380 h 2807887"/>
                  <a:gd name="connsiteX72" fmla="*/ 2062105 w 2633262"/>
                  <a:gd name="connsiteY72" fmla="*/ 1360380 h 2807887"/>
                  <a:gd name="connsiteX73" fmla="*/ 2062105 w 2633262"/>
                  <a:gd name="connsiteY73" fmla="*/ 1228368 h 2807887"/>
                  <a:gd name="connsiteX74" fmla="*/ 1887127 w 2633262"/>
                  <a:gd name="connsiteY74" fmla="*/ 1228368 h 2807887"/>
                  <a:gd name="connsiteX75" fmla="*/ 1623669 w 2633262"/>
                  <a:gd name="connsiteY75" fmla="*/ 1228368 h 2807887"/>
                  <a:gd name="connsiteX76" fmla="*/ 1623669 w 2633262"/>
                  <a:gd name="connsiteY76" fmla="*/ 1360380 h 2807887"/>
                  <a:gd name="connsiteX77" fmla="*/ 1799308 w 2633262"/>
                  <a:gd name="connsiteY77" fmla="*/ 1360380 h 2807887"/>
                  <a:gd name="connsiteX78" fmla="*/ 1799308 w 2633262"/>
                  <a:gd name="connsiteY78" fmla="*/ 1228368 h 2807887"/>
                  <a:gd name="connsiteX79" fmla="*/ 1623669 w 2633262"/>
                  <a:gd name="connsiteY79" fmla="*/ 1228368 h 2807887"/>
                  <a:gd name="connsiteX80" fmla="*/ 1360210 w 2633262"/>
                  <a:gd name="connsiteY80" fmla="*/ 1228368 h 2807887"/>
                  <a:gd name="connsiteX81" fmla="*/ 1360210 w 2633262"/>
                  <a:gd name="connsiteY81" fmla="*/ 1360380 h 2807887"/>
                  <a:gd name="connsiteX82" fmla="*/ 1535849 w 2633262"/>
                  <a:gd name="connsiteY82" fmla="*/ 1360380 h 2807887"/>
                  <a:gd name="connsiteX83" fmla="*/ 1535849 w 2633262"/>
                  <a:gd name="connsiteY83" fmla="*/ 1228368 h 2807887"/>
                  <a:gd name="connsiteX84" fmla="*/ 1360210 w 2633262"/>
                  <a:gd name="connsiteY84" fmla="*/ 1228368 h 2807887"/>
                  <a:gd name="connsiteX85" fmla="*/ 1097412 w 2633262"/>
                  <a:gd name="connsiteY85" fmla="*/ 1228368 h 2807887"/>
                  <a:gd name="connsiteX86" fmla="*/ 1097412 w 2633262"/>
                  <a:gd name="connsiteY86" fmla="*/ 1360380 h 2807887"/>
                  <a:gd name="connsiteX87" fmla="*/ 1273051 w 2633262"/>
                  <a:gd name="connsiteY87" fmla="*/ 1360380 h 2807887"/>
                  <a:gd name="connsiteX88" fmla="*/ 1273051 w 2633262"/>
                  <a:gd name="connsiteY88" fmla="*/ 1228368 h 2807887"/>
                  <a:gd name="connsiteX89" fmla="*/ 1097412 w 2633262"/>
                  <a:gd name="connsiteY89" fmla="*/ 1228368 h 2807887"/>
                  <a:gd name="connsiteX90" fmla="*/ 833954 w 2633262"/>
                  <a:gd name="connsiteY90" fmla="*/ 1228368 h 2807887"/>
                  <a:gd name="connsiteX91" fmla="*/ 833954 w 2633262"/>
                  <a:gd name="connsiteY91" fmla="*/ 1360380 h 2807887"/>
                  <a:gd name="connsiteX92" fmla="*/ 1009593 w 2633262"/>
                  <a:gd name="connsiteY92" fmla="*/ 1360380 h 2807887"/>
                  <a:gd name="connsiteX93" fmla="*/ 1009593 w 2633262"/>
                  <a:gd name="connsiteY93" fmla="*/ 1228368 h 2807887"/>
                  <a:gd name="connsiteX94" fmla="*/ 833954 w 2633262"/>
                  <a:gd name="connsiteY94" fmla="*/ 1228368 h 2807887"/>
                  <a:gd name="connsiteX95" fmla="*/ 2149925 w 2633262"/>
                  <a:gd name="connsiteY95" fmla="*/ 965005 h 2807887"/>
                  <a:gd name="connsiteX96" fmla="*/ 2149925 w 2633262"/>
                  <a:gd name="connsiteY96" fmla="*/ 1097017 h 2807887"/>
                  <a:gd name="connsiteX97" fmla="*/ 2325564 w 2633262"/>
                  <a:gd name="connsiteY97" fmla="*/ 1097017 h 2807887"/>
                  <a:gd name="connsiteX98" fmla="*/ 2325564 w 2633262"/>
                  <a:gd name="connsiteY98" fmla="*/ 965005 h 2807887"/>
                  <a:gd name="connsiteX99" fmla="*/ 2149925 w 2633262"/>
                  <a:gd name="connsiteY99" fmla="*/ 965005 h 2807887"/>
                  <a:gd name="connsiteX100" fmla="*/ 1887127 w 2633262"/>
                  <a:gd name="connsiteY100" fmla="*/ 965005 h 2807887"/>
                  <a:gd name="connsiteX101" fmla="*/ 1887127 w 2633262"/>
                  <a:gd name="connsiteY101" fmla="*/ 1097017 h 2807887"/>
                  <a:gd name="connsiteX102" fmla="*/ 2062105 w 2633262"/>
                  <a:gd name="connsiteY102" fmla="*/ 1097017 h 2807887"/>
                  <a:gd name="connsiteX103" fmla="*/ 2062105 w 2633262"/>
                  <a:gd name="connsiteY103" fmla="*/ 965005 h 2807887"/>
                  <a:gd name="connsiteX104" fmla="*/ 1887127 w 2633262"/>
                  <a:gd name="connsiteY104" fmla="*/ 965005 h 2807887"/>
                  <a:gd name="connsiteX105" fmla="*/ 1623669 w 2633262"/>
                  <a:gd name="connsiteY105" fmla="*/ 965005 h 2807887"/>
                  <a:gd name="connsiteX106" fmla="*/ 1623669 w 2633262"/>
                  <a:gd name="connsiteY106" fmla="*/ 1097017 h 2807887"/>
                  <a:gd name="connsiteX107" fmla="*/ 1799308 w 2633262"/>
                  <a:gd name="connsiteY107" fmla="*/ 1097017 h 2807887"/>
                  <a:gd name="connsiteX108" fmla="*/ 1799308 w 2633262"/>
                  <a:gd name="connsiteY108" fmla="*/ 965005 h 2807887"/>
                  <a:gd name="connsiteX109" fmla="*/ 1623669 w 2633262"/>
                  <a:gd name="connsiteY109" fmla="*/ 965005 h 2807887"/>
                  <a:gd name="connsiteX110" fmla="*/ 1974286 w 2633262"/>
                  <a:gd name="connsiteY110" fmla="*/ 131352 h 2807887"/>
                  <a:gd name="connsiteX111" fmla="*/ 1623669 w 2633262"/>
                  <a:gd name="connsiteY111" fmla="*/ 482503 h 2807887"/>
                  <a:gd name="connsiteX112" fmla="*/ 1974286 w 2633262"/>
                  <a:gd name="connsiteY112" fmla="*/ 833653 h 2807887"/>
                  <a:gd name="connsiteX113" fmla="*/ 2325564 w 2633262"/>
                  <a:gd name="connsiteY113" fmla="*/ 482503 h 2807887"/>
                  <a:gd name="connsiteX114" fmla="*/ 1974286 w 2633262"/>
                  <a:gd name="connsiteY114" fmla="*/ 131352 h 2807887"/>
                  <a:gd name="connsiteX115" fmla="*/ 1448030 w 2633262"/>
                  <a:gd name="connsiteY115" fmla="*/ 0 h 2807887"/>
                  <a:gd name="connsiteX116" fmla="*/ 2501202 w 2633262"/>
                  <a:gd name="connsiteY116" fmla="*/ 0 h 2807887"/>
                  <a:gd name="connsiteX117" fmla="*/ 2501202 w 2633262"/>
                  <a:gd name="connsiteY117" fmla="*/ 2675875 h 2807887"/>
                  <a:gd name="connsiteX118" fmla="*/ 2633262 w 2633262"/>
                  <a:gd name="connsiteY118" fmla="*/ 2675875 h 2807887"/>
                  <a:gd name="connsiteX119" fmla="*/ 2633262 w 2633262"/>
                  <a:gd name="connsiteY119" fmla="*/ 2807887 h 2807887"/>
                  <a:gd name="connsiteX120" fmla="*/ 0 w 2633262"/>
                  <a:gd name="connsiteY120" fmla="*/ 2807887 h 2807887"/>
                  <a:gd name="connsiteX121" fmla="*/ 0 w 2633262"/>
                  <a:gd name="connsiteY121" fmla="*/ 2675875 h 2807887"/>
                  <a:gd name="connsiteX122" fmla="*/ 2018526 w 2633262"/>
                  <a:gd name="connsiteY122" fmla="*/ 2675875 h 2807887"/>
                  <a:gd name="connsiteX123" fmla="*/ 2018526 w 2633262"/>
                  <a:gd name="connsiteY123" fmla="*/ 2632312 h 2807887"/>
                  <a:gd name="connsiteX124" fmla="*/ 1360210 w 2633262"/>
                  <a:gd name="connsiteY124" fmla="*/ 2632312 h 2807887"/>
                  <a:gd name="connsiteX125" fmla="*/ 1360210 w 2633262"/>
                  <a:gd name="connsiteY125" fmla="*/ 2456736 h 2807887"/>
                  <a:gd name="connsiteX126" fmla="*/ 1119202 w 2633262"/>
                  <a:gd name="connsiteY126" fmla="*/ 2456736 h 2807887"/>
                  <a:gd name="connsiteX127" fmla="*/ 1119202 w 2633262"/>
                  <a:gd name="connsiteY127" fmla="*/ 2632312 h 2807887"/>
                  <a:gd name="connsiteX128" fmla="*/ 1031383 w 2633262"/>
                  <a:gd name="connsiteY128" fmla="*/ 2632312 h 2807887"/>
                  <a:gd name="connsiteX129" fmla="*/ 1031383 w 2633262"/>
                  <a:gd name="connsiteY129" fmla="*/ 2456736 h 2807887"/>
                  <a:gd name="connsiteX130" fmla="*/ 789714 w 2633262"/>
                  <a:gd name="connsiteY130" fmla="*/ 2456736 h 2807887"/>
                  <a:gd name="connsiteX131" fmla="*/ 789714 w 2633262"/>
                  <a:gd name="connsiteY131" fmla="*/ 2632312 h 2807887"/>
                  <a:gd name="connsiteX132" fmla="*/ 131399 w 2633262"/>
                  <a:gd name="connsiteY132" fmla="*/ 2632312 h 2807887"/>
                  <a:gd name="connsiteX133" fmla="*/ 131399 w 2633262"/>
                  <a:gd name="connsiteY133" fmla="*/ 2269940 h 2807887"/>
                  <a:gd name="connsiteX134" fmla="*/ 98384 w 2633262"/>
                  <a:gd name="connsiteY134" fmla="*/ 2281161 h 2807887"/>
                  <a:gd name="connsiteX135" fmla="*/ 54805 w 2633262"/>
                  <a:gd name="connsiteY135" fmla="*/ 2291722 h 2807887"/>
                  <a:gd name="connsiteX136" fmla="*/ 33015 w 2633262"/>
                  <a:gd name="connsiteY136" fmla="*/ 2203934 h 2807887"/>
                  <a:gd name="connsiteX137" fmla="*/ 76594 w 2633262"/>
                  <a:gd name="connsiteY137" fmla="*/ 2193373 h 2807887"/>
                  <a:gd name="connsiteX138" fmla="*/ 1075623 w 2633262"/>
                  <a:gd name="connsiteY138" fmla="*/ 2061361 h 2807887"/>
                  <a:gd name="connsiteX139" fmla="*/ 2073330 w 2633262"/>
                  <a:gd name="connsiteY139" fmla="*/ 2193373 h 2807887"/>
                  <a:gd name="connsiteX140" fmla="*/ 2116910 w 2633262"/>
                  <a:gd name="connsiteY140" fmla="*/ 2203934 h 2807887"/>
                  <a:gd name="connsiteX141" fmla="*/ 2139360 w 2633262"/>
                  <a:gd name="connsiteY141" fmla="*/ 2116146 h 2807887"/>
                  <a:gd name="connsiteX142" fmla="*/ 2095120 w 2633262"/>
                  <a:gd name="connsiteY142" fmla="*/ 2105585 h 2807887"/>
                  <a:gd name="connsiteX143" fmla="*/ 1075623 w 2633262"/>
                  <a:gd name="connsiteY143" fmla="*/ 1974234 h 2807887"/>
                  <a:gd name="connsiteX144" fmla="*/ 658315 w 2633262"/>
                  <a:gd name="connsiteY144" fmla="*/ 1996016 h 2807887"/>
                  <a:gd name="connsiteX145" fmla="*/ 658315 w 2633262"/>
                  <a:gd name="connsiteY145" fmla="*/ 1097017 h 2807887"/>
                  <a:gd name="connsiteX146" fmla="*/ 1448030 w 2633262"/>
                  <a:gd name="connsiteY146" fmla="*/ 1097017 h 2807887"/>
                  <a:gd name="connsiteX147" fmla="*/ 1448030 w 2633262"/>
                  <a:gd name="connsiteY147" fmla="*/ 0 h 280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633262" h="2807887">
                    <a:moveTo>
                      <a:pt x="746135" y="2281161"/>
                    </a:moveTo>
                    <a:cubicBezTo>
                      <a:pt x="746135" y="2281161"/>
                      <a:pt x="746135" y="2281161"/>
                      <a:pt x="701895" y="2368948"/>
                    </a:cubicBezTo>
                    <a:lnTo>
                      <a:pt x="1448030" y="2368948"/>
                    </a:lnTo>
                    <a:cubicBezTo>
                      <a:pt x="1448030" y="2368948"/>
                      <a:pt x="1448030" y="2368948"/>
                      <a:pt x="1403790" y="2281161"/>
                    </a:cubicBezTo>
                    <a:cubicBezTo>
                      <a:pt x="1403790" y="2281161"/>
                      <a:pt x="1403790" y="2281161"/>
                      <a:pt x="746135" y="2281161"/>
                    </a:cubicBezTo>
                    <a:close/>
                    <a:moveTo>
                      <a:pt x="2149925" y="1754434"/>
                    </a:moveTo>
                    <a:cubicBezTo>
                      <a:pt x="2149925" y="1754434"/>
                      <a:pt x="2149925" y="1754434"/>
                      <a:pt x="2149925" y="1886446"/>
                    </a:cubicBezTo>
                    <a:cubicBezTo>
                      <a:pt x="2149925" y="1886446"/>
                      <a:pt x="2149925" y="1886446"/>
                      <a:pt x="2325564" y="1886446"/>
                    </a:cubicBezTo>
                    <a:lnTo>
                      <a:pt x="2325564" y="1754434"/>
                    </a:lnTo>
                    <a:cubicBezTo>
                      <a:pt x="2325564" y="1754434"/>
                      <a:pt x="2325564" y="1754434"/>
                      <a:pt x="2149925" y="1754434"/>
                    </a:cubicBezTo>
                    <a:close/>
                    <a:moveTo>
                      <a:pt x="1887127" y="1754434"/>
                    </a:moveTo>
                    <a:cubicBezTo>
                      <a:pt x="1887127" y="1754434"/>
                      <a:pt x="1887127" y="1754434"/>
                      <a:pt x="1887127" y="1886446"/>
                    </a:cubicBezTo>
                    <a:cubicBezTo>
                      <a:pt x="1887127" y="1886446"/>
                      <a:pt x="1887127" y="1886446"/>
                      <a:pt x="2062105" y="1886446"/>
                    </a:cubicBezTo>
                    <a:lnTo>
                      <a:pt x="2062105" y="1754434"/>
                    </a:lnTo>
                    <a:cubicBezTo>
                      <a:pt x="2062105" y="1754434"/>
                      <a:pt x="2062105" y="1754434"/>
                      <a:pt x="1887127" y="1754434"/>
                    </a:cubicBezTo>
                    <a:close/>
                    <a:moveTo>
                      <a:pt x="1623669" y="1754434"/>
                    </a:moveTo>
                    <a:cubicBezTo>
                      <a:pt x="1623669" y="1754434"/>
                      <a:pt x="1623669" y="1754434"/>
                      <a:pt x="1623669" y="1886446"/>
                    </a:cubicBezTo>
                    <a:cubicBezTo>
                      <a:pt x="1623669" y="1886446"/>
                      <a:pt x="1623669" y="1886446"/>
                      <a:pt x="1799308" y="1886446"/>
                    </a:cubicBezTo>
                    <a:lnTo>
                      <a:pt x="1799308" y="1754434"/>
                    </a:lnTo>
                    <a:cubicBezTo>
                      <a:pt x="1799308" y="1754434"/>
                      <a:pt x="1799308" y="1754434"/>
                      <a:pt x="1623669" y="1754434"/>
                    </a:cubicBezTo>
                    <a:close/>
                    <a:moveTo>
                      <a:pt x="1360210" y="1754434"/>
                    </a:moveTo>
                    <a:cubicBezTo>
                      <a:pt x="1360210" y="1754434"/>
                      <a:pt x="1360210" y="1754434"/>
                      <a:pt x="1360210" y="1886446"/>
                    </a:cubicBezTo>
                    <a:cubicBezTo>
                      <a:pt x="1360210" y="1886446"/>
                      <a:pt x="1360210" y="1886446"/>
                      <a:pt x="1535849" y="1886446"/>
                    </a:cubicBezTo>
                    <a:lnTo>
                      <a:pt x="1535849" y="1754434"/>
                    </a:lnTo>
                    <a:cubicBezTo>
                      <a:pt x="1535849" y="1754434"/>
                      <a:pt x="1535849" y="1754434"/>
                      <a:pt x="1360210" y="1754434"/>
                    </a:cubicBezTo>
                    <a:close/>
                    <a:moveTo>
                      <a:pt x="1097412" y="1754434"/>
                    </a:moveTo>
                    <a:cubicBezTo>
                      <a:pt x="1097412" y="1754434"/>
                      <a:pt x="1097412" y="1754434"/>
                      <a:pt x="1097412" y="1886446"/>
                    </a:cubicBezTo>
                    <a:cubicBezTo>
                      <a:pt x="1097412" y="1886446"/>
                      <a:pt x="1097412" y="1886446"/>
                      <a:pt x="1273051" y="1886446"/>
                    </a:cubicBezTo>
                    <a:lnTo>
                      <a:pt x="1273051" y="1754434"/>
                    </a:lnTo>
                    <a:cubicBezTo>
                      <a:pt x="1273051" y="1754434"/>
                      <a:pt x="1273051" y="1754434"/>
                      <a:pt x="1097412" y="1754434"/>
                    </a:cubicBezTo>
                    <a:close/>
                    <a:moveTo>
                      <a:pt x="833954" y="1754434"/>
                    </a:moveTo>
                    <a:cubicBezTo>
                      <a:pt x="833954" y="1754434"/>
                      <a:pt x="833954" y="1754434"/>
                      <a:pt x="833954" y="1886446"/>
                    </a:cubicBezTo>
                    <a:cubicBezTo>
                      <a:pt x="833954" y="1886446"/>
                      <a:pt x="833954" y="1886446"/>
                      <a:pt x="1009593" y="1886446"/>
                    </a:cubicBezTo>
                    <a:lnTo>
                      <a:pt x="1009593" y="1754434"/>
                    </a:lnTo>
                    <a:cubicBezTo>
                      <a:pt x="1009593" y="1754434"/>
                      <a:pt x="1009593" y="1754434"/>
                      <a:pt x="833954" y="1754434"/>
                    </a:cubicBezTo>
                    <a:close/>
                    <a:moveTo>
                      <a:pt x="2149925" y="1491071"/>
                    </a:moveTo>
                    <a:cubicBezTo>
                      <a:pt x="2149925" y="1491071"/>
                      <a:pt x="2149925" y="1491071"/>
                      <a:pt x="2149925" y="1623083"/>
                    </a:cubicBezTo>
                    <a:cubicBezTo>
                      <a:pt x="2149925" y="1623083"/>
                      <a:pt x="2149925" y="1623083"/>
                      <a:pt x="2325564" y="1623083"/>
                    </a:cubicBezTo>
                    <a:lnTo>
                      <a:pt x="2325564" y="1491071"/>
                    </a:lnTo>
                    <a:cubicBezTo>
                      <a:pt x="2325564" y="1491071"/>
                      <a:pt x="2325564" y="1491071"/>
                      <a:pt x="2149925" y="1491071"/>
                    </a:cubicBezTo>
                    <a:close/>
                    <a:moveTo>
                      <a:pt x="1887127" y="1491071"/>
                    </a:moveTo>
                    <a:cubicBezTo>
                      <a:pt x="1887127" y="1491071"/>
                      <a:pt x="1887127" y="1491071"/>
                      <a:pt x="1887127" y="1623083"/>
                    </a:cubicBezTo>
                    <a:cubicBezTo>
                      <a:pt x="1887127" y="1623083"/>
                      <a:pt x="1887127" y="1623083"/>
                      <a:pt x="2062105" y="1623083"/>
                    </a:cubicBezTo>
                    <a:lnTo>
                      <a:pt x="2062105" y="1491071"/>
                    </a:lnTo>
                    <a:cubicBezTo>
                      <a:pt x="2062105" y="1491071"/>
                      <a:pt x="2062105" y="1491071"/>
                      <a:pt x="1887127" y="1491071"/>
                    </a:cubicBezTo>
                    <a:close/>
                    <a:moveTo>
                      <a:pt x="1623669" y="1491071"/>
                    </a:moveTo>
                    <a:cubicBezTo>
                      <a:pt x="1623669" y="1491071"/>
                      <a:pt x="1623669" y="1491071"/>
                      <a:pt x="1623669" y="1623083"/>
                    </a:cubicBezTo>
                    <a:cubicBezTo>
                      <a:pt x="1623669" y="1623083"/>
                      <a:pt x="1623669" y="1623083"/>
                      <a:pt x="1799308" y="1623083"/>
                    </a:cubicBezTo>
                    <a:lnTo>
                      <a:pt x="1799308" y="1491071"/>
                    </a:lnTo>
                    <a:cubicBezTo>
                      <a:pt x="1799308" y="1491071"/>
                      <a:pt x="1799308" y="1491071"/>
                      <a:pt x="1623669" y="1491071"/>
                    </a:cubicBezTo>
                    <a:close/>
                    <a:moveTo>
                      <a:pt x="1360210" y="1491071"/>
                    </a:moveTo>
                    <a:cubicBezTo>
                      <a:pt x="1360210" y="1491071"/>
                      <a:pt x="1360210" y="1491071"/>
                      <a:pt x="1360210" y="1623083"/>
                    </a:cubicBezTo>
                    <a:cubicBezTo>
                      <a:pt x="1360210" y="1623083"/>
                      <a:pt x="1360210" y="1623083"/>
                      <a:pt x="1535849" y="1623083"/>
                    </a:cubicBezTo>
                    <a:lnTo>
                      <a:pt x="1535849" y="1491071"/>
                    </a:lnTo>
                    <a:cubicBezTo>
                      <a:pt x="1535849" y="1491071"/>
                      <a:pt x="1535849" y="1491071"/>
                      <a:pt x="1360210" y="1491071"/>
                    </a:cubicBezTo>
                    <a:close/>
                    <a:moveTo>
                      <a:pt x="1097412" y="1491071"/>
                    </a:moveTo>
                    <a:cubicBezTo>
                      <a:pt x="1097412" y="1491071"/>
                      <a:pt x="1097412" y="1491071"/>
                      <a:pt x="1097412" y="1623083"/>
                    </a:cubicBezTo>
                    <a:cubicBezTo>
                      <a:pt x="1097412" y="1623083"/>
                      <a:pt x="1097412" y="1623083"/>
                      <a:pt x="1273051" y="1623083"/>
                    </a:cubicBezTo>
                    <a:lnTo>
                      <a:pt x="1273051" y="1491071"/>
                    </a:lnTo>
                    <a:cubicBezTo>
                      <a:pt x="1273051" y="1491071"/>
                      <a:pt x="1273051" y="1491071"/>
                      <a:pt x="1097412" y="1491071"/>
                    </a:cubicBezTo>
                    <a:close/>
                    <a:moveTo>
                      <a:pt x="833954" y="1491071"/>
                    </a:moveTo>
                    <a:cubicBezTo>
                      <a:pt x="833954" y="1491071"/>
                      <a:pt x="833954" y="1491071"/>
                      <a:pt x="833954" y="1623083"/>
                    </a:cubicBezTo>
                    <a:cubicBezTo>
                      <a:pt x="833954" y="1623083"/>
                      <a:pt x="833954" y="1623083"/>
                      <a:pt x="1009593" y="1623083"/>
                    </a:cubicBezTo>
                    <a:lnTo>
                      <a:pt x="1009593" y="1491071"/>
                    </a:lnTo>
                    <a:cubicBezTo>
                      <a:pt x="1009593" y="1491071"/>
                      <a:pt x="1009593" y="1491071"/>
                      <a:pt x="833954" y="1491071"/>
                    </a:cubicBezTo>
                    <a:close/>
                    <a:moveTo>
                      <a:pt x="2149925" y="1228368"/>
                    </a:moveTo>
                    <a:cubicBezTo>
                      <a:pt x="2149925" y="1228368"/>
                      <a:pt x="2149925" y="1228368"/>
                      <a:pt x="2149925" y="1360380"/>
                    </a:cubicBezTo>
                    <a:cubicBezTo>
                      <a:pt x="2149925" y="1360380"/>
                      <a:pt x="2149925" y="1360380"/>
                      <a:pt x="2325564" y="1360380"/>
                    </a:cubicBezTo>
                    <a:lnTo>
                      <a:pt x="2325564" y="1228368"/>
                    </a:lnTo>
                    <a:cubicBezTo>
                      <a:pt x="2325564" y="1228368"/>
                      <a:pt x="2325564" y="1228368"/>
                      <a:pt x="2149925" y="1228368"/>
                    </a:cubicBezTo>
                    <a:close/>
                    <a:moveTo>
                      <a:pt x="1887127" y="1228368"/>
                    </a:moveTo>
                    <a:cubicBezTo>
                      <a:pt x="1887127" y="1228368"/>
                      <a:pt x="1887127" y="1228368"/>
                      <a:pt x="1887127" y="1360380"/>
                    </a:cubicBezTo>
                    <a:cubicBezTo>
                      <a:pt x="1887127" y="1360380"/>
                      <a:pt x="1887127" y="1360380"/>
                      <a:pt x="2062105" y="1360380"/>
                    </a:cubicBezTo>
                    <a:lnTo>
                      <a:pt x="2062105" y="1228368"/>
                    </a:lnTo>
                    <a:cubicBezTo>
                      <a:pt x="2062105" y="1228368"/>
                      <a:pt x="2062105" y="1228368"/>
                      <a:pt x="1887127" y="1228368"/>
                    </a:cubicBezTo>
                    <a:close/>
                    <a:moveTo>
                      <a:pt x="1623669" y="1228368"/>
                    </a:moveTo>
                    <a:cubicBezTo>
                      <a:pt x="1623669" y="1228368"/>
                      <a:pt x="1623669" y="1228368"/>
                      <a:pt x="1623669" y="1360380"/>
                    </a:cubicBezTo>
                    <a:cubicBezTo>
                      <a:pt x="1623669" y="1360380"/>
                      <a:pt x="1623669" y="1360380"/>
                      <a:pt x="1799308" y="1360380"/>
                    </a:cubicBezTo>
                    <a:lnTo>
                      <a:pt x="1799308" y="1228368"/>
                    </a:lnTo>
                    <a:cubicBezTo>
                      <a:pt x="1799308" y="1228368"/>
                      <a:pt x="1799308" y="1228368"/>
                      <a:pt x="1623669" y="1228368"/>
                    </a:cubicBezTo>
                    <a:close/>
                    <a:moveTo>
                      <a:pt x="1360210" y="1228368"/>
                    </a:moveTo>
                    <a:cubicBezTo>
                      <a:pt x="1360210" y="1228368"/>
                      <a:pt x="1360210" y="1228368"/>
                      <a:pt x="1360210" y="1360380"/>
                    </a:cubicBezTo>
                    <a:cubicBezTo>
                      <a:pt x="1360210" y="1360380"/>
                      <a:pt x="1360210" y="1360380"/>
                      <a:pt x="1535849" y="1360380"/>
                    </a:cubicBezTo>
                    <a:lnTo>
                      <a:pt x="1535849" y="1228368"/>
                    </a:lnTo>
                    <a:cubicBezTo>
                      <a:pt x="1535849" y="1228368"/>
                      <a:pt x="1535849" y="1228368"/>
                      <a:pt x="1360210" y="1228368"/>
                    </a:cubicBezTo>
                    <a:close/>
                    <a:moveTo>
                      <a:pt x="1097412" y="1228368"/>
                    </a:moveTo>
                    <a:cubicBezTo>
                      <a:pt x="1097412" y="1228368"/>
                      <a:pt x="1097412" y="1228368"/>
                      <a:pt x="1097412" y="1360380"/>
                    </a:cubicBezTo>
                    <a:cubicBezTo>
                      <a:pt x="1097412" y="1360380"/>
                      <a:pt x="1097412" y="1360380"/>
                      <a:pt x="1273051" y="1360380"/>
                    </a:cubicBezTo>
                    <a:lnTo>
                      <a:pt x="1273051" y="1228368"/>
                    </a:lnTo>
                    <a:cubicBezTo>
                      <a:pt x="1273051" y="1228368"/>
                      <a:pt x="1273051" y="1228368"/>
                      <a:pt x="1097412" y="1228368"/>
                    </a:cubicBezTo>
                    <a:close/>
                    <a:moveTo>
                      <a:pt x="833954" y="1228368"/>
                    </a:moveTo>
                    <a:cubicBezTo>
                      <a:pt x="833954" y="1228368"/>
                      <a:pt x="833954" y="1228368"/>
                      <a:pt x="833954" y="1360380"/>
                    </a:cubicBezTo>
                    <a:cubicBezTo>
                      <a:pt x="833954" y="1360380"/>
                      <a:pt x="833954" y="1360380"/>
                      <a:pt x="1009593" y="1360380"/>
                    </a:cubicBezTo>
                    <a:lnTo>
                      <a:pt x="1009593" y="1228368"/>
                    </a:lnTo>
                    <a:cubicBezTo>
                      <a:pt x="1009593" y="1228368"/>
                      <a:pt x="1009593" y="1228368"/>
                      <a:pt x="833954" y="1228368"/>
                    </a:cubicBezTo>
                    <a:close/>
                    <a:moveTo>
                      <a:pt x="2149925" y="965005"/>
                    </a:moveTo>
                    <a:cubicBezTo>
                      <a:pt x="2149925" y="965005"/>
                      <a:pt x="2149925" y="965005"/>
                      <a:pt x="2149925" y="1097017"/>
                    </a:cubicBezTo>
                    <a:cubicBezTo>
                      <a:pt x="2149925" y="1097017"/>
                      <a:pt x="2149925" y="1097017"/>
                      <a:pt x="2325564" y="1097017"/>
                    </a:cubicBezTo>
                    <a:lnTo>
                      <a:pt x="2325564" y="965005"/>
                    </a:lnTo>
                    <a:cubicBezTo>
                      <a:pt x="2325564" y="965005"/>
                      <a:pt x="2325564" y="965005"/>
                      <a:pt x="2149925" y="965005"/>
                    </a:cubicBezTo>
                    <a:close/>
                    <a:moveTo>
                      <a:pt x="1887127" y="965005"/>
                    </a:moveTo>
                    <a:cubicBezTo>
                      <a:pt x="1887127" y="965005"/>
                      <a:pt x="1887127" y="965005"/>
                      <a:pt x="1887127" y="1097017"/>
                    </a:cubicBezTo>
                    <a:cubicBezTo>
                      <a:pt x="1887127" y="1097017"/>
                      <a:pt x="1887127" y="1097017"/>
                      <a:pt x="2062105" y="1097017"/>
                    </a:cubicBezTo>
                    <a:lnTo>
                      <a:pt x="2062105" y="965005"/>
                    </a:lnTo>
                    <a:cubicBezTo>
                      <a:pt x="2062105" y="965005"/>
                      <a:pt x="2062105" y="965005"/>
                      <a:pt x="1887127" y="965005"/>
                    </a:cubicBezTo>
                    <a:close/>
                    <a:moveTo>
                      <a:pt x="1623669" y="965005"/>
                    </a:moveTo>
                    <a:cubicBezTo>
                      <a:pt x="1623669" y="965005"/>
                      <a:pt x="1623669" y="965005"/>
                      <a:pt x="1623669" y="1097017"/>
                    </a:cubicBezTo>
                    <a:cubicBezTo>
                      <a:pt x="1623669" y="1097017"/>
                      <a:pt x="1623669" y="1097017"/>
                      <a:pt x="1799308" y="1097017"/>
                    </a:cubicBezTo>
                    <a:lnTo>
                      <a:pt x="1799308" y="965005"/>
                    </a:lnTo>
                    <a:cubicBezTo>
                      <a:pt x="1799308" y="965005"/>
                      <a:pt x="1799308" y="965005"/>
                      <a:pt x="1623669" y="965005"/>
                    </a:cubicBezTo>
                    <a:close/>
                    <a:moveTo>
                      <a:pt x="1974286" y="131352"/>
                    </a:moveTo>
                    <a:cubicBezTo>
                      <a:pt x="1777518" y="131352"/>
                      <a:pt x="1623669" y="285145"/>
                      <a:pt x="1623669" y="482503"/>
                    </a:cubicBezTo>
                    <a:cubicBezTo>
                      <a:pt x="1623669" y="680520"/>
                      <a:pt x="1777518" y="833653"/>
                      <a:pt x="1974286" y="833653"/>
                    </a:cubicBezTo>
                    <a:cubicBezTo>
                      <a:pt x="2172375" y="833653"/>
                      <a:pt x="2325564" y="680520"/>
                      <a:pt x="2325564" y="482503"/>
                    </a:cubicBezTo>
                    <a:cubicBezTo>
                      <a:pt x="2325564" y="285145"/>
                      <a:pt x="2172375" y="131352"/>
                      <a:pt x="1974286" y="131352"/>
                    </a:cubicBezTo>
                    <a:close/>
                    <a:moveTo>
                      <a:pt x="1448030" y="0"/>
                    </a:moveTo>
                    <a:cubicBezTo>
                      <a:pt x="1448030" y="0"/>
                      <a:pt x="1448030" y="0"/>
                      <a:pt x="2501202" y="0"/>
                    </a:cubicBezTo>
                    <a:cubicBezTo>
                      <a:pt x="2501202" y="0"/>
                      <a:pt x="2501202" y="0"/>
                      <a:pt x="2501202" y="2675875"/>
                    </a:cubicBezTo>
                    <a:lnTo>
                      <a:pt x="2633262" y="2675875"/>
                    </a:lnTo>
                    <a:cubicBezTo>
                      <a:pt x="2633262" y="2675875"/>
                      <a:pt x="2633262" y="2675875"/>
                      <a:pt x="2633262" y="2807887"/>
                    </a:cubicBezTo>
                    <a:cubicBezTo>
                      <a:pt x="2633262" y="2807887"/>
                      <a:pt x="2633262" y="2807887"/>
                      <a:pt x="0" y="2807887"/>
                    </a:cubicBezTo>
                    <a:cubicBezTo>
                      <a:pt x="0" y="2807887"/>
                      <a:pt x="0" y="2807887"/>
                      <a:pt x="0" y="2675875"/>
                    </a:cubicBezTo>
                    <a:cubicBezTo>
                      <a:pt x="0" y="2675875"/>
                      <a:pt x="0" y="2675875"/>
                      <a:pt x="2018526" y="2675875"/>
                    </a:cubicBezTo>
                    <a:cubicBezTo>
                      <a:pt x="2018526" y="2675875"/>
                      <a:pt x="2018526" y="2675875"/>
                      <a:pt x="2018526" y="2632312"/>
                    </a:cubicBezTo>
                    <a:cubicBezTo>
                      <a:pt x="2018526" y="2632312"/>
                      <a:pt x="2018526" y="2632312"/>
                      <a:pt x="1360210" y="2632312"/>
                    </a:cubicBezTo>
                    <a:cubicBezTo>
                      <a:pt x="1360210" y="2632312"/>
                      <a:pt x="1360210" y="2632312"/>
                      <a:pt x="1360210" y="2456736"/>
                    </a:cubicBezTo>
                    <a:cubicBezTo>
                      <a:pt x="1360210" y="2456736"/>
                      <a:pt x="1360210" y="2456736"/>
                      <a:pt x="1119202" y="2456736"/>
                    </a:cubicBezTo>
                    <a:cubicBezTo>
                      <a:pt x="1119202" y="2456736"/>
                      <a:pt x="1119202" y="2456736"/>
                      <a:pt x="1119202" y="2632312"/>
                    </a:cubicBezTo>
                    <a:cubicBezTo>
                      <a:pt x="1119202" y="2632312"/>
                      <a:pt x="1119202" y="2632312"/>
                      <a:pt x="1031383" y="2632312"/>
                    </a:cubicBezTo>
                    <a:cubicBezTo>
                      <a:pt x="1031383" y="2632312"/>
                      <a:pt x="1031383" y="2632312"/>
                      <a:pt x="1031383" y="2456736"/>
                    </a:cubicBezTo>
                    <a:cubicBezTo>
                      <a:pt x="1031383" y="2456736"/>
                      <a:pt x="1031383" y="2456736"/>
                      <a:pt x="789714" y="2456736"/>
                    </a:cubicBezTo>
                    <a:cubicBezTo>
                      <a:pt x="789714" y="2456736"/>
                      <a:pt x="789714" y="2456736"/>
                      <a:pt x="789714" y="2632312"/>
                    </a:cubicBezTo>
                    <a:cubicBezTo>
                      <a:pt x="789714" y="2632312"/>
                      <a:pt x="789714" y="2632312"/>
                      <a:pt x="131399" y="2632312"/>
                    </a:cubicBezTo>
                    <a:cubicBezTo>
                      <a:pt x="131399" y="2632312"/>
                      <a:pt x="131399" y="2632312"/>
                      <a:pt x="131399" y="2269940"/>
                    </a:cubicBezTo>
                    <a:cubicBezTo>
                      <a:pt x="109609" y="2269940"/>
                      <a:pt x="98384" y="2281161"/>
                      <a:pt x="98384" y="2281161"/>
                    </a:cubicBezTo>
                    <a:cubicBezTo>
                      <a:pt x="98384" y="2281161"/>
                      <a:pt x="98384" y="2281161"/>
                      <a:pt x="54805" y="2291722"/>
                    </a:cubicBezTo>
                    <a:cubicBezTo>
                      <a:pt x="54805" y="2291722"/>
                      <a:pt x="54805" y="2291722"/>
                      <a:pt x="33015" y="2203934"/>
                    </a:cubicBezTo>
                    <a:cubicBezTo>
                      <a:pt x="33015" y="2203934"/>
                      <a:pt x="33015" y="2203934"/>
                      <a:pt x="76594" y="2193373"/>
                    </a:cubicBezTo>
                    <a:cubicBezTo>
                      <a:pt x="98384" y="2182152"/>
                      <a:pt x="526916" y="2061361"/>
                      <a:pt x="1075623" y="2061361"/>
                    </a:cubicBezTo>
                    <a:cubicBezTo>
                      <a:pt x="1623669" y="2061361"/>
                      <a:pt x="2051541" y="2182152"/>
                      <a:pt x="2073330" y="2193373"/>
                    </a:cubicBezTo>
                    <a:cubicBezTo>
                      <a:pt x="2073330" y="2193373"/>
                      <a:pt x="2073330" y="2193373"/>
                      <a:pt x="2116910" y="2203934"/>
                    </a:cubicBezTo>
                    <a:cubicBezTo>
                      <a:pt x="2116910" y="2203934"/>
                      <a:pt x="2116910" y="2203934"/>
                      <a:pt x="2139360" y="2116146"/>
                    </a:cubicBezTo>
                    <a:cubicBezTo>
                      <a:pt x="2139360" y="2116146"/>
                      <a:pt x="2139360" y="2116146"/>
                      <a:pt x="2095120" y="2105585"/>
                    </a:cubicBezTo>
                    <a:cubicBezTo>
                      <a:pt x="2084556" y="2105585"/>
                      <a:pt x="1645458" y="1974234"/>
                      <a:pt x="1075623" y="1974234"/>
                    </a:cubicBezTo>
                    <a:cubicBezTo>
                      <a:pt x="921774" y="1974234"/>
                      <a:pt x="789714" y="1984795"/>
                      <a:pt x="658315" y="1996016"/>
                    </a:cubicBezTo>
                    <a:cubicBezTo>
                      <a:pt x="658315" y="1996016"/>
                      <a:pt x="658315" y="1996016"/>
                      <a:pt x="658315" y="1097017"/>
                    </a:cubicBezTo>
                    <a:cubicBezTo>
                      <a:pt x="658315" y="1097017"/>
                      <a:pt x="658315" y="1097017"/>
                      <a:pt x="1448030" y="1097017"/>
                    </a:cubicBezTo>
                    <a:cubicBezTo>
                      <a:pt x="1448030" y="1097017"/>
                      <a:pt x="1448030" y="1097017"/>
                      <a:pt x="1448030" y="0"/>
                    </a:cubicBezTo>
                    <a:close/>
                  </a:path>
                </a:pathLst>
              </a:custGeom>
              <a:grp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89" name="Freeform 4">
                <a:extLst>
                  <a:ext uri="{FF2B5EF4-FFF2-40B4-BE49-F238E27FC236}">
                    <a16:creationId xmlns:a16="http://schemas.microsoft.com/office/drawing/2014/main" xmlns="" id="{40D73BAA-1F2C-8F4F-98C5-F32FA6562916}"/>
                  </a:ext>
                </a:extLst>
              </p:cNvPr>
              <p:cNvSpPr>
                <a:spLocks noChangeAspect="1" noChangeArrowheads="1"/>
              </p:cNvSpPr>
              <p:nvPr/>
            </p:nvSpPr>
            <p:spPr bwMode="auto">
              <a:xfrm>
                <a:off x="1055178" y="2622016"/>
                <a:ext cx="64145" cy="115923"/>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 name="connsiteX0" fmla="*/ 5139 w 10136"/>
                  <a:gd name="connsiteY0" fmla="*/ 0 h 8435"/>
                  <a:gd name="connsiteX1" fmla="*/ 5139 w 10136"/>
                  <a:gd name="connsiteY1" fmla="*/ 0 h 8435"/>
                  <a:gd name="connsiteX2" fmla="*/ 139 w 10136"/>
                  <a:gd name="connsiteY2" fmla="*/ 5000 h 8435"/>
                  <a:gd name="connsiteX3" fmla="*/ 10136 w 10136"/>
                  <a:gd name="connsiteY3" fmla="*/ 5000 h 8435"/>
                  <a:gd name="connsiteX4" fmla="*/ 5139 w 10136"/>
                  <a:gd name="connsiteY4" fmla="*/ 0 h 8435"/>
                  <a:gd name="connsiteX5" fmla="*/ 5605 w 10136"/>
                  <a:gd name="connsiteY5" fmla="*/ 7574 h 8435"/>
                  <a:gd name="connsiteX6" fmla="*/ 5605 w 10136"/>
                  <a:gd name="connsiteY6" fmla="*/ 7574 h 8435"/>
                  <a:gd name="connsiteX7" fmla="*/ 5605 w 10136"/>
                  <a:gd name="connsiteY7" fmla="*/ 8276 h 8435"/>
                  <a:gd name="connsiteX8" fmla="*/ 5446 w 10136"/>
                  <a:gd name="connsiteY8" fmla="*/ 8435 h 8435"/>
                  <a:gd name="connsiteX9" fmla="*/ 4825 w 10136"/>
                  <a:gd name="connsiteY9" fmla="*/ 8435 h 8435"/>
                  <a:gd name="connsiteX10" fmla="*/ 4670 w 10136"/>
                  <a:gd name="connsiteY10" fmla="*/ 8276 h 8435"/>
                  <a:gd name="connsiteX11" fmla="*/ 4670 w 10136"/>
                  <a:gd name="connsiteY11" fmla="*/ 7574 h 8435"/>
                  <a:gd name="connsiteX12" fmla="*/ 3304 w 10136"/>
                  <a:gd name="connsiteY12" fmla="*/ 6910 h 8435"/>
                  <a:gd name="connsiteX13" fmla="*/ 3304 w 10136"/>
                  <a:gd name="connsiteY13" fmla="*/ 6636 h 8435"/>
                  <a:gd name="connsiteX14" fmla="*/ 3695 w 10136"/>
                  <a:gd name="connsiteY14" fmla="*/ 6208 h 8435"/>
                  <a:gd name="connsiteX15" fmla="*/ 3968 w 10136"/>
                  <a:gd name="connsiteY15" fmla="*/ 6208 h 8435"/>
                  <a:gd name="connsiteX16" fmla="*/ 5061 w 10136"/>
                  <a:gd name="connsiteY16" fmla="*/ 6714 h 8435"/>
                  <a:gd name="connsiteX17" fmla="*/ 5955 w 10136"/>
                  <a:gd name="connsiteY17" fmla="*/ 6049 h 8435"/>
                  <a:gd name="connsiteX18" fmla="*/ 4748 w 10136"/>
                  <a:gd name="connsiteY18" fmla="*/ 5229 h 8435"/>
                  <a:gd name="connsiteX19" fmla="*/ 3499 w 10136"/>
                  <a:gd name="connsiteY19" fmla="*/ 3829 h 8435"/>
                  <a:gd name="connsiteX20" fmla="*/ 4670 w 10136"/>
                  <a:gd name="connsiteY20" fmla="*/ 2422 h 8435"/>
                  <a:gd name="connsiteX21" fmla="*/ 4670 w 10136"/>
                  <a:gd name="connsiteY21" fmla="*/ 1717 h 8435"/>
                  <a:gd name="connsiteX22" fmla="*/ 4825 w 10136"/>
                  <a:gd name="connsiteY22" fmla="*/ 1562 h 8435"/>
                  <a:gd name="connsiteX23" fmla="*/ 5446 w 10136"/>
                  <a:gd name="connsiteY23" fmla="*/ 1562 h 8435"/>
                  <a:gd name="connsiteX24" fmla="*/ 5605 w 10136"/>
                  <a:gd name="connsiteY24" fmla="*/ 1717 h 8435"/>
                  <a:gd name="connsiteX25" fmla="*/ 5605 w 10136"/>
                  <a:gd name="connsiteY25" fmla="*/ 2382 h 8435"/>
                  <a:gd name="connsiteX26" fmla="*/ 6735 w 10136"/>
                  <a:gd name="connsiteY26" fmla="*/ 2851 h 8435"/>
                  <a:gd name="connsiteX27" fmla="*/ 6775 w 10136"/>
                  <a:gd name="connsiteY27" fmla="*/ 3124 h 8435"/>
                  <a:gd name="connsiteX28" fmla="*/ 6384 w 10136"/>
                  <a:gd name="connsiteY28" fmla="*/ 3556 h 8435"/>
                  <a:gd name="connsiteX29" fmla="*/ 6151 w 10136"/>
                  <a:gd name="connsiteY29" fmla="*/ 3593 h 8435"/>
                  <a:gd name="connsiteX30" fmla="*/ 5173 w 10136"/>
                  <a:gd name="connsiteY30" fmla="*/ 3242 h 8435"/>
                  <a:gd name="connsiteX31" fmla="*/ 4552 w 10136"/>
                  <a:gd name="connsiteY31" fmla="*/ 3789 h 8435"/>
                  <a:gd name="connsiteX32" fmla="*/ 5723 w 10136"/>
                  <a:gd name="connsiteY32" fmla="*/ 4491 h 8435"/>
                  <a:gd name="connsiteX33" fmla="*/ 7049 w 10136"/>
                  <a:gd name="connsiteY33" fmla="*/ 6012 h 8435"/>
                  <a:gd name="connsiteX34" fmla="*/ 5605 w 10136"/>
                  <a:gd name="connsiteY34" fmla="*/ 7574 h 8435"/>
                  <a:gd name="connsiteX0" fmla="*/ 4933 w 6817"/>
                  <a:gd name="connsiteY0" fmla="*/ 0 h 10000"/>
                  <a:gd name="connsiteX1" fmla="*/ 4933 w 6817"/>
                  <a:gd name="connsiteY1" fmla="*/ 0 h 10000"/>
                  <a:gd name="connsiteX2" fmla="*/ 0 w 6817"/>
                  <a:gd name="connsiteY2" fmla="*/ 5928 h 10000"/>
                  <a:gd name="connsiteX3" fmla="*/ 4933 w 6817"/>
                  <a:gd name="connsiteY3" fmla="*/ 0 h 10000"/>
                  <a:gd name="connsiteX4" fmla="*/ 5393 w 6817"/>
                  <a:gd name="connsiteY4" fmla="*/ 8979 h 10000"/>
                  <a:gd name="connsiteX5" fmla="*/ 5393 w 6817"/>
                  <a:gd name="connsiteY5" fmla="*/ 8979 h 10000"/>
                  <a:gd name="connsiteX6" fmla="*/ 5393 w 6817"/>
                  <a:gd name="connsiteY6" fmla="*/ 9811 h 10000"/>
                  <a:gd name="connsiteX7" fmla="*/ 5236 w 6817"/>
                  <a:gd name="connsiteY7" fmla="*/ 10000 h 10000"/>
                  <a:gd name="connsiteX8" fmla="*/ 4623 w 6817"/>
                  <a:gd name="connsiteY8" fmla="*/ 10000 h 10000"/>
                  <a:gd name="connsiteX9" fmla="*/ 4470 w 6817"/>
                  <a:gd name="connsiteY9" fmla="*/ 9811 h 10000"/>
                  <a:gd name="connsiteX10" fmla="*/ 4470 w 6817"/>
                  <a:gd name="connsiteY10" fmla="*/ 8979 h 10000"/>
                  <a:gd name="connsiteX11" fmla="*/ 3123 w 6817"/>
                  <a:gd name="connsiteY11" fmla="*/ 8192 h 10000"/>
                  <a:gd name="connsiteX12" fmla="*/ 3123 w 6817"/>
                  <a:gd name="connsiteY12" fmla="*/ 7867 h 10000"/>
                  <a:gd name="connsiteX13" fmla="*/ 3508 w 6817"/>
                  <a:gd name="connsiteY13" fmla="*/ 7360 h 10000"/>
                  <a:gd name="connsiteX14" fmla="*/ 3778 w 6817"/>
                  <a:gd name="connsiteY14" fmla="*/ 7360 h 10000"/>
                  <a:gd name="connsiteX15" fmla="*/ 4856 w 6817"/>
                  <a:gd name="connsiteY15" fmla="*/ 7960 h 10000"/>
                  <a:gd name="connsiteX16" fmla="*/ 5738 w 6817"/>
                  <a:gd name="connsiteY16" fmla="*/ 7171 h 10000"/>
                  <a:gd name="connsiteX17" fmla="*/ 4547 w 6817"/>
                  <a:gd name="connsiteY17" fmla="*/ 6199 h 10000"/>
                  <a:gd name="connsiteX18" fmla="*/ 3315 w 6817"/>
                  <a:gd name="connsiteY18" fmla="*/ 4539 h 10000"/>
                  <a:gd name="connsiteX19" fmla="*/ 4470 w 6817"/>
                  <a:gd name="connsiteY19" fmla="*/ 2871 h 10000"/>
                  <a:gd name="connsiteX20" fmla="*/ 4470 w 6817"/>
                  <a:gd name="connsiteY20" fmla="*/ 2036 h 10000"/>
                  <a:gd name="connsiteX21" fmla="*/ 4623 w 6817"/>
                  <a:gd name="connsiteY21" fmla="*/ 1852 h 10000"/>
                  <a:gd name="connsiteX22" fmla="*/ 5236 w 6817"/>
                  <a:gd name="connsiteY22" fmla="*/ 1852 h 10000"/>
                  <a:gd name="connsiteX23" fmla="*/ 5393 w 6817"/>
                  <a:gd name="connsiteY23" fmla="*/ 2036 h 10000"/>
                  <a:gd name="connsiteX24" fmla="*/ 5393 w 6817"/>
                  <a:gd name="connsiteY24" fmla="*/ 2824 h 10000"/>
                  <a:gd name="connsiteX25" fmla="*/ 6508 w 6817"/>
                  <a:gd name="connsiteY25" fmla="*/ 3380 h 10000"/>
                  <a:gd name="connsiteX26" fmla="*/ 6547 w 6817"/>
                  <a:gd name="connsiteY26" fmla="*/ 3704 h 10000"/>
                  <a:gd name="connsiteX27" fmla="*/ 6161 w 6817"/>
                  <a:gd name="connsiteY27" fmla="*/ 4216 h 10000"/>
                  <a:gd name="connsiteX28" fmla="*/ 5931 w 6817"/>
                  <a:gd name="connsiteY28" fmla="*/ 4260 h 10000"/>
                  <a:gd name="connsiteX29" fmla="*/ 4967 w 6817"/>
                  <a:gd name="connsiteY29" fmla="*/ 3844 h 10000"/>
                  <a:gd name="connsiteX30" fmla="*/ 4354 w 6817"/>
                  <a:gd name="connsiteY30" fmla="*/ 4492 h 10000"/>
                  <a:gd name="connsiteX31" fmla="*/ 5509 w 6817"/>
                  <a:gd name="connsiteY31" fmla="*/ 5324 h 10000"/>
                  <a:gd name="connsiteX32" fmla="*/ 6817 w 6817"/>
                  <a:gd name="connsiteY32" fmla="*/ 7127 h 10000"/>
                  <a:gd name="connsiteX33" fmla="*/ 5393 w 6817"/>
                  <a:gd name="connsiteY33" fmla="*/ 8979 h 10000"/>
                  <a:gd name="connsiteX0" fmla="*/ 0 w 10000"/>
                  <a:gd name="connsiteY0" fmla="*/ 5928 h 10000"/>
                  <a:gd name="connsiteX1" fmla="*/ 7236 w 10000"/>
                  <a:gd name="connsiteY1" fmla="*/ 0 h 10000"/>
                  <a:gd name="connsiteX2" fmla="*/ 0 w 10000"/>
                  <a:gd name="connsiteY2" fmla="*/ 5928 h 10000"/>
                  <a:gd name="connsiteX3" fmla="*/ 7911 w 10000"/>
                  <a:gd name="connsiteY3" fmla="*/ 8979 h 10000"/>
                  <a:gd name="connsiteX4" fmla="*/ 7911 w 10000"/>
                  <a:gd name="connsiteY4" fmla="*/ 8979 h 10000"/>
                  <a:gd name="connsiteX5" fmla="*/ 7911 w 10000"/>
                  <a:gd name="connsiteY5" fmla="*/ 9811 h 10000"/>
                  <a:gd name="connsiteX6" fmla="*/ 7681 w 10000"/>
                  <a:gd name="connsiteY6" fmla="*/ 10000 h 10000"/>
                  <a:gd name="connsiteX7" fmla="*/ 6782 w 10000"/>
                  <a:gd name="connsiteY7" fmla="*/ 10000 h 10000"/>
                  <a:gd name="connsiteX8" fmla="*/ 6557 w 10000"/>
                  <a:gd name="connsiteY8" fmla="*/ 9811 h 10000"/>
                  <a:gd name="connsiteX9" fmla="*/ 6557 w 10000"/>
                  <a:gd name="connsiteY9" fmla="*/ 8979 h 10000"/>
                  <a:gd name="connsiteX10" fmla="*/ 4581 w 10000"/>
                  <a:gd name="connsiteY10" fmla="*/ 8192 h 10000"/>
                  <a:gd name="connsiteX11" fmla="*/ 4581 w 10000"/>
                  <a:gd name="connsiteY11" fmla="*/ 7867 h 10000"/>
                  <a:gd name="connsiteX12" fmla="*/ 5146 w 10000"/>
                  <a:gd name="connsiteY12" fmla="*/ 7360 h 10000"/>
                  <a:gd name="connsiteX13" fmla="*/ 5542 w 10000"/>
                  <a:gd name="connsiteY13" fmla="*/ 7360 h 10000"/>
                  <a:gd name="connsiteX14" fmla="*/ 7123 w 10000"/>
                  <a:gd name="connsiteY14" fmla="*/ 7960 h 10000"/>
                  <a:gd name="connsiteX15" fmla="*/ 8417 w 10000"/>
                  <a:gd name="connsiteY15" fmla="*/ 7171 h 10000"/>
                  <a:gd name="connsiteX16" fmla="*/ 6670 w 10000"/>
                  <a:gd name="connsiteY16" fmla="*/ 6199 h 10000"/>
                  <a:gd name="connsiteX17" fmla="*/ 4863 w 10000"/>
                  <a:gd name="connsiteY17" fmla="*/ 4539 h 10000"/>
                  <a:gd name="connsiteX18" fmla="*/ 6557 w 10000"/>
                  <a:gd name="connsiteY18" fmla="*/ 2871 h 10000"/>
                  <a:gd name="connsiteX19" fmla="*/ 6557 w 10000"/>
                  <a:gd name="connsiteY19" fmla="*/ 2036 h 10000"/>
                  <a:gd name="connsiteX20" fmla="*/ 6782 w 10000"/>
                  <a:gd name="connsiteY20" fmla="*/ 1852 h 10000"/>
                  <a:gd name="connsiteX21" fmla="*/ 7681 w 10000"/>
                  <a:gd name="connsiteY21" fmla="*/ 1852 h 10000"/>
                  <a:gd name="connsiteX22" fmla="*/ 7911 w 10000"/>
                  <a:gd name="connsiteY22" fmla="*/ 2036 h 10000"/>
                  <a:gd name="connsiteX23" fmla="*/ 7911 w 10000"/>
                  <a:gd name="connsiteY23" fmla="*/ 2824 h 10000"/>
                  <a:gd name="connsiteX24" fmla="*/ 9547 w 10000"/>
                  <a:gd name="connsiteY24" fmla="*/ 3380 h 10000"/>
                  <a:gd name="connsiteX25" fmla="*/ 9604 w 10000"/>
                  <a:gd name="connsiteY25" fmla="*/ 3704 h 10000"/>
                  <a:gd name="connsiteX26" fmla="*/ 9038 w 10000"/>
                  <a:gd name="connsiteY26" fmla="*/ 4216 h 10000"/>
                  <a:gd name="connsiteX27" fmla="*/ 8700 w 10000"/>
                  <a:gd name="connsiteY27" fmla="*/ 4260 h 10000"/>
                  <a:gd name="connsiteX28" fmla="*/ 7286 w 10000"/>
                  <a:gd name="connsiteY28" fmla="*/ 3844 h 10000"/>
                  <a:gd name="connsiteX29" fmla="*/ 6387 w 10000"/>
                  <a:gd name="connsiteY29" fmla="*/ 4492 h 10000"/>
                  <a:gd name="connsiteX30" fmla="*/ 8081 w 10000"/>
                  <a:gd name="connsiteY30" fmla="*/ 5324 h 10000"/>
                  <a:gd name="connsiteX31" fmla="*/ 10000 w 10000"/>
                  <a:gd name="connsiteY31" fmla="*/ 7127 h 10000"/>
                  <a:gd name="connsiteX32" fmla="*/ 7911 w 10000"/>
                  <a:gd name="connsiteY32" fmla="*/ 8979 h 10000"/>
                  <a:gd name="connsiteX0" fmla="*/ 3415 w 5504"/>
                  <a:gd name="connsiteY0" fmla="*/ 7127 h 8148"/>
                  <a:gd name="connsiteX1" fmla="*/ 3415 w 5504"/>
                  <a:gd name="connsiteY1" fmla="*/ 7127 h 8148"/>
                  <a:gd name="connsiteX2" fmla="*/ 3415 w 5504"/>
                  <a:gd name="connsiteY2" fmla="*/ 7959 h 8148"/>
                  <a:gd name="connsiteX3" fmla="*/ 3185 w 5504"/>
                  <a:gd name="connsiteY3" fmla="*/ 8148 h 8148"/>
                  <a:gd name="connsiteX4" fmla="*/ 2286 w 5504"/>
                  <a:gd name="connsiteY4" fmla="*/ 8148 h 8148"/>
                  <a:gd name="connsiteX5" fmla="*/ 2061 w 5504"/>
                  <a:gd name="connsiteY5" fmla="*/ 7959 h 8148"/>
                  <a:gd name="connsiteX6" fmla="*/ 2061 w 5504"/>
                  <a:gd name="connsiteY6" fmla="*/ 7127 h 8148"/>
                  <a:gd name="connsiteX7" fmla="*/ 85 w 5504"/>
                  <a:gd name="connsiteY7" fmla="*/ 6340 h 8148"/>
                  <a:gd name="connsiteX8" fmla="*/ 85 w 5504"/>
                  <a:gd name="connsiteY8" fmla="*/ 6015 h 8148"/>
                  <a:gd name="connsiteX9" fmla="*/ 650 w 5504"/>
                  <a:gd name="connsiteY9" fmla="*/ 5508 h 8148"/>
                  <a:gd name="connsiteX10" fmla="*/ 1046 w 5504"/>
                  <a:gd name="connsiteY10" fmla="*/ 5508 h 8148"/>
                  <a:gd name="connsiteX11" fmla="*/ 2627 w 5504"/>
                  <a:gd name="connsiteY11" fmla="*/ 6108 h 8148"/>
                  <a:gd name="connsiteX12" fmla="*/ 3921 w 5504"/>
                  <a:gd name="connsiteY12" fmla="*/ 5319 h 8148"/>
                  <a:gd name="connsiteX13" fmla="*/ 2174 w 5504"/>
                  <a:gd name="connsiteY13" fmla="*/ 4347 h 8148"/>
                  <a:gd name="connsiteX14" fmla="*/ 367 w 5504"/>
                  <a:gd name="connsiteY14" fmla="*/ 2687 h 8148"/>
                  <a:gd name="connsiteX15" fmla="*/ 2061 w 5504"/>
                  <a:gd name="connsiteY15" fmla="*/ 1019 h 8148"/>
                  <a:gd name="connsiteX16" fmla="*/ 2061 w 5504"/>
                  <a:gd name="connsiteY16" fmla="*/ 184 h 8148"/>
                  <a:gd name="connsiteX17" fmla="*/ 2286 w 5504"/>
                  <a:gd name="connsiteY17" fmla="*/ 0 h 8148"/>
                  <a:gd name="connsiteX18" fmla="*/ 3185 w 5504"/>
                  <a:gd name="connsiteY18" fmla="*/ 0 h 8148"/>
                  <a:gd name="connsiteX19" fmla="*/ 3415 w 5504"/>
                  <a:gd name="connsiteY19" fmla="*/ 184 h 8148"/>
                  <a:gd name="connsiteX20" fmla="*/ 3415 w 5504"/>
                  <a:gd name="connsiteY20" fmla="*/ 972 h 8148"/>
                  <a:gd name="connsiteX21" fmla="*/ 5051 w 5504"/>
                  <a:gd name="connsiteY21" fmla="*/ 1528 h 8148"/>
                  <a:gd name="connsiteX22" fmla="*/ 5108 w 5504"/>
                  <a:gd name="connsiteY22" fmla="*/ 1852 h 8148"/>
                  <a:gd name="connsiteX23" fmla="*/ 4542 w 5504"/>
                  <a:gd name="connsiteY23" fmla="*/ 2364 h 8148"/>
                  <a:gd name="connsiteX24" fmla="*/ 4204 w 5504"/>
                  <a:gd name="connsiteY24" fmla="*/ 2408 h 8148"/>
                  <a:gd name="connsiteX25" fmla="*/ 2790 w 5504"/>
                  <a:gd name="connsiteY25" fmla="*/ 1992 h 8148"/>
                  <a:gd name="connsiteX26" fmla="*/ 1891 w 5504"/>
                  <a:gd name="connsiteY26" fmla="*/ 2640 h 8148"/>
                  <a:gd name="connsiteX27" fmla="*/ 3585 w 5504"/>
                  <a:gd name="connsiteY27" fmla="*/ 3472 h 8148"/>
                  <a:gd name="connsiteX28" fmla="*/ 5504 w 5504"/>
                  <a:gd name="connsiteY28" fmla="*/ 5275 h 8148"/>
                  <a:gd name="connsiteX29" fmla="*/ 3415 w 5504"/>
                  <a:gd name="connsiteY29" fmla="*/ 7127 h 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04" h="8148">
                    <a:moveTo>
                      <a:pt x="3415" y="7127"/>
                    </a:moveTo>
                    <a:lnTo>
                      <a:pt x="3415" y="7127"/>
                    </a:lnTo>
                    <a:lnTo>
                      <a:pt x="3415" y="7959"/>
                    </a:lnTo>
                    <a:cubicBezTo>
                      <a:pt x="3415" y="8056"/>
                      <a:pt x="3302" y="8148"/>
                      <a:pt x="3185" y="8148"/>
                    </a:cubicBezTo>
                    <a:lnTo>
                      <a:pt x="2286" y="8148"/>
                    </a:lnTo>
                    <a:cubicBezTo>
                      <a:pt x="2174" y="8148"/>
                      <a:pt x="2061" y="8056"/>
                      <a:pt x="2061" y="7959"/>
                    </a:cubicBezTo>
                    <a:lnTo>
                      <a:pt x="2061" y="7127"/>
                    </a:lnTo>
                    <a:cubicBezTo>
                      <a:pt x="1325" y="7036"/>
                      <a:pt x="650" y="6755"/>
                      <a:pt x="85" y="6340"/>
                    </a:cubicBezTo>
                    <a:cubicBezTo>
                      <a:pt x="-28" y="6248"/>
                      <a:pt x="-28" y="6108"/>
                      <a:pt x="85" y="6015"/>
                    </a:cubicBezTo>
                    <a:lnTo>
                      <a:pt x="650" y="5508"/>
                    </a:lnTo>
                    <a:cubicBezTo>
                      <a:pt x="763" y="5459"/>
                      <a:pt x="929" y="5459"/>
                      <a:pt x="1046" y="5508"/>
                    </a:cubicBezTo>
                    <a:cubicBezTo>
                      <a:pt x="1436" y="5831"/>
                      <a:pt x="1948" y="6108"/>
                      <a:pt x="2627" y="6108"/>
                    </a:cubicBezTo>
                    <a:cubicBezTo>
                      <a:pt x="3415" y="6108"/>
                      <a:pt x="3921" y="5831"/>
                      <a:pt x="3921" y="5319"/>
                    </a:cubicBezTo>
                    <a:cubicBezTo>
                      <a:pt x="3921" y="4768"/>
                      <a:pt x="3018" y="4628"/>
                      <a:pt x="2174" y="4347"/>
                    </a:cubicBezTo>
                    <a:cubicBezTo>
                      <a:pt x="1270" y="4076"/>
                      <a:pt x="367" y="3703"/>
                      <a:pt x="367" y="2687"/>
                    </a:cubicBezTo>
                    <a:cubicBezTo>
                      <a:pt x="367" y="1760"/>
                      <a:pt x="1099" y="1204"/>
                      <a:pt x="2061" y="1019"/>
                    </a:cubicBezTo>
                    <a:lnTo>
                      <a:pt x="2061" y="184"/>
                    </a:lnTo>
                    <a:cubicBezTo>
                      <a:pt x="2061" y="92"/>
                      <a:pt x="2174" y="0"/>
                      <a:pt x="2286" y="0"/>
                    </a:cubicBezTo>
                    <a:lnTo>
                      <a:pt x="3185" y="0"/>
                    </a:lnTo>
                    <a:cubicBezTo>
                      <a:pt x="3302" y="0"/>
                      <a:pt x="3415" y="92"/>
                      <a:pt x="3415" y="184"/>
                    </a:cubicBezTo>
                    <a:lnTo>
                      <a:pt x="3415" y="972"/>
                    </a:lnTo>
                    <a:cubicBezTo>
                      <a:pt x="3981" y="1064"/>
                      <a:pt x="4489" y="1252"/>
                      <a:pt x="5051" y="1528"/>
                    </a:cubicBezTo>
                    <a:cubicBezTo>
                      <a:pt x="5168" y="1575"/>
                      <a:pt x="5221" y="1760"/>
                      <a:pt x="5108" y="1852"/>
                    </a:cubicBezTo>
                    <a:lnTo>
                      <a:pt x="4542" y="2364"/>
                    </a:lnTo>
                    <a:cubicBezTo>
                      <a:pt x="4489" y="2456"/>
                      <a:pt x="4317" y="2500"/>
                      <a:pt x="4204" y="2408"/>
                    </a:cubicBezTo>
                    <a:cubicBezTo>
                      <a:pt x="3810" y="2175"/>
                      <a:pt x="3355" y="1992"/>
                      <a:pt x="2790" y="1992"/>
                    </a:cubicBezTo>
                    <a:cubicBezTo>
                      <a:pt x="2346" y="1992"/>
                      <a:pt x="1891" y="2224"/>
                      <a:pt x="1891" y="2640"/>
                    </a:cubicBezTo>
                    <a:cubicBezTo>
                      <a:pt x="1891" y="3056"/>
                      <a:pt x="2740" y="3243"/>
                      <a:pt x="3585" y="3472"/>
                    </a:cubicBezTo>
                    <a:cubicBezTo>
                      <a:pt x="4489" y="3799"/>
                      <a:pt x="5504" y="4212"/>
                      <a:pt x="5504" y="5275"/>
                    </a:cubicBezTo>
                    <a:cubicBezTo>
                      <a:pt x="5504" y="6340"/>
                      <a:pt x="4542" y="6943"/>
                      <a:pt x="3415" y="712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85" name="TextBox 84">
              <a:extLst>
                <a:ext uri="{FF2B5EF4-FFF2-40B4-BE49-F238E27FC236}">
                  <a16:creationId xmlns:a16="http://schemas.microsoft.com/office/drawing/2014/main" xmlns="" id="{F966BF0E-38FB-E040-BF29-C36E26B03355}"/>
                </a:ext>
              </a:extLst>
            </p:cNvPr>
            <p:cNvSpPr txBox="1"/>
            <p:nvPr/>
          </p:nvSpPr>
          <p:spPr>
            <a:xfrm>
              <a:off x="3375112" y="4264644"/>
              <a:ext cx="580192" cy="198894"/>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Advisory Bank</a:t>
              </a:r>
            </a:p>
          </p:txBody>
        </p:sp>
      </p:grpSp>
      <p:sp>
        <p:nvSpPr>
          <p:cNvPr id="90" name="Freeform 4">
            <a:extLst>
              <a:ext uri="{FF2B5EF4-FFF2-40B4-BE49-F238E27FC236}">
                <a16:creationId xmlns:a16="http://schemas.microsoft.com/office/drawing/2014/main" xmlns="" id="{201115B0-DD4D-4241-A809-F3D6787D387B}"/>
              </a:ext>
            </a:extLst>
          </p:cNvPr>
          <p:cNvSpPr>
            <a:spLocks noChangeAspect="1" noChangeArrowheads="1"/>
          </p:cNvSpPr>
          <p:nvPr/>
        </p:nvSpPr>
        <p:spPr bwMode="auto">
          <a:xfrm>
            <a:off x="1474567" y="2369288"/>
            <a:ext cx="383923" cy="472521"/>
          </a:xfrm>
          <a:custGeom>
            <a:avLst/>
            <a:gdLst>
              <a:gd name="T0" fmla="*/ 2211 w 2408"/>
              <a:gd name="T1" fmla="*/ 1956 h 2964"/>
              <a:gd name="T2" fmla="*/ 1991 w 2408"/>
              <a:gd name="T3" fmla="*/ 1679 h 2964"/>
              <a:gd name="T4" fmla="*/ 1528 w 2408"/>
              <a:gd name="T5" fmla="*/ 1470 h 2964"/>
              <a:gd name="T6" fmla="*/ 1204 w 2408"/>
              <a:gd name="T7" fmla="*/ 1945 h 2964"/>
              <a:gd name="T8" fmla="*/ 880 w 2408"/>
              <a:gd name="T9" fmla="*/ 1470 h 2964"/>
              <a:gd name="T10" fmla="*/ 417 w 2408"/>
              <a:gd name="T11" fmla="*/ 1679 h 2964"/>
              <a:gd name="T12" fmla="*/ 197 w 2408"/>
              <a:gd name="T13" fmla="*/ 1956 h 2964"/>
              <a:gd name="T14" fmla="*/ 0 w 2408"/>
              <a:gd name="T15" fmla="*/ 2963 h 2964"/>
              <a:gd name="T16" fmla="*/ 417 w 2408"/>
              <a:gd name="T17" fmla="*/ 2963 h 2964"/>
              <a:gd name="T18" fmla="*/ 533 w 2408"/>
              <a:gd name="T19" fmla="*/ 2349 h 2964"/>
              <a:gd name="T20" fmla="*/ 648 w 2408"/>
              <a:gd name="T21" fmla="*/ 2963 h 2964"/>
              <a:gd name="T22" fmla="*/ 1760 w 2408"/>
              <a:gd name="T23" fmla="*/ 2963 h 2964"/>
              <a:gd name="T24" fmla="*/ 1875 w 2408"/>
              <a:gd name="T25" fmla="*/ 2349 h 2964"/>
              <a:gd name="T26" fmla="*/ 1991 w 2408"/>
              <a:gd name="T27" fmla="*/ 2963 h 2964"/>
              <a:gd name="T28" fmla="*/ 2407 w 2408"/>
              <a:gd name="T29" fmla="*/ 2963 h 2964"/>
              <a:gd name="T30" fmla="*/ 2211 w 2408"/>
              <a:gd name="T31" fmla="*/ 1956 h 2964"/>
              <a:gd name="T32" fmla="*/ 972 w 2408"/>
              <a:gd name="T33" fmla="*/ 1215 h 2964"/>
              <a:gd name="T34" fmla="*/ 880 w 2408"/>
              <a:gd name="T35" fmla="*/ 1019 h 2964"/>
              <a:gd name="T36" fmla="*/ 776 w 2408"/>
              <a:gd name="T37" fmla="*/ 903 h 2964"/>
              <a:gd name="T38" fmla="*/ 752 w 2408"/>
              <a:gd name="T39" fmla="*/ 799 h 2964"/>
              <a:gd name="T40" fmla="*/ 833 w 2408"/>
              <a:gd name="T41" fmla="*/ 695 h 2964"/>
              <a:gd name="T42" fmla="*/ 833 w 2408"/>
              <a:gd name="T43" fmla="*/ 613 h 2964"/>
              <a:gd name="T44" fmla="*/ 1019 w 2408"/>
              <a:gd name="T45" fmla="*/ 313 h 2964"/>
              <a:gd name="T46" fmla="*/ 1401 w 2408"/>
              <a:gd name="T47" fmla="*/ 695 h 2964"/>
              <a:gd name="T48" fmla="*/ 1482 w 2408"/>
              <a:gd name="T49" fmla="*/ 695 h 2964"/>
              <a:gd name="T50" fmla="*/ 1574 w 2408"/>
              <a:gd name="T51" fmla="*/ 776 h 2964"/>
              <a:gd name="T52" fmla="*/ 1354 w 2408"/>
              <a:gd name="T53" fmla="*/ 1297 h 2964"/>
              <a:gd name="T54" fmla="*/ 1667 w 2408"/>
              <a:gd name="T55" fmla="*/ 1297 h 2964"/>
              <a:gd name="T56" fmla="*/ 1806 w 2408"/>
              <a:gd name="T57" fmla="*/ 695 h 2964"/>
              <a:gd name="T58" fmla="*/ 1296 w 2408"/>
              <a:gd name="T59" fmla="*/ 93 h 2964"/>
              <a:gd name="T60" fmla="*/ 1227 w 2408"/>
              <a:gd name="T61" fmla="*/ 0 h 2964"/>
              <a:gd name="T62" fmla="*/ 602 w 2408"/>
              <a:gd name="T63" fmla="*/ 648 h 2964"/>
              <a:gd name="T64" fmla="*/ 972 w 2408"/>
              <a:gd name="T65"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8" h="2964">
                <a:moveTo>
                  <a:pt x="2211" y="1956"/>
                </a:moveTo>
                <a:cubicBezTo>
                  <a:pt x="2188" y="1829"/>
                  <a:pt x="2107" y="1725"/>
                  <a:pt x="1991" y="1679"/>
                </a:cubicBezTo>
                <a:cubicBezTo>
                  <a:pt x="1528" y="1470"/>
                  <a:pt x="1528" y="1470"/>
                  <a:pt x="1528" y="1470"/>
                </a:cubicBezTo>
                <a:cubicBezTo>
                  <a:pt x="1528" y="1505"/>
                  <a:pt x="1470" y="1783"/>
                  <a:pt x="1204" y="1945"/>
                </a:cubicBezTo>
                <a:cubicBezTo>
                  <a:pt x="937" y="1783"/>
                  <a:pt x="880" y="1505"/>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68"/>
                  <a:pt x="1806" y="695"/>
                </a:cubicBez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chemeClr val="accent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94" name="Freeform 2">
            <a:extLst>
              <a:ext uri="{FF2B5EF4-FFF2-40B4-BE49-F238E27FC236}">
                <a16:creationId xmlns:a16="http://schemas.microsoft.com/office/drawing/2014/main" xmlns="" id="{D0FBE20C-F2FF-F148-8BF9-055FB1E4994A}"/>
              </a:ext>
            </a:extLst>
          </p:cNvPr>
          <p:cNvSpPr>
            <a:spLocks noChangeAspect="1" noChangeArrowheads="1"/>
          </p:cNvSpPr>
          <p:nvPr/>
        </p:nvSpPr>
        <p:spPr bwMode="auto">
          <a:xfrm>
            <a:off x="3862952" y="2357935"/>
            <a:ext cx="413403" cy="469111"/>
          </a:xfrm>
          <a:custGeom>
            <a:avLst/>
            <a:gdLst>
              <a:gd name="T0" fmla="*/ 3820 w 11192"/>
              <a:gd name="T1" fmla="*/ 3026 h 12700"/>
              <a:gd name="T2" fmla="*/ 3820 w 11192"/>
              <a:gd name="T3" fmla="*/ 3026 h 12700"/>
              <a:gd name="T4" fmla="*/ 3691 w 11192"/>
              <a:gd name="T5" fmla="*/ 1984 h 12700"/>
              <a:gd name="T6" fmla="*/ 3691 w 11192"/>
              <a:gd name="T7" fmla="*/ 1776 h 12700"/>
              <a:gd name="T8" fmla="*/ 5734 w 11192"/>
              <a:gd name="T9" fmla="*/ 0 h 12700"/>
              <a:gd name="T10" fmla="*/ 6022 w 11192"/>
              <a:gd name="T11" fmla="*/ 377 h 12700"/>
              <a:gd name="T12" fmla="*/ 7510 w 11192"/>
              <a:gd name="T13" fmla="*/ 1905 h 12700"/>
              <a:gd name="T14" fmla="*/ 7381 w 11192"/>
              <a:gd name="T15" fmla="*/ 3026 h 12700"/>
              <a:gd name="T16" fmla="*/ 7579 w 11192"/>
              <a:gd name="T17" fmla="*/ 3433 h 12700"/>
              <a:gd name="T18" fmla="*/ 7500 w 11192"/>
              <a:gd name="T19" fmla="*/ 4028 h 12700"/>
              <a:gd name="T20" fmla="*/ 7103 w 11192"/>
              <a:gd name="T21" fmla="*/ 4365 h 12700"/>
              <a:gd name="T22" fmla="*/ 7103 w 11192"/>
              <a:gd name="T23" fmla="*/ 4375 h 12700"/>
              <a:gd name="T24" fmla="*/ 5625 w 11192"/>
              <a:gd name="T25" fmla="*/ 5903 h 12700"/>
              <a:gd name="T26" fmla="*/ 5625 w 11192"/>
              <a:gd name="T27" fmla="*/ 5903 h 12700"/>
              <a:gd name="T28" fmla="*/ 5615 w 11192"/>
              <a:gd name="T29" fmla="*/ 5903 h 12700"/>
              <a:gd name="T30" fmla="*/ 5615 w 11192"/>
              <a:gd name="T31" fmla="*/ 5903 h 12700"/>
              <a:gd name="T32" fmla="*/ 5605 w 11192"/>
              <a:gd name="T33" fmla="*/ 5903 h 12700"/>
              <a:gd name="T34" fmla="*/ 5596 w 11192"/>
              <a:gd name="T35" fmla="*/ 5903 h 12700"/>
              <a:gd name="T36" fmla="*/ 5596 w 11192"/>
              <a:gd name="T37" fmla="*/ 5903 h 12700"/>
              <a:gd name="T38" fmla="*/ 5586 w 11192"/>
              <a:gd name="T39" fmla="*/ 5903 h 12700"/>
              <a:gd name="T40" fmla="*/ 5576 w 11192"/>
              <a:gd name="T41" fmla="*/ 5903 h 12700"/>
              <a:gd name="T42" fmla="*/ 5576 w 11192"/>
              <a:gd name="T43" fmla="*/ 5903 h 12700"/>
              <a:gd name="T44" fmla="*/ 5576 w 11192"/>
              <a:gd name="T45" fmla="*/ 5903 h 12700"/>
              <a:gd name="T46" fmla="*/ 5576 w 11192"/>
              <a:gd name="T47" fmla="*/ 5903 h 12700"/>
              <a:gd name="T48" fmla="*/ 4088 w 11192"/>
              <a:gd name="T49" fmla="*/ 4375 h 12700"/>
              <a:gd name="T50" fmla="*/ 4088 w 11192"/>
              <a:gd name="T51" fmla="*/ 4365 h 12700"/>
              <a:gd name="T52" fmla="*/ 3711 w 11192"/>
              <a:gd name="T53" fmla="*/ 4028 h 12700"/>
              <a:gd name="T54" fmla="*/ 3621 w 11192"/>
              <a:gd name="T55" fmla="*/ 3433 h 12700"/>
              <a:gd name="T56" fmla="*/ 3820 w 11192"/>
              <a:gd name="T57" fmla="*/ 3026 h 12700"/>
              <a:gd name="T58" fmla="*/ 11191 w 11192"/>
              <a:gd name="T59" fmla="*/ 12699 h 12700"/>
              <a:gd name="T60" fmla="*/ 11191 w 11192"/>
              <a:gd name="T61" fmla="*/ 12699 h 12700"/>
              <a:gd name="T62" fmla="*/ 10675 w 11192"/>
              <a:gd name="T63" fmla="*/ 8809 h 12700"/>
              <a:gd name="T64" fmla="*/ 9762 w 11192"/>
              <a:gd name="T65" fmla="*/ 7549 h 12700"/>
              <a:gd name="T66" fmla="*/ 6925 w 11192"/>
              <a:gd name="T67" fmla="*/ 6151 h 12700"/>
              <a:gd name="T68" fmla="*/ 6200 w 11192"/>
              <a:gd name="T69" fmla="*/ 9613 h 12700"/>
              <a:gd name="T70" fmla="*/ 5793 w 11192"/>
              <a:gd name="T71" fmla="*/ 7718 h 12700"/>
              <a:gd name="T72" fmla="*/ 5972 w 11192"/>
              <a:gd name="T73" fmla="*/ 7192 h 12700"/>
              <a:gd name="T74" fmla="*/ 5596 w 11192"/>
              <a:gd name="T75" fmla="*/ 6547 h 12700"/>
              <a:gd name="T76" fmla="*/ 5219 w 11192"/>
              <a:gd name="T77" fmla="*/ 7202 h 12700"/>
              <a:gd name="T78" fmla="*/ 5397 w 11192"/>
              <a:gd name="T79" fmla="*/ 7738 h 12700"/>
              <a:gd name="T80" fmla="*/ 4991 w 11192"/>
              <a:gd name="T81" fmla="*/ 9623 h 12700"/>
              <a:gd name="T82" fmla="*/ 4266 w 11192"/>
              <a:gd name="T83" fmla="*/ 6151 h 12700"/>
              <a:gd name="T84" fmla="*/ 1429 w 11192"/>
              <a:gd name="T85" fmla="*/ 7549 h 12700"/>
              <a:gd name="T86" fmla="*/ 516 w 11192"/>
              <a:gd name="T87" fmla="*/ 8809 h 12700"/>
              <a:gd name="T88" fmla="*/ 0 w 11192"/>
              <a:gd name="T89" fmla="*/ 12699 h 12700"/>
              <a:gd name="T90" fmla="*/ 11191 w 11192"/>
              <a:gd name="T91" fmla="*/ 12699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92" h="12700">
                <a:moveTo>
                  <a:pt x="3820" y="3026"/>
                </a:moveTo>
                <a:lnTo>
                  <a:pt x="3820" y="3026"/>
                </a:lnTo>
                <a:cubicBezTo>
                  <a:pt x="3770" y="2798"/>
                  <a:pt x="3691" y="2371"/>
                  <a:pt x="3691" y="1984"/>
                </a:cubicBezTo>
                <a:cubicBezTo>
                  <a:pt x="3691" y="1776"/>
                  <a:pt x="3691" y="1776"/>
                  <a:pt x="3691" y="1776"/>
                </a:cubicBezTo>
                <a:cubicBezTo>
                  <a:pt x="3691" y="1776"/>
                  <a:pt x="3671" y="99"/>
                  <a:pt x="5734" y="0"/>
                </a:cubicBezTo>
                <a:cubicBezTo>
                  <a:pt x="6022" y="377"/>
                  <a:pt x="6022" y="377"/>
                  <a:pt x="6022" y="377"/>
                </a:cubicBezTo>
                <a:cubicBezTo>
                  <a:pt x="6865" y="466"/>
                  <a:pt x="7500" y="1200"/>
                  <a:pt x="7510" y="1905"/>
                </a:cubicBezTo>
                <a:cubicBezTo>
                  <a:pt x="7510" y="2312"/>
                  <a:pt x="7430" y="2778"/>
                  <a:pt x="7381" y="3026"/>
                </a:cubicBezTo>
                <a:cubicBezTo>
                  <a:pt x="7520" y="3105"/>
                  <a:pt x="7609" y="3264"/>
                  <a:pt x="7579" y="3433"/>
                </a:cubicBezTo>
                <a:cubicBezTo>
                  <a:pt x="7500" y="4028"/>
                  <a:pt x="7500" y="4028"/>
                  <a:pt x="7500" y="4028"/>
                </a:cubicBezTo>
                <a:cubicBezTo>
                  <a:pt x="7470" y="4217"/>
                  <a:pt x="7301" y="4365"/>
                  <a:pt x="7103" y="4365"/>
                </a:cubicBezTo>
                <a:cubicBezTo>
                  <a:pt x="7103" y="4375"/>
                  <a:pt x="7103" y="4375"/>
                  <a:pt x="7103" y="4375"/>
                </a:cubicBezTo>
                <a:cubicBezTo>
                  <a:pt x="6905" y="5834"/>
                  <a:pt x="5793" y="5903"/>
                  <a:pt x="5625" y="5903"/>
                </a:cubicBezTo>
                <a:lnTo>
                  <a:pt x="5625" y="5903"/>
                </a:lnTo>
                <a:cubicBezTo>
                  <a:pt x="5625" y="5903"/>
                  <a:pt x="5625" y="5903"/>
                  <a:pt x="5615" y="5903"/>
                </a:cubicBezTo>
                <a:lnTo>
                  <a:pt x="5615" y="5903"/>
                </a:lnTo>
                <a:lnTo>
                  <a:pt x="5605" y="5903"/>
                </a:lnTo>
                <a:cubicBezTo>
                  <a:pt x="5605" y="5903"/>
                  <a:pt x="5605" y="5903"/>
                  <a:pt x="5596" y="5903"/>
                </a:cubicBezTo>
                <a:lnTo>
                  <a:pt x="5596" y="5903"/>
                </a:lnTo>
                <a:lnTo>
                  <a:pt x="5586" y="5903"/>
                </a:lnTo>
                <a:lnTo>
                  <a:pt x="5576" y="5903"/>
                </a:lnTo>
                <a:lnTo>
                  <a:pt x="5576" y="5903"/>
                </a:lnTo>
                <a:lnTo>
                  <a:pt x="5576" y="5903"/>
                </a:lnTo>
                <a:lnTo>
                  <a:pt x="5576" y="5903"/>
                </a:lnTo>
                <a:cubicBezTo>
                  <a:pt x="5397" y="5903"/>
                  <a:pt x="4286" y="5834"/>
                  <a:pt x="4088" y="4375"/>
                </a:cubicBezTo>
                <a:cubicBezTo>
                  <a:pt x="4088" y="4365"/>
                  <a:pt x="4088" y="4365"/>
                  <a:pt x="4088" y="4365"/>
                </a:cubicBezTo>
                <a:cubicBezTo>
                  <a:pt x="3899" y="4356"/>
                  <a:pt x="3731" y="4217"/>
                  <a:pt x="3711" y="4028"/>
                </a:cubicBezTo>
                <a:cubicBezTo>
                  <a:pt x="3621" y="3433"/>
                  <a:pt x="3621" y="3433"/>
                  <a:pt x="3621" y="3433"/>
                </a:cubicBezTo>
                <a:cubicBezTo>
                  <a:pt x="3602" y="3264"/>
                  <a:pt x="3681" y="3105"/>
                  <a:pt x="3820" y="3026"/>
                </a:cubicBezTo>
                <a:close/>
                <a:moveTo>
                  <a:pt x="11191" y="12699"/>
                </a:moveTo>
                <a:lnTo>
                  <a:pt x="11191" y="12699"/>
                </a:lnTo>
                <a:cubicBezTo>
                  <a:pt x="10675" y="8809"/>
                  <a:pt x="10675" y="8809"/>
                  <a:pt x="10675" y="8809"/>
                </a:cubicBezTo>
                <a:cubicBezTo>
                  <a:pt x="10595" y="8264"/>
                  <a:pt x="10258" y="7787"/>
                  <a:pt x="9762" y="7549"/>
                </a:cubicBezTo>
                <a:cubicBezTo>
                  <a:pt x="6925" y="6151"/>
                  <a:pt x="6925" y="6151"/>
                  <a:pt x="6925" y="6151"/>
                </a:cubicBezTo>
                <a:cubicBezTo>
                  <a:pt x="6200" y="9613"/>
                  <a:pt x="6200" y="9613"/>
                  <a:pt x="6200" y="9613"/>
                </a:cubicBezTo>
                <a:cubicBezTo>
                  <a:pt x="5793" y="7718"/>
                  <a:pt x="5793" y="7718"/>
                  <a:pt x="5793" y="7718"/>
                </a:cubicBezTo>
                <a:cubicBezTo>
                  <a:pt x="5972" y="7192"/>
                  <a:pt x="5972" y="7192"/>
                  <a:pt x="5972" y="7192"/>
                </a:cubicBezTo>
                <a:cubicBezTo>
                  <a:pt x="5596" y="6547"/>
                  <a:pt x="5596" y="6547"/>
                  <a:pt x="5596" y="6547"/>
                </a:cubicBezTo>
                <a:cubicBezTo>
                  <a:pt x="5219" y="7202"/>
                  <a:pt x="5219" y="7202"/>
                  <a:pt x="5219" y="7202"/>
                </a:cubicBezTo>
                <a:cubicBezTo>
                  <a:pt x="5397" y="7738"/>
                  <a:pt x="5397" y="7738"/>
                  <a:pt x="5397" y="7738"/>
                </a:cubicBezTo>
                <a:cubicBezTo>
                  <a:pt x="4991" y="9623"/>
                  <a:pt x="4991" y="9623"/>
                  <a:pt x="4991" y="9623"/>
                </a:cubicBezTo>
                <a:cubicBezTo>
                  <a:pt x="4266" y="6151"/>
                  <a:pt x="4266" y="6151"/>
                  <a:pt x="4266" y="6151"/>
                </a:cubicBezTo>
                <a:cubicBezTo>
                  <a:pt x="1429" y="7549"/>
                  <a:pt x="1429" y="7549"/>
                  <a:pt x="1429" y="7549"/>
                </a:cubicBezTo>
                <a:cubicBezTo>
                  <a:pt x="933" y="7787"/>
                  <a:pt x="595" y="8264"/>
                  <a:pt x="516" y="8809"/>
                </a:cubicBezTo>
                <a:cubicBezTo>
                  <a:pt x="0" y="12699"/>
                  <a:pt x="0" y="12699"/>
                  <a:pt x="0" y="12699"/>
                </a:cubicBezTo>
                <a:lnTo>
                  <a:pt x="11191" y="12699"/>
                </a:lnTo>
                <a:close/>
              </a:path>
            </a:pathLst>
          </a:custGeom>
          <a:solidFill>
            <a:schemeClr val="accent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97" name="Straight Connector 96">
            <a:extLst>
              <a:ext uri="{FF2B5EF4-FFF2-40B4-BE49-F238E27FC236}">
                <a16:creationId xmlns:a16="http://schemas.microsoft.com/office/drawing/2014/main" xmlns="" id="{A057E00C-4841-6848-BF93-5C0E29BC9B09}"/>
              </a:ext>
            </a:extLst>
          </p:cNvPr>
          <p:cNvCxnSpPr>
            <a:cxnSpLocks/>
          </p:cNvCxnSpPr>
          <p:nvPr/>
        </p:nvCxnSpPr>
        <p:spPr>
          <a:xfrm>
            <a:off x="1964947" y="2753933"/>
            <a:ext cx="1818260" cy="0"/>
          </a:xfrm>
          <a:prstGeom prst="line">
            <a:avLst/>
          </a:prstGeom>
          <a:ln w="6350">
            <a:solidFill>
              <a:schemeClr val="accent6">
                <a:lumMod val="75000"/>
              </a:schemeClr>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3778DC04-19FF-EE4D-B38B-411164054BE0}"/>
              </a:ext>
            </a:extLst>
          </p:cNvPr>
          <p:cNvCxnSpPr>
            <a:cxnSpLocks/>
          </p:cNvCxnSpPr>
          <p:nvPr/>
        </p:nvCxnSpPr>
        <p:spPr>
          <a:xfrm>
            <a:off x="1858490" y="4121820"/>
            <a:ext cx="1922590" cy="0"/>
          </a:xfrm>
          <a:prstGeom prst="line">
            <a:avLst/>
          </a:prstGeom>
          <a:ln w="6350">
            <a:solidFill>
              <a:schemeClr val="accent6">
                <a:lumMod val="75000"/>
              </a:schemeClr>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A9D4A1ED-B707-3441-B96E-D1EB573C1FB4}"/>
              </a:ext>
            </a:extLst>
          </p:cNvPr>
          <p:cNvCxnSpPr>
            <a:cxnSpLocks/>
          </p:cNvCxnSpPr>
          <p:nvPr/>
        </p:nvCxnSpPr>
        <p:spPr>
          <a:xfrm flipV="1">
            <a:off x="4069652" y="3130501"/>
            <a:ext cx="0" cy="647325"/>
          </a:xfrm>
          <a:prstGeom prst="line">
            <a:avLst/>
          </a:prstGeom>
          <a:ln w="6350">
            <a:solidFill>
              <a:schemeClr val="accent6">
                <a:lumMod val="75000"/>
              </a:schemeClr>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4CF87417-914F-1344-B42C-5193FDC1A767}"/>
              </a:ext>
            </a:extLst>
          </p:cNvPr>
          <p:cNvCxnSpPr>
            <a:cxnSpLocks/>
          </p:cNvCxnSpPr>
          <p:nvPr/>
        </p:nvCxnSpPr>
        <p:spPr>
          <a:xfrm flipV="1">
            <a:off x="1666527" y="3130500"/>
            <a:ext cx="0" cy="647326"/>
          </a:xfrm>
          <a:prstGeom prst="line">
            <a:avLst/>
          </a:prstGeom>
          <a:ln w="6350">
            <a:solidFill>
              <a:schemeClr val="accent6">
                <a:lumMod val="75000"/>
              </a:schemeClr>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xmlns="" id="{A8F25A62-E36B-974D-B2E1-1066CF0BB6D1}"/>
              </a:ext>
            </a:extLst>
          </p:cNvPr>
          <p:cNvSpPr txBox="1"/>
          <p:nvPr/>
        </p:nvSpPr>
        <p:spPr>
          <a:xfrm>
            <a:off x="1357141" y="2844921"/>
            <a:ext cx="607806" cy="297713"/>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Buyer </a:t>
            </a:r>
            <a:br>
              <a:rPr kumimoji="0" lang="en-US" sz="12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(applicant)</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xmlns="" id="{1E6DFB55-81D4-BE48-86E5-590198B2D6A2}"/>
              </a:ext>
            </a:extLst>
          </p:cNvPr>
          <p:cNvSpPr txBox="1"/>
          <p:nvPr/>
        </p:nvSpPr>
        <p:spPr>
          <a:xfrm>
            <a:off x="3781079" y="2840008"/>
            <a:ext cx="607806" cy="297713"/>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Seller</a:t>
            </a:r>
            <a:br>
              <a:rPr kumimoji="0" lang="en-US" sz="12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(beneficiary)</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xmlns="" id="{D2A9E610-84D6-6E48-8887-B903DB17A679}"/>
              </a:ext>
            </a:extLst>
          </p:cNvPr>
          <p:cNvSpPr txBox="1"/>
          <p:nvPr/>
        </p:nvSpPr>
        <p:spPr>
          <a:xfrm>
            <a:off x="2316267" y="2545506"/>
            <a:ext cx="1290985" cy="224811"/>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8595B"/>
                </a:solidFill>
                <a:effectLst/>
                <a:uLnTx/>
                <a:uFillTx/>
                <a:latin typeface="Calibri"/>
                <a:ea typeface="+mn-ea"/>
                <a:cs typeface="+mn-cs"/>
              </a:rPr>
              <a:t>Buy / sell agreement</a:t>
            </a:r>
          </a:p>
        </p:txBody>
      </p:sp>
      <p:sp>
        <p:nvSpPr>
          <p:cNvPr id="116" name="TextBox 115">
            <a:extLst>
              <a:ext uri="{FF2B5EF4-FFF2-40B4-BE49-F238E27FC236}">
                <a16:creationId xmlns:a16="http://schemas.microsoft.com/office/drawing/2014/main" xmlns="" id="{0282E6E5-1406-B448-8E55-66A329BD9237}"/>
              </a:ext>
            </a:extLst>
          </p:cNvPr>
          <p:cNvSpPr txBox="1"/>
          <p:nvPr/>
        </p:nvSpPr>
        <p:spPr>
          <a:xfrm>
            <a:off x="2328559" y="2820266"/>
            <a:ext cx="1290985" cy="224811"/>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8595B"/>
                </a:solidFill>
                <a:effectLst/>
                <a:uLnTx/>
                <a:uFillTx/>
                <a:latin typeface="Calibri"/>
                <a:ea typeface="+mn-ea"/>
                <a:cs typeface="+mn-cs"/>
              </a:rPr>
              <a:t>Ship goods</a:t>
            </a:r>
          </a:p>
        </p:txBody>
      </p:sp>
      <p:sp>
        <p:nvSpPr>
          <p:cNvPr id="118" name="Freeform 15">
            <a:extLst>
              <a:ext uri="{FF2B5EF4-FFF2-40B4-BE49-F238E27FC236}">
                <a16:creationId xmlns:a16="http://schemas.microsoft.com/office/drawing/2014/main" xmlns="" id="{CDE7EA7B-6161-2946-AAC5-1C628CBD6176}"/>
              </a:ext>
            </a:extLst>
          </p:cNvPr>
          <p:cNvSpPr>
            <a:spLocks noChangeAspect="1" noChangeArrowheads="1"/>
          </p:cNvSpPr>
          <p:nvPr/>
        </p:nvSpPr>
        <p:spPr bwMode="auto">
          <a:xfrm>
            <a:off x="1499125" y="3368637"/>
            <a:ext cx="178053" cy="227907"/>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2" name="Freeform 15">
            <a:extLst>
              <a:ext uri="{FF2B5EF4-FFF2-40B4-BE49-F238E27FC236}">
                <a16:creationId xmlns:a16="http://schemas.microsoft.com/office/drawing/2014/main" xmlns="" id="{EAA95A31-A6DD-A140-99DE-04CAF32FC8D2}"/>
              </a:ext>
            </a:extLst>
          </p:cNvPr>
          <p:cNvSpPr>
            <a:spLocks noChangeAspect="1" noChangeArrowheads="1"/>
          </p:cNvSpPr>
          <p:nvPr/>
        </p:nvSpPr>
        <p:spPr bwMode="auto">
          <a:xfrm>
            <a:off x="4084031" y="3366545"/>
            <a:ext cx="178053" cy="227907"/>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45" name="Freeform 15">
            <a:extLst>
              <a:ext uri="{FF2B5EF4-FFF2-40B4-BE49-F238E27FC236}">
                <a16:creationId xmlns:a16="http://schemas.microsoft.com/office/drawing/2014/main" xmlns="" id="{A968F667-D5BF-4D4B-929A-A993B01C86DC}"/>
              </a:ext>
            </a:extLst>
          </p:cNvPr>
          <p:cNvSpPr>
            <a:spLocks noChangeAspect="1" noChangeArrowheads="1"/>
          </p:cNvSpPr>
          <p:nvPr/>
        </p:nvSpPr>
        <p:spPr bwMode="auto">
          <a:xfrm>
            <a:off x="2730758" y="3985190"/>
            <a:ext cx="178053" cy="227907"/>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31" name="Oval 30">
            <a:extLst>
              <a:ext uri="{FF2B5EF4-FFF2-40B4-BE49-F238E27FC236}">
                <a16:creationId xmlns:a16="http://schemas.microsoft.com/office/drawing/2014/main" xmlns="" id="{A6F877C5-7714-C04C-AAB1-3EE5F16AD8D8}"/>
              </a:ext>
            </a:extLst>
          </p:cNvPr>
          <p:cNvSpPr>
            <a:spLocks noChangeAspect="1"/>
          </p:cNvSpPr>
          <p:nvPr/>
        </p:nvSpPr>
        <p:spPr bwMode="gray">
          <a:xfrm>
            <a:off x="2015296" y="2335169"/>
            <a:ext cx="179953" cy="179953"/>
          </a:xfrm>
          <a:prstGeom prst="ellipse">
            <a:avLst/>
          </a:prstGeom>
          <a:solidFill>
            <a:schemeClr val="bg1">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0" rIns="71981"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1</a:t>
            </a:r>
          </a:p>
        </p:txBody>
      </p:sp>
      <p:sp>
        <p:nvSpPr>
          <p:cNvPr id="146" name="Oval 145">
            <a:extLst>
              <a:ext uri="{FF2B5EF4-FFF2-40B4-BE49-F238E27FC236}">
                <a16:creationId xmlns:a16="http://schemas.microsoft.com/office/drawing/2014/main" xmlns="" id="{0B952DC4-9C70-8244-BA36-1CD557E3E905}"/>
              </a:ext>
            </a:extLst>
          </p:cNvPr>
          <p:cNvSpPr>
            <a:spLocks noChangeAspect="1"/>
          </p:cNvSpPr>
          <p:nvPr/>
        </p:nvSpPr>
        <p:spPr bwMode="gray">
          <a:xfrm>
            <a:off x="2015296" y="2834725"/>
            <a:ext cx="179953" cy="179953"/>
          </a:xfrm>
          <a:prstGeom prst="ellipse">
            <a:avLst/>
          </a:prstGeom>
          <a:solidFill>
            <a:schemeClr val="bg1">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0" rIns="71981"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4</a:t>
            </a:r>
          </a:p>
        </p:txBody>
      </p:sp>
      <p:sp>
        <p:nvSpPr>
          <p:cNvPr id="147" name="Oval 146">
            <a:extLst>
              <a:ext uri="{FF2B5EF4-FFF2-40B4-BE49-F238E27FC236}">
                <a16:creationId xmlns:a16="http://schemas.microsoft.com/office/drawing/2014/main" xmlns="" id="{998FFD91-591E-0644-94FB-6B114EF5447A}"/>
              </a:ext>
            </a:extLst>
          </p:cNvPr>
          <p:cNvSpPr>
            <a:spLocks noChangeAspect="1"/>
          </p:cNvSpPr>
          <p:nvPr/>
        </p:nvSpPr>
        <p:spPr bwMode="gray">
          <a:xfrm>
            <a:off x="1287689" y="3801907"/>
            <a:ext cx="179953" cy="179953"/>
          </a:xfrm>
          <a:prstGeom prst="ellipse">
            <a:avLst/>
          </a:prstGeom>
          <a:solidFill>
            <a:schemeClr val="bg1">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0" rIns="71981"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2</a:t>
            </a:r>
          </a:p>
        </p:txBody>
      </p:sp>
      <p:sp>
        <p:nvSpPr>
          <p:cNvPr id="148" name="Oval 147">
            <a:extLst>
              <a:ext uri="{FF2B5EF4-FFF2-40B4-BE49-F238E27FC236}">
                <a16:creationId xmlns:a16="http://schemas.microsoft.com/office/drawing/2014/main" xmlns="" id="{E1E3BDE7-632A-A944-8B17-83776F14D1D1}"/>
              </a:ext>
            </a:extLst>
          </p:cNvPr>
          <p:cNvSpPr>
            <a:spLocks noChangeAspect="1"/>
          </p:cNvSpPr>
          <p:nvPr/>
        </p:nvSpPr>
        <p:spPr bwMode="gray">
          <a:xfrm>
            <a:off x="4298909" y="3696979"/>
            <a:ext cx="179953" cy="179953"/>
          </a:xfrm>
          <a:prstGeom prst="ellipse">
            <a:avLst/>
          </a:prstGeom>
          <a:solidFill>
            <a:schemeClr val="bg1">
              <a:lumMod val="5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81" tIns="0" rIns="71981"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3</a:t>
            </a:r>
          </a:p>
        </p:txBody>
      </p:sp>
      <p:grpSp>
        <p:nvGrpSpPr>
          <p:cNvPr id="149" name="Group 148">
            <a:extLst>
              <a:ext uri="{FF2B5EF4-FFF2-40B4-BE49-F238E27FC236}">
                <a16:creationId xmlns:a16="http://schemas.microsoft.com/office/drawing/2014/main" xmlns="" id="{5A4AB327-27F7-E543-8CBC-F8A3E1DB4E44}"/>
              </a:ext>
            </a:extLst>
          </p:cNvPr>
          <p:cNvGrpSpPr/>
          <p:nvPr/>
        </p:nvGrpSpPr>
        <p:grpSpPr>
          <a:xfrm>
            <a:off x="4182015" y="2529332"/>
            <a:ext cx="334260" cy="186425"/>
            <a:chOff x="5506375" y="4436828"/>
            <a:chExt cx="613216" cy="342007"/>
          </a:xfrm>
        </p:grpSpPr>
        <p:sp>
          <p:nvSpPr>
            <p:cNvPr id="150" name="Freeform 4">
              <a:extLst>
                <a:ext uri="{FF2B5EF4-FFF2-40B4-BE49-F238E27FC236}">
                  <a16:creationId xmlns:a16="http://schemas.microsoft.com/office/drawing/2014/main" xmlns="" id="{4F2DCABE-52A9-5D41-B5BB-00D3F30AE6B6}"/>
                </a:ext>
              </a:extLst>
            </p:cNvPr>
            <p:cNvSpPr>
              <a:spLocks noChangeAspect="1" noChangeArrowheads="1"/>
            </p:cNvSpPr>
            <p:nvPr/>
          </p:nvSpPr>
          <p:spPr bwMode="auto">
            <a:xfrm>
              <a:off x="5777583" y="4436828"/>
              <a:ext cx="342008" cy="342007"/>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964">
                  <a:moveTo>
                    <a:pt x="1482" y="0"/>
                  </a:moveTo>
                  <a:lnTo>
                    <a:pt x="1482" y="0"/>
                  </a:lnTo>
                  <a:cubicBezTo>
                    <a:pt x="660" y="0"/>
                    <a:pt x="0" y="660"/>
                    <a:pt x="0" y="1482"/>
                  </a:cubicBezTo>
                  <a:cubicBezTo>
                    <a:pt x="0" y="2303"/>
                    <a:pt x="660" y="2963"/>
                    <a:pt x="1482" y="2963"/>
                  </a:cubicBezTo>
                  <a:cubicBezTo>
                    <a:pt x="2303" y="2963"/>
                    <a:pt x="2963" y="2303"/>
                    <a:pt x="2963" y="1482"/>
                  </a:cubicBezTo>
                  <a:cubicBezTo>
                    <a:pt x="2963" y="660"/>
                    <a:pt x="2303" y="0"/>
                    <a:pt x="1482" y="0"/>
                  </a:cubicBezTo>
                  <a:close/>
                  <a:moveTo>
                    <a:pt x="1620" y="2245"/>
                  </a:moveTo>
                  <a:lnTo>
                    <a:pt x="1620" y="2245"/>
                  </a:lnTo>
                  <a:cubicBezTo>
                    <a:pt x="1620" y="2453"/>
                    <a:pt x="1620" y="2453"/>
                    <a:pt x="1620" y="2453"/>
                  </a:cubicBezTo>
                  <a:cubicBezTo>
                    <a:pt x="1620" y="2477"/>
                    <a:pt x="1597" y="2500"/>
                    <a:pt x="1573" y="2500"/>
                  </a:cubicBezTo>
                  <a:cubicBezTo>
                    <a:pt x="1389" y="2500"/>
                    <a:pt x="1389" y="2500"/>
                    <a:pt x="1389" y="2500"/>
                  </a:cubicBezTo>
                  <a:cubicBezTo>
                    <a:pt x="1366" y="2500"/>
                    <a:pt x="1343" y="2477"/>
                    <a:pt x="1343" y="2453"/>
                  </a:cubicBezTo>
                  <a:cubicBezTo>
                    <a:pt x="1343" y="2245"/>
                    <a:pt x="1343" y="2245"/>
                    <a:pt x="1343" y="2245"/>
                  </a:cubicBezTo>
                  <a:cubicBezTo>
                    <a:pt x="1192" y="2222"/>
                    <a:pt x="1054" y="2152"/>
                    <a:pt x="938" y="2048"/>
                  </a:cubicBezTo>
                  <a:cubicBezTo>
                    <a:pt x="915" y="2025"/>
                    <a:pt x="915" y="1990"/>
                    <a:pt x="938" y="1967"/>
                  </a:cubicBezTo>
                  <a:cubicBezTo>
                    <a:pt x="1054" y="1840"/>
                    <a:pt x="1054" y="1840"/>
                    <a:pt x="1054" y="1840"/>
                  </a:cubicBezTo>
                  <a:cubicBezTo>
                    <a:pt x="1077" y="1828"/>
                    <a:pt x="1111" y="1828"/>
                    <a:pt x="1135" y="1840"/>
                  </a:cubicBezTo>
                  <a:cubicBezTo>
                    <a:pt x="1215" y="1921"/>
                    <a:pt x="1320" y="1990"/>
                    <a:pt x="1459" y="1990"/>
                  </a:cubicBezTo>
                  <a:cubicBezTo>
                    <a:pt x="1620" y="1990"/>
                    <a:pt x="1724" y="1921"/>
                    <a:pt x="1724" y="1793"/>
                  </a:cubicBezTo>
                  <a:cubicBezTo>
                    <a:pt x="1724" y="1655"/>
                    <a:pt x="1539" y="1620"/>
                    <a:pt x="1366" y="1550"/>
                  </a:cubicBezTo>
                  <a:cubicBezTo>
                    <a:pt x="1181" y="1482"/>
                    <a:pt x="996" y="1389"/>
                    <a:pt x="996" y="1135"/>
                  </a:cubicBezTo>
                  <a:cubicBezTo>
                    <a:pt x="996" y="903"/>
                    <a:pt x="1146" y="764"/>
                    <a:pt x="1343" y="718"/>
                  </a:cubicBezTo>
                  <a:cubicBezTo>
                    <a:pt x="1343" y="509"/>
                    <a:pt x="1343" y="509"/>
                    <a:pt x="1343" y="509"/>
                  </a:cubicBezTo>
                  <a:cubicBezTo>
                    <a:pt x="1343" y="486"/>
                    <a:pt x="1366" y="463"/>
                    <a:pt x="1389" y="463"/>
                  </a:cubicBezTo>
                  <a:cubicBezTo>
                    <a:pt x="1573" y="463"/>
                    <a:pt x="1573" y="463"/>
                    <a:pt x="1573" y="463"/>
                  </a:cubicBezTo>
                  <a:cubicBezTo>
                    <a:pt x="1597" y="463"/>
                    <a:pt x="1620" y="486"/>
                    <a:pt x="1620" y="509"/>
                  </a:cubicBezTo>
                  <a:cubicBezTo>
                    <a:pt x="1620" y="706"/>
                    <a:pt x="1620" y="706"/>
                    <a:pt x="1620" y="706"/>
                  </a:cubicBezTo>
                  <a:cubicBezTo>
                    <a:pt x="1736" y="729"/>
                    <a:pt x="1840" y="776"/>
                    <a:pt x="1955" y="845"/>
                  </a:cubicBezTo>
                  <a:cubicBezTo>
                    <a:pt x="1979" y="857"/>
                    <a:pt x="1990" y="903"/>
                    <a:pt x="1967" y="926"/>
                  </a:cubicBezTo>
                  <a:cubicBezTo>
                    <a:pt x="1851" y="1054"/>
                    <a:pt x="1851" y="1054"/>
                    <a:pt x="1851" y="1054"/>
                  </a:cubicBezTo>
                  <a:cubicBezTo>
                    <a:pt x="1840" y="1077"/>
                    <a:pt x="1805" y="1088"/>
                    <a:pt x="1782" y="1065"/>
                  </a:cubicBezTo>
                  <a:cubicBezTo>
                    <a:pt x="1701" y="1007"/>
                    <a:pt x="1608" y="961"/>
                    <a:pt x="1492" y="961"/>
                  </a:cubicBezTo>
                  <a:cubicBezTo>
                    <a:pt x="1401" y="961"/>
                    <a:pt x="1308" y="1019"/>
                    <a:pt x="1308" y="1123"/>
                  </a:cubicBezTo>
                  <a:cubicBezTo>
                    <a:pt x="1308" y="1227"/>
                    <a:pt x="1482" y="1274"/>
                    <a:pt x="1655" y="1331"/>
                  </a:cubicBezTo>
                  <a:cubicBezTo>
                    <a:pt x="1840" y="1413"/>
                    <a:pt x="2048" y="1516"/>
                    <a:pt x="2048" y="1782"/>
                  </a:cubicBezTo>
                  <a:cubicBezTo>
                    <a:pt x="2048" y="2048"/>
                    <a:pt x="1851" y="2199"/>
                    <a:pt x="1620" y="2245"/>
                  </a:cubicBezTo>
                  <a:close/>
                </a:path>
              </a:pathLst>
            </a:custGeom>
            <a:solidFill>
              <a:schemeClr val="accent6">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Freeform 4">
              <a:extLst>
                <a:ext uri="{FF2B5EF4-FFF2-40B4-BE49-F238E27FC236}">
                  <a16:creationId xmlns:a16="http://schemas.microsoft.com/office/drawing/2014/main" xmlns="" id="{774BED45-A1E3-2544-9443-D7D17C6CFBC9}"/>
                </a:ext>
              </a:extLst>
            </p:cNvPr>
            <p:cNvSpPr>
              <a:spLocks noChangeAspect="1" noChangeArrowheads="1"/>
            </p:cNvSpPr>
            <p:nvPr/>
          </p:nvSpPr>
          <p:spPr bwMode="auto">
            <a:xfrm>
              <a:off x="5506375" y="4436828"/>
              <a:ext cx="342008" cy="342007"/>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2964">
                  <a:moveTo>
                    <a:pt x="1482" y="0"/>
                  </a:moveTo>
                  <a:lnTo>
                    <a:pt x="1482" y="0"/>
                  </a:lnTo>
                  <a:cubicBezTo>
                    <a:pt x="660" y="0"/>
                    <a:pt x="0" y="660"/>
                    <a:pt x="0" y="1482"/>
                  </a:cubicBezTo>
                  <a:cubicBezTo>
                    <a:pt x="0" y="2303"/>
                    <a:pt x="660" y="2963"/>
                    <a:pt x="1482" y="2963"/>
                  </a:cubicBezTo>
                  <a:cubicBezTo>
                    <a:pt x="2303" y="2963"/>
                    <a:pt x="2963" y="2303"/>
                    <a:pt x="2963" y="1482"/>
                  </a:cubicBezTo>
                  <a:cubicBezTo>
                    <a:pt x="2963" y="660"/>
                    <a:pt x="2303" y="0"/>
                    <a:pt x="1482" y="0"/>
                  </a:cubicBezTo>
                  <a:close/>
                  <a:moveTo>
                    <a:pt x="1620" y="2245"/>
                  </a:moveTo>
                  <a:lnTo>
                    <a:pt x="1620" y="2245"/>
                  </a:lnTo>
                  <a:cubicBezTo>
                    <a:pt x="1620" y="2453"/>
                    <a:pt x="1620" y="2453"/>
                    <a:pt x="1620" y="2453"/>
                  </a:cubicBezTo>
                  <a:cubicBezTo>
                    <a:pt x="1620" y="2477"/>
                    <a:pt x="1597" y="2500"/>
                    <a:pt x="1573" y="2500"/>
                  </a:cubicBezTo>
                  <a:cubicBezTo>
                    <a:pt x="1389" y="2500"/>
                    <a:pt x="1389" y="2500"/>
                    <a:pt x="1389" y="2500"/>
                  </a:cubicBezTo>
                  <a:cubicBezTo>
                    <a:pt x="1366" y="2500"/>
                    <a:pt x="1343" y="2477"/>
                    <a:pt x="1343" y="2453"/>
                  </a:cubicBezTo>
                  <a:cubicBezTo>
                    <a:pt x="1343" y="2245"/>
                    <a:pt x="1343" y="2245"/>
                    <a:pt x="1343" y="2245"/>
                  </a:cubicBezTo>
                  <a:cubicBezTo>
                    <a:pt x="1192" y="2222"/>
                    <a:pt x="1054" y="2152"/>
                    <a:pt x="938" y="2048"/>
                  </a:cubicBezTo>
                  <a:cubicBezTo>
                    <a:pt x="915" y="2025"/>
                    <a:pt x="915" y="1990"/>
                    <a:pt x="938" y="1967"/>
                  </a:cubicBezTo>
                  <a:cubicBezTo>
                    <a:pt x="1054" y="1840"/>
                    <a:pt x="1054" y="1840"/>
                    <a:pt x="1054" y="1840"/>
                  </a:cubicBezTo>
                  <a:cubicBezTo>
                    <a:pt x="1077" y="1828"/>
                    <a:pt x="1111" y="1828"/>
                    <a:pt x="1135" y="1840"/>
                  </a:cubicBezTo>
                  <a:cubicBezTo>
                    <a:pt x="1215" y="1921"/>
                    <a:pt x="1320" y="1990"/>
                    <a:pt x="1459" y="1990"/>
                  </a:cubicBezTo>
                  <a:cubicBezTo>
                    <a:pt x="1620" y="1990"/>
                    <a:pt x="1724" y="1921"/>
                    <a:pt x="1724" y="1793"/>
                  </a:cubicBezTo>
                  <a:cubicBezTo>
                    <a:pt x="1724" y="1655"/>
                    <a:pt x="1539" y="1620"/>
                    <a:pt x="1366" y="1550"/>
                  </a:cubicBezTo>
                  <a:cubicBezTo>
                    <a:pt x="1181" y="1482"/>
                    <a:pt x="996" y="1389"/>
                    <a:pt x="996" y="1135"/>
                  </a:cubicBezTo>
                  <a:cubicBezTo>
                    <a:pt x="996" y="903"/>
                    <a:pt x="1146" y="764"/>
                    <a:pt x="1343" y="718"/>
                  </a:cubicBezTo>
                  <a:cubicBezTo>
                    <a:pt x="1343" y="509"/>
                    <a:pt x="1343" y="509"/>
                    <a:pt x="1343" y="509"/>
                  </a:cubicBezTo>
                  <a:cubicBezTo>
                    <a:pt x="1343" y="486"/>
                    <a:pt x="1366" y="463"/>
                    <a:pt x="1389" y="463"/>
                  </a:cubicBezTo>
                  <a:cubicBezTo>
                    <a:pt x="1573" y="463"/>
                    <a:pt x="1573" y="463"/>
                    <a:pt x="1573" y="463"/>
                  </a:cubicBezTo>
                  <a:cubicBezTo>
                    <a:pt x="1597" y="463"/>
                    <a:pt x="1620" y="486"/>
                    <a:pt x="1620" y="509"/>
                  </a:cubicBezTo>
                  <a:cubicBezTo>
                    <a:pt x="1620" y="706"/>
                    <a:pt x="1620" y="706"/>
                    <a:pt x="1620" y="706"/>
                  </a:cubicBezTo>
                  <a:cubicBezTo>
                    <a:pt x="1736" y="729"/>
                    <a:pt x="1840" y="776"/>
                    <a:pt x="1955" y="845"/>
                  </a:cubicBezTo>
                  <a:cubicBezTo>
                    <a:pt x="1979" y="857"/>
                    <a:pt x="1990" y="903"/>
                    <a:pt x="1967" y="926"/>
                  </a:cubicBezTo>
                  <a:cubicBezTo>
                    <a:pt x="1851" y="1054"/>
                    <a:pt x="1851" y="1054"/>
                    <a:pt x="1851" y="1054"/>
                  </a:cubicBezTo>
                  <a:cubicBezTo>
                    <a:pt x="1840" y="1077"/>
                    <a:pt x="1805" y="1088"/>
                    <a:pt x="1782" y="1065"/>
                  </a:cubicBezTo>
                  <a:cubicBezTo>
                    <a:pt x="1701" y="1007"/>
                    <a:pt x="1608" y="961"/>
                    <a:pt x="1492" y="961"/>
                  </a:cubicBezTo>
                  <a:cubicBezTo>
                    <a:pt x="1401" y="961"/>
                    <a:pt x="1308" y="1019"/>
                    <a:pt x="1308" y="1123"/>
                  </a:cubicBezTo>
                  <a:cubicBezTo>
                    <a:pt x="1308" y="1227"/>
                    <a:pt x="1482" y="1274"/>
                    <a:pt x="1655" y="1331"/>
                  </a:cubicBezTo>
                  <a:cubicBezTo>
                    <a:pt x="1840" y="1413"/>
                    <a:pt x="2048" y="1516"/>
                    <a:pt x="2048" y="1782"/>
                  </a:cubicBezTo>
                  <a:cubicBezTo>
                    <a:pt x="2048" y="2048"/>
                    <a:pt x="1851" y="2199"/>
                    <a:pt x="1620" y="2245"/>
                  </a:cubicBezTo>
                  <a:close/>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33" name="Group 32">
            <a:extLst>
              <a:ext uri="{FF2B5EF4-FFF2-40B4-BE49-F238E27FC236}">
                <a16:creationId xmlns:a16="http://schemas.microsoft.com/office/drawing/2014/main" xmlns="" id="{981E04CA-6704-CF4A-A6CF-0B96A2C9C61E}"/>
              </a:ext>
            </a:extLst>
          </p:cNvPr>
          <p:cNvGrpSpPr/>
          <p:nvPr/>
        </p:nvGrpSpPr>
        <p:grpSpPr>
          <a:xfrm>
            <a:off x="4794435" y="2328752"/>
            <a:ext cx="1135995" cy="452448"/>
            <a:chOff x="4829313" y="2306379"/>
            <a:chExt cx="1136291" cy="452566"/>
          </a:xfrm>
        </p:grpSpPr>
        <p:sp>
          <p:nvSpPr>
            <p:cNvPr id="154" name="Freeform 15">
              <a:extLst>
                <a:ext uri="{FF2B5EF4-FFF2-40B4-BE49-F238E27FC236}">
                  <a16:creationId xmlns:a16="http://schemas.microsoft.com/office/drawing/2014/main" xmlns="" id="{5A8CAF74-7EBA-E447-8807-A632B170BB9A}"/>
                </a:ext>
              </a:extLst>
            </p:cNvPr>
            <p:cNvSpPr>
              <a:spLocks noChangeAspect="1" noChangeArrowheads="1"/>
            </p:cNvSpPr>
            <p:nvPr/>
          </p:nvSpPr>
          <p:spPr bwMode="auto">
            <a:xfrm>
              <a:off x="4829313" y="2345986"/>
              <a:ext cx="178099" cy="227966"/>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58" name="TextBox 157">
              <a:extLst>
                <a:ext uri="{FF2B5EF4-FFF2-40B4-BE49-F238E27FC236}">
                  <a16:creationId xmlns:a16="http://schemas.microsoft.com/office/drawing/2014/main" xmlns="" id="{EF8A9D37-CDD0-0F4E-92D7-4F5891D03E8F}"/>
                </a:ext>
              </a:extLst>
            </p:cNvPr>
            <p:cNvSpPr txBox="1"/>
            <p:nvPr/>
          </p:nvSpPr>
          <p:spPr>
            <a:xfrm>
              <a:off x="5067038" y="2306379"/>
              <a:ext cx="898566" cy="452566"/>
            </a:xfrm>
            <a:prstGeom prst="rect">
              <a:avLst/>
            </a:prstGeom>
            <a:solidFill>
              <a:schemeClr val="tx2">
                <a:lumMod val="90000"/>
                <a:alpha val="35000"/>
              </a:schemeClr>
            </a:solid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Letter of Credit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Documents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Payment</a:t>
              </a:r>
            </a:p>
          </p:txBody>
        </p:sp>
      </p:grpSp>
      <p:grpSp>
        <p:nvGrpSpPr>
          <p:cNvPr id="159" name="Group 158">
            <a:extLst>
              <a:ext uri="{FF2B5EF4-FFF2-40B4-BE49-F238E27FC236}">
                <a16:creationId xmlns:a16="http://schemas.microsoft.com/office/drawing/2014/main" xmlns="" id="{0CDA52D9-E3AE-6F43-9467-E6B9D6281B06}"/>
              </a:ext>
            </a:extLst>
          </p:cNvPr>
          <p:cNvGrpSpPr/>
          <p:nvPr/>
        </p:nvGrpSpPr>
        <p:grpSpPr>
          <a:xfrm>
            <a:off x="7563328" y="3813727"/>
            <a:ext cx="580041" cy="654369"/>
            <a:chOff x="1771502" y="3823380"/>
            <a:chExt cx="580192" cy="654539"/>
          </a:xfrm>
        </p:grpSpPr>
        <p:grpSp>
          <p:nvGrpSpPr>
            <p:cNvPr id="160" name="Group 159">
              <a:extLst>
                <a:ext uri="{FF2B5EF4-FFF2-40B4-BE49-F238E27FC236}">
                  <a16:creationId xmlns:a16="http://schemas.microsoft.com/office/drawing/2014/main" xmlns="" id="{4899AB2B-FE71-354D-9717-28E648BCDB9C}"/>
                </a:ext>
              </a:extLst>
            </p:cNvPr>
            <p:cNvGrpSpPr/>
            <p:nvPr/>
          </p:nvGrpSpPr>
          <p:grpSpPr>
            <a:xfrm>
              <a:off x="1856540" y="3823380"/>
              <a:ext cx="377260" cy="402278"/>
              <a:chOff x="531950" y="2545773"/>
              <a:chExt cx="737781" cy="786707"/>
            </a:xfrm>
            <a:solidFill>
              <a:schemeClr val="bg1">
                <a:lumMod val="60000"/>
                <a:lumOff val="40000"/>
              </a:schemeClr>
            </a:solidFill>
          </p:grpSpPr>
          <p:sp>
            <p:nvSpPr>
              <p:cNvPr id="162" name="Freeform 161">
                <a:extLst>
                  <a:ext uri="{FF2B5EF4-FFF2-40B4-BE49-F238E27FC236}">
                    <a16:creationId xmlns:a16="http://schemas.microsoft.com/office/drawing/2014/main" xmlns="" id="{D72881B9-7CC1-4B47-927B-AD5B2635BE58}"/>
                  </a:ext>
                </a:extLst>
              </p:cNvPr>
              <p:cNvSpPr>
                <a:spLocks noChangeAspect="1" noChangeArrowheads="1"/>
              </p:cNvSpPr>
              <p:nvPr/>
            </p:nvSpPr>
            <p:spPr bwMode="auto">
              <a:xfrm>
                <a:off x="531950" y="2545773"/>
                <a:ext cx="737781" cy="786707"/>
              </a:xfrm>
              <a:custGeom>
                <a:avLst/>
                <a:gdLst>
                  <a:gd name="connsiteX0" fmla="*/ 746135 w 2633262"/>
                  <a:gd name="connsiteY0" fmla="*/ 2281161 h 2807887"/>
                  <a:gd name="connsiteX1" fmla="*/ 701895 w 2633262"/>
                  <a:gd name="connsiteY1" fmla="*/ 2368948 h 2807887"/>
                  <a:gd name="connsiteX2" fmla="*/ 1448030 w 2633262"/>
                  <a:gd name="connsiteY2" fmla="*/ 2368948 h 2807887"/>
                  <a:gd name="connsiteX3" fmla="*/ 1403790 w 2633262"/>
                  <a:gd name="connsiteY3" fmla="*/ 2281161 h 2807887"/>
                  <a:gd name="connsiteX4" fmla="*/ 746135 w 2633262"/>
                  <a:gd name="connsiteY4" fmla="*/ 2281161 h 2807887"/>
                  <a:gd name="connsiteX5" fmla="*/ 2149925 w 2633262"/>
                  <a:gd name="connsiteY5" fmla="*/ 1754434 h 2807887"/>
                  <a:gd name="connsiteX6" fmla="*/ 2149925 w 2633262"/>
                  <a:gd name="connsiteY6" fmla="*/ 1886446 h 2807887"/>
                  <a:gd name="connsiteX7" fmla="*/ 2325564 w 2633262"/>
                  <a:gd name="connsiteY7" fmla="*/ 1886446 h 2807887"/>
                  <a:gd name="connsiteX8" fmla="*/ 2325564 w 2633262"/>
                  <a:gd name="connsiteY8" fmla="*/ 1754434 h 2807887"/>
                  <a:gd name="connsiteX9" fmla="*/ 2149925 w 2633262"/>
                  <a:gd name="connsiteY9" fmla="*/ 1754434 h 2807887"/>
                  <a:gd name="connsiteX10" fmla="*/ 1887127 w 2633262"/>
                  <a:gd name="connsiteY10" fmla="*/ 1754434 h 2807887"/>
                  <a:gd name="connsiteX11" fmla="*/ 1887127 w 2633262"/>
                  <a:gd name="connsiteY11" fmla="*/ 1886446 h 2807887"/>
                  <a:gd name="connsiteX12" fmla="*/ 2062105 w 2633262"/>
                  <a:gd name="connsiteY12" fmla="*/ 1886446 h 2807887"/>
                  <a:gd name="connsiteX13" fmla="*/ 2062105 w 2633262"/>
                  <a:gd name="connsiteY13" fmla="*/ 1754434 h 2807887"/>
                  <a:gd name="connsiteX14" fmla="*/ 1887127 w 2633262"/>
                  <a:gd name="connsiteY14" fmla="*/ 1754434 h 2807887"/>
                  <a:gd name="connsiteX15" fmla="*/ 1623669 w 2633262"/>
                  <a:gd name="connsiteY15" fmla="*/ 1754434 h 2807887"/>
                  <a:gd name="connsiteX16" fmla="*/ 1623669 w 2633262"/>
                  <a:gd name="connsiteY16" fmla="*/ 1886446 h 2807887"/>
                  <a:gd name="connsiteX17" fmla="*/ 1799308 w 2633262"/>
                  <a:gd name="connsiteY17" fmla="*/ 1886446 h 2807887"/>
                  <a:gd name="connsiteX18" fmla="*/ 1799308 w 2633262"/>
                  <a:gd name="connsiteY18" fmla="*/ 1754434 h 2807887"/>
                  <a:gd name="connsiteX19" fmla="*/ 1623669 w 2633262"/>
                  <a:gd name="connsiteY19" fmla="*/ 1754434 h 2807887"/>
                  <a:gd name="connsiteX20" fmla="*/ 1360210 w 2633262"/>
                  <a:gd name="connsiteY20" fmla="*/ 1754434 h 2807887"/>
                  <a:gd name="connsiteX21" fmla="*/ 1360210 w 2633262"/>
                  <a:gd name="connsiteY21" fmla="*/ 1886446 h 2807887"/>
                  <a:gd name="connsiteX22" fmla="*/ 1535849 w 2633262"/>
                  <a:gd name="connsiteY22" fmla="*/ 1886446 h 2807887"/>
                  <a:gd name="connsiteX23" fmla="*/ 1535849 w 2633262"/>
                  <a:gd name="connsiteY23" fmla="*/ 1754434 h 2807887"/>
                  <a:gd name="connsiteX24" fmla="*/ 1360210 w 2633262"/>
                  <a:gd name="connsiteY24" fmla="*/ 1754434 h 2807887"/>
                  <a:gd name="connsiteX25" fmla="*/ 1097412 w 2633262"/>
                  <a:gd name="connsiteY25" fmla="*/ 1754434 h 2807887"/>
                  <a:gd name="connsiteX26" fmla="*/ 1097412 w 2633262"/>
                  <a:gd name="connsiteY26" fmla="*/ 1886446 h 2807887"/>
                  <a:gd name="connsiteX27" fmla="*/ 1273051 w 2633262"/>
                  <a:gd name="connsiteY27" fmla="*/ 1886446 h 2807887"/>
                  <a:gd name="connsiteX28" fmla="*/ 1273051 w 2633262"/>
                  <a:gd name="connsiteY28" fmla="*/ 1754434 h 2807887"/>
                  <a:gd name="connsiteX29" fmla="*/ 1097412 w 2633262"/>
                  <a:gd name="connsiteY29" fmla="*/ 1754434 h 2807887"/>
                  <a:gd name="connsiteX30" fmla="*/ 833954 w 2633262"/>
                  <a:gd name="connsiteY30" fmla="*/ 1754434 h 2807887"/>
                  <a:gd name="connsiteX31" fmla="*/ 833954 w 2633262"/>
                  <a:gd name="connsiteY31" fmla="*/ 1886446 h 2807887"/>
                  <a:gd name="connsiteX32" fmla="*/ 1009593 w 2633262"/>
                  <a:gd name="connsiteY32" fmla="*/ 1886446 h 2807887"/>
                  <a:gd name="connsiteX33" fmla="*/ 1009593 w 2633262"/>
                  <a:gd name="connsiteY33" fmla="*/ 1754434 h 2807887"/>
                  <a:gd name="connsiteX34" fmla="*/ 833954 w 2633262"/>
                  <a:gd name="connsiteY34" fmla="*/ 1754434 h 2807887"/>
                  <a:gd name="connsiteX35" fmla="*/ 2149925 w 2633262"/>
                  <a:gd name="connsiteY35" fmla="*/ 1491071 h 2807887"/>
                  <a:gd name="connsiteX36" fmla="*/ 2149925 w 2633262"/>
                  <a:gd name="connsiteY36" fmla="*/ 1623083 h 2807887"/>
                  <a:gd name="connsiteX37" fmla="*/ 2325564 w 2633262"/>
                  <a:gd name="connsiteY37" fmla="*/ 1623083 h 2807887"/>
                  <a:gd name="connsiteX38" fmla="*/ 2325564 w 2633262"/>
                  <a:gd name="connsiteY38" fmla="*/ 1491071 h 2807887"/>
                  <a:gd name="connsiteX39" fmla="*/ 2149925 w 2633262"/>
                  <a:gd name="connsiteY39" fmla="*/ 1491071 h 2807887"/>
                  <a:gd name="connsiteX40" fmla="*/ 1887127 w 2633262"/>
                  <a:gd name="connsiteY40" fmla="*/ 1491071 h 2807887"/>
                  <a:gd name="connsiteX41" fmla="*/ 1887127 w 2633262"/>
                  <a:gd name="connsiteY41" fmla="*/ 1623083 h 2807887"/>
                  <a:gd name="connsiteX42" fmla="*/ 2062105 w 2633262"/>
                  <a:gd name="connsiteY42" fmla="*/ 1623083 h 2807887"/>
                  <a:gd name="connsiteX43" fmla="*/ 2062105 w 2633262"/>
                  <a:gd name="connsiteY43" fmla="*/ 1491071 h 2807887"/>
                  <a:gd name="connsiteX44" fmla="*/ 1887127 w 2633262"/>
                  <a:gd name="connsiteY44" fmla="*/ 1491071 h 2807887"/>
                  <a:gd name="connsiteX45" fmla="*/ 1623669 w 2633262"/>
                  <a:gd name="connsiteY45" fmla="*/ 1491071 h 2807887"/>
                  <a:gd name="connsiteX46" fmla="*/ 1623669 w 2633262"/>
                  <a:gd name="connsiteY46" fmla="*/ 1623083 h 2807887"/>
                  <a:gd name="connsiteX47" fmla="*/ 1799308 w 2633262"/>
                  <a:gd name="connsiteY47" fmla="*/ 1623083 h 2807887"/>
                  <a:gd name="connsiteX48" fmla="*/ 1799308 w 2633262"/>
                  <a:gd name="connsiteY48" fmla="*/ 1491071 h 2807887"/>
                  <a:gd name="connsiteX49" fmla="*/ 1623669 w 2633262"/>
                  <a:gd name="connsiteY49" fmla="*/ 1491071 h 2807887"/>
                  <a:gd name="connsiteX50" fmla="*/ 1360210 w 2633262"/>
                  <a:gd name="connsiteY50" fmla="*/ 1491071 h 2807887"/>
                  <a:gd name="connsiteX51" fmla="*/ 1360210 w 2633262"/>
                  <a:gd name="connsiteY51" fmla="*/ 1623083 h 2807887"/>
                  <a:gd name="connsiteX52" fmla="*/ 1535849 w 2633262"/>
                  <a:gd name="connsiteY52" fmla="*/ 1623083 h 2807887"/>
                  <a:gd name="connsiteX53" fmla="*/ 1535849 w 2633262"/>
                  <a:gd name="connsiteY53" fmla="*/ 1491071 h 2807887"/>
                  <a:gd name="connsiteX54" fmla="*/ 1360210 w 2633262"/>
                  <a:gd name="connsiteY54" fmla="*/ 1491071 h 2807887"/>
                  <a:gd name="connsiteX55" fmla="*/ 1097412 w 2633262"/>
                  <a:gd name="connsiteY55" fmla="*/ 1491071 h 2807887"/>
                  <a:gd name="connsiteX56" fmla="*/ 1097412 w 2633262"/>
                  <a:gd name="connsiteY56" fmla="*/ 1623083 h 2807887"/>
                  <a:gd name="connsiteX57" fmla="*/ 1273051 w 2633262"/>
                  <a:gd name="connsiteY57" fmla="*/ 1623083 h 2807887"/>
                  <a:gd name="connsiteX58" fmla="*/ 1273051 w 2633262"/>
                  <a:gd name="connsiteY58" fmla="*/ 1491071 h 2807887"/>
                  <a:gd name="connsiteX59" fmla="*/ 1097412 w 2633262"/>
                  <a:gd name="connsiteY59" fmla="*/ 1491071 h 2807887"/>
                  <a:gd name="connsiteX60" fmla="*/ 833954 w 2633262"/>
                  <a:gd name="connsiteY60" fmla="*/ 1491071 h 2807887"/>
                  <a:gd name="connsiteX61" fmla="*/ 833954 w 2633262"/>
                  <a:gd name="connsiteY61" fmla="*/ 1623083 h 2807887"/>
                  <a:gd name="connsiteX62" fmla="*/ 1009593 w 2633262"/>
                  <a:gd name="connsiteY62" fmla="*/ 1623083 h 2807887"/>
                  <a:gd name="connsiteX63" fmla="*/ 1009593 w 2633262"/>
                  <a:gd name="connsiteY63" fmla="*/ 1491071 h 2807887"/>
                  <a:gd name="connsiteX64" fmla="*/ 833954 w 2633262"/>
                  <a:gd name="connsiteY64" fmla="*/ 1491071 h 2807887"/>
                  <a:gd name="connsiteX65" fmla="*/ 2149925 w 2633262"/>
                  <a:gd name="connsiteY65" fmla="*/ 1228368 h 2807887"/>
                  <a:gd name="connsiteX66" fmla="*/ 2149925 w 2633262"/>
                  <a:gd name="connsiteY66" fmla="*/ 1360380 h 2807887"/>
                  <a:gd name="connsiteX67" fmla="*/ 2325564 w 2633262"/>
                  <a:gd name="connsiteY67" fmla="*/ 1360380 h 2807887"/>
                  <a:gd name="connsiteX68" fmla="*/ 2325564 w 2633262"/>
                  <a:gd name="connsiteY68" fmla="*/ 1228368 h 2807887"/>
                  <a:gd name="connsiteX69" fmla="*/ 2149925 w 2633262"/>
                  <a:gd name="connsiteY69" fmla="*/ 1228368 h 2807887"/>
                  <a:gd name="connsiteX70" fmla="*/ 1887127 w 2633262"/>
                  <a:gd name="connsiteY70" fmla="*/ 1228368 h 2807887"/>
                  <a:gd name="connsiteX71" fmla="*/ 1887127 w 2633262"/>
                  <a:gd name="connsiteY71" fmla="*/ 1360380 h 2807887"/>
                  <a:gd name="connsiteX72" fmla="*/ 2062105 w 2633262"/>
                  <a:gd name="connsiteY72" fmla="*/ 1360380 h 2807887"/>
                  <a:gd name="connsiteX73" fmla="*/ 2062105 w 2633262"/>
                  <a:gd name="connsiteY73" fmla="*/ 1228368 h 2807887"/>
                  <a:gd name="connsiteX74" fmla="*/ 1887127 w 2633262"/>
                  <a:gd name="connsiteY74" fmla="*/ 1228368 h 2807887"/>
                  <a:gd name="connsiteX75" fmla="*/ 1623669 w 2633262"/>
                  <a:gd name="connsiteY75" fmla="*/ 1228368 h 2807887"/>
                  <a:gd name="connsiteX76" fmla="*/ 1623669 w 2633262"/>
                  <a:gd name="connsiteY76" fmla="*/ 1360380 h 2807887"/>
                  <a:gd name="connsiteX77" fmla="*/ 1799308 w 2633262"/>
                  <a:gd name="connsiteY77" fmla="*/ 1360380 h 2807887"/>
                  <a:gd name="connsiteX78" fmla="*/ 1799308 w 2633262"/>
                  <a:gd name="connsiteY78" fmla="*/ 1228368 h 2807887"/>
                  <a:gd name="connsiteX79" fmla="*/ 1623669 w 2633262"/>
                  <a:gd name="connsiteY79" fmla="*/ 1228368 h 2807887"/>
                  <a:gd name="connsiteX80" fmla="*/ 1360210 w 2633262"/>
                  <a:gd name="connsiteY80" fmla="*/ 1228368 h 2807887"/>
                  <a:gd name="connsiteX81" fmla="*/ 1360210 w 2633262"/>
                  <a:gd name="connsiteY81" fmla="*/ 1360380 h 2807887"/>
                  <a:gd name="connsiteX82" fmla="*/ 1535849 w 2633262"/>
                  <a:gd name="connsiteY82" fmla="*/ 1360380 h 2807887"/>
                  <a:gd name="connsiteX83" fmla="*/ 1535849 w 2633262"/>
                  <a:gd name="connsiteY83" fmla="*/ 1228368 h 2807887"/>
                  <a:gd name="connsiteX84" fmla="*/ 1360210 w 2633262"/>
                  <a:gd name="connsiteY84" fmla="*/ 1228368 h 2807887"/>
                  <a:gd name="connsiteX85" fmla="*/ 1097412 w 2633262"/>
                  <a:gd name="connsiteY85" fmla="*/ 1228368 h 2807887"/>
                  <a:gd name="connsiteX86" fmla="*/ 1097412 w 2633262"/>
                  <a:gd name="connsiteY86" fmla="*/ 1360380 h 2807887"/>
                  <a:gd name="connsiteX87" fmla="*/ 1273051 w 2633262"/>
                  <a:gd name="connsiteY87" fmla="*/ 1360380 h 2807887"/>
                  <a:gd name="connsiteX88" fmla="*/ 1273051 w 2633262"/>
                  <a:gd name="connsiteY88" fmla="*/ 1228368 h 2807887"/>
                  <a:gd name="connsiteX89" fmla="*/ 1097412 w 2633262"/>
                  <a:gd name="connsiteY89" fmla="*/ 1228368 h 2807887"/>
                  <a:gd name="connsiteX90" fmla="*/ 833954 w 2633262"/>
                  <a:gd name="connsiteY90" fmla="*/ 1228368 h 2807887"/>
                  <a:gd name="connsiteX91" fmla="*/ 833954 w 2633262"/>
                  <a:gd name="connsiteY91" fmla="*/ 1360380 h 2807887"/>
                  <a:gd name="connsiteX92" fmla="*/ 1009593 w 2633262"/>
                  <a:gd name="connsiteY92" fmla="*/ 1360380 h 2807887"/>
                  <a:gd name="connsiteX93" fmla="*/ 1009593 w 2633262"/>
                  <a:gd name="connsiteY93" fmla="*/ 1228368 h 2807887"/>
                  <a:gd name="connsiteX94" fmla="*/ 833954 w 2633262"/>
                  <a:gd name="connsiteY94" fmla="*/ 1228368 h 2807887"/>
                  <a:gd name="connsiteX95" fmla="*/ 2149925 w 2633262"/>
                  <a:gd name="connsiteY95" fmla="*/ 965005 h 2807887"/>
                  <a:gd name="connsiteX96" fmla="*/ 2149925 w 2633262"/>
                  <a:gd name="connsiteY96" fmla="*/ 1097017 h 2807887"/>
                  <a:gd name="connsiteX97" fmla="*/ 2325564 w 2633262"/>
                  <a:gd name="connsiteY97" fmla="*/ 1097017 h 2807887"/>
                  <a:gd name="connsiteX98" fmla="*/ 2325564 w 2633262"/>
                  <a:gd name="connsiteY98" fmla="*/ 965005 h 2807887"/>
                  <a:gd name="connsiteX99" fmla="*/ 2149925 w 2633262"/>
                  <a:gd name="connsiteY99" fmla="*/ 965005 h 2807887"/>
                  <a:gd name="connsiteX100" fmla="*/ 1887127 w 2633262"/>
                  <a:gd name="connsiteY100" fmla="*/ 965005 h 2807887"/>
                  <a:gd name="connsiteX101" fmla="*/ 1887127 w 2633262"/>
                  <a:gd name="connsiteY101" fmla="*/ 1097017 h 2807887"/>
                  <a:gd name="connsiteX102" fmla="*/ 2062105 w 2633262"/>
                  <a:gd name="connsiteY102" fmla="*/ 1097017 h 2807887"/>
                  <a:gd name="connsiteX103" fmla="*/ 2062105 w 2633262"/>
                  <a:gd name="connsiteY103" fmla="*/ 965005 h 2807887"/>
                  <a:gd name="connsiteX104" fmla="*/ 1887127 w 2633262"/>
                  <a:gd name="connsiteY104" fmla="*/ 965005 h 2807887"/>
                  <a:gd name="connsiteX105" fmla="*/ 1623669 w 2633262"/>
                  <a:gd name="connsiteY105" fmla="*/ 965005 h 2807887"/>
                  <a:gd name="connsiteX106" fmla="*/ 1623669 w 2633262"/>
                  <a:gd name="connsiteY106" fmla="*/ 1097017 h 2807887"/>
                  <a:gd name="connsiteX107" fmla="*/ 1799308 w 2633262"/>
                  <a:gd name="connsiteY107" fmla="*/ 1097017 h 2807887"/>
                  <a:gd name="connsiteX108" fmla="*/ 1799308 w 2633262"/>
                  <a:gd name="connsiteY108" fmla="*/ 965005 h 2807887"/>
                  <a:gd name="connsiteX109" fmla="*/ 1623669 w 2633262"/>
                  <a:gd name="connsiteY109" fmla="*/ 965005 h 2807887"/>
                  <a:gd name="connsiteX110" fmla="*/ 1974286 w 2633262"/>
                  <a:gd name="connsiteY110" fmla="*/ 131352 h 2807887"/>
                  <a:gd name="connsiteX111" fmla="*/ 1623669 w 2633262"/>
                  <a:gd name="connsiteY111" fmla="*/ 482503 h 2807887"/>
                  <a:gd name="connsiteX112" fmla="*/ 1974286 w 2633262"/>
                  <a:gd name="connsiteY112" fmla="*/ 833653 h 2807887"/>
                  <a:gd name="connsiteX113" fmla="*/ 2325564 w 2633262"/>
                  <a:gd name="connsiteY113" fmla="*/ 482503 h 2807887"/>
                  <a:gd name="connsiteX114" fmla="*/ 1974286 w 2633262"/>
                  <a:gd name="connsiteY114" fmla="*/ 131352 h 2807887"/>
                  <a:gd name="connsiteX115" fmla="*/ 1448030 w 2633262"/>
                  <a:gd name="connsiteY115" fmla="*/ 0 h 2807887"/>
                  <a:gd name="connsiteX116" fmla="*/ 2501202 w 2633262"/>
                  <a:gd name="connsiteY116" fmla="*/ 0 h 2807887"/>
                  <a:gd name="connsiteX117" fmla="*/ 2501202 w 2633262"/>
                  <a:gd name="connsiteY117" fmla="*/ 2675875 h 2807887"/>
                  <a:gd name="connsiteX118" fmla="*/ 2633262 w 2633262"/>
                  <a:gd name="connsiteY118" fmla="*/ 2675875 h 2807887"/>
                  <a:gd name="connsiteX119" fmla="*/ 2633262 w 2633262"/>
                  <a:gd name="connsiteY119" fmla="*/ 2807887 h 2807887"/>
                  <a:gd name="connsiteX120" fmla="*/ 0 w 2633262"/>
                  <a:gd name="connsiteY120" fmla="*/ 2807887 h 2807887"/>
                  <a:gd name="connsiteX121" fmla="*/ 0 w 2633262"/>
                  <a:gd name="connsiteY121" fmla="*/ 2675875 h 2807887"/>
                  <a:gd name="connsiteX122" fmla="*/ 2018526 w 2633262"/>
                  <a:gd name="connsiteY122" fmla="*/ 2675875 h 2807887"/>
                  <a:gd name="connsiteX123" fmla="*/ 2018526 w 2633262"/>
                  <a:gd name="connsiteY123" fmla="*/ 2632312 h 2807887"/>
                  <a:gd name="connsiteX124" fmla="*/ 1360210 w 2633262"/>
                  <a:gd name="connsiteY124" fmla="*/ 2632312 h 2807887"/>
                  <a:gd name="connsiteX125" fmla="*/ 1360210 w 2633262"/>
                  <a:gd name="connsiteY125" fmla="*/ 2456736 h 2807887"/>
                  <a:gd name="connsiteX126" fmla="*/ 1119202 w 2633262"/>
                  <a:gd name="connsiteY126" fmla="*/ 2456736 h 2807887"/>
                  <a:gd name="connsiteX127" fmla="*/ 1119202 w 2633262"/>
                  <a:gd name="connsiteY127" fmla="*/ 2632312 h 2807887"/>
                  <a:gd name="connsiteX128" fmla="*/ 1031383 w 2633262"/>
                  <a:gd name="connsiteY128" fmla="*/ 2632312 h 2807887"/>
                  <a:gd name="connsiteX129" fmla="*/ 1031383 w 2633262"/>
                  <a:gd name="connsiteY129" fmla="*/ 2456736 h 2807887"/>
                  <a:gd name="connsiteX130" fmla="*/ 789714 w 2633262"/>
                  <a:gd name="connsiteY130" fmla="*/ 2456736 h 2807887"/>
                  <a:gd name="connsiteX131" fmla="*/ 789714 w 2633262"/>
                  <a:gd name="connsiteY131" fmla="*/ 2632312 h 2807887"/>
                  <a:gd name="connsiteX132" fmla="*/ 131399 w 2633262"/>
                  <a:gd name="connsiteY132" fmla="*/ 2632312 h 2807887"/>
                  <a:gd name="connsiteX133" fmla="*/ 131399 w 2633262"/>
                  <a:gd name="connsiteY133" fmla="*/ 2269940 h 2807887"/>
                  <a:gd name="connsiteX134" fmla="*/ 98384 w 2633262"/>
                  <a:gd name="connsiteY134" fmla="*/ 2281161 h 2807887"/>
                  <a:gd name="connsiteX135" fmla="*/ 54805 w 2633262"/>
                  <a:gd name="connsiteY135" fmla="*/ 2291722 h 2807887"/>
                  <a:gd name="connsiteX136" fmla="*/ 33015 w 2633262"/>
                  <a:gd name="connsiteY136" fmla="*/ 2203934 h 2807887"/>
                  <a:gd name="connsiteX137" fmla="*/ 76594 w 2633262"/>
                  <a:gd name="connsiteY137" fmla="*/ 2193373 h 2807887"/>
                  <a:gd name="connsiteX138" fmla="*/ 1075623 w 2633262"/>
                  <a:gd name="connsiteY138" fmla="*/ 2061361 h 2807887"/>
                  <a:gd name="connsiteX139" fmla="*/ 2073330 w 2633262"/>
                  <a:gd name="connsiteY139" fmla="*/ 2193373 h 2807887"/>
                  <a:gd name="connsiteX140" fmla="*/ 2116910 w 2633262"/>
                  <a:gd name="connsiteY140" fmla="*/ 2203934 h 2807887"/>
                  <a:gd name="connsiteX141" fmla="*/ 2139360 w 2633262"/>
                  <a:gd name="connsiteY141" fmla="*/ 2116146 h 2807887"/>
                  <a:gd name="connsiteX142" fmla="*/ 2095120 w 2633262"/>
                  <a:gd name="connsiteY142" fmla="*/ 2105585 h 2807887"/>
                  <a:gd name="connsiteX143" fmla="*/ 1075623 w 2633262"/>
                  <a:gd name="connsiteY143" fmla="*/ 1974234 h 2807887"/>
                  <a:gd name="connsiteX144" fmla="*/ 658315 w 2633262"/>
                  <a:gd name="connsiteY144" fmla="*/ 1996016 h 2807887"/>
                  <a:gd name="connsiteX145" fmla="*/ 658315 w 2633262"/>
                  <a:gd name="connsiteY145" fmla="*/ 1097017 h 2807887"/>
                  <a:gd name="connsiteX146" fmla="*/ 1448030 w 2633262"/>
                  <a:gd name="connsiteY146" fmla="*/ 1097017 h 2807887"/>
                  <a:gd name="connsiteX147" fmla="*/ 1448030 w 2633262"/>
                  <a:gd name="connsiteY147" fmla="*/ 0 h 280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633262" h="2807887">
                    <a:moveTo>
                      <a:pt x="746135" y="2281161"/>
                    </a:moveTo>
                    <a:cubicBezTo>
                      <a:pt x="746135" y="2281161"/>
                      <a:pt x="746135" y="2281161"/>
                      <a:pt x="701895" y="2368948"/>
                    </a:cubicBezTo>
                    <a:lnTo>
                      <a:pt x="1448030" y="2368948"/>
                    </a:lnTo>
                    <a:cubicBezTo>
                      <a:pt x="1448030" y="2368948"/>
                      <a:pt x="1448030" y="2368948"/>
                      <a:pt x="1403790" y="2281161"/>
                    </a:cubicBezTo>
                    <a:cubicBezTo>
                      <a:pt x="1403790" y="2281161"/>
                      <a:pt x="1403790" y="2281161"/>
                      <a:pt x="746135" y="2281161"/>
                    </a:cubicBezTo>
                    <a:close/>
                    <a:moveTo>
                      <a:pt x="2149925" y="1754434"/>
                    </a:moveTo>
                    <a:cubicBezTo>
                      <a:pt x="2149925" y="1754434"/>
                      <a:pt x="2149925" y="1754434"/>
                      <a:pt x="2149925" y="1886446"/>
                    </a:cubicBezTo>
                    <a:cubicBezTo>
                      <a:pt x="2149925" y="1886446"/>
                      <a:pt x="2149925" y="1886446"/>
                      <a:pt x="2325564" y="1886446"/>
                    </a:cubicBezTo>
                    <a:lnTo>
                      <a:pt x="2325564" y="1754434"/>
                    </a:lnTo>
                    <a:cubicBezTo>
                      <a:pt x="2325564" y="1754434"/>
                      <a:pt x="2325564" y="1754434"/>
                      <a:pt x="2149925" y="1754434"/>
                    </a:cubicBezTo>
                    <a:close/>
                    <a:moveTo>
                      <a:pt x="1887127" y="1754434"/>
                    </a:moveTo>
                    <a:cubicBezTo>
                      <a:pt x="1887127" y="1754434"/>
                      <a:pt x="1887127" y="1754434"/>
                      <a:pt x="1887127" y="1886446"/>
                    </a:cubicBezTo>
                    <a:cubicBezTo>
                      <a:pt x="1887127" y="1886446"/>
                      <a:pt x="1887127" y="1886446"/>
                      <a:pt x="2062105" y="1886446"/>
                    </a:cubicBezTo>
                    <a:lnTo>
                      <a:pt x="2062105" y="1754434"/>
                    </a:lnTo>
                    <a:cubicBezTo>
                      <a:pt x="2062105" y="1754434"/>
                      <a:pt x="2062105" y="1754434"/>
                      <a:pt x="1887127" y="1754434"/>
                    </a:cubicBezTo>
                    <a:close/>
                    <a:moveTo>
                      <a:pt x="1623669" y="1754434"/>
                    </a:moveTo>
                    <a:cubicBezTo>
                      <a:pt x="1623669" y="1754434"/>
                      <a:pt x="1623669" y="1754434"/>
                      <a:pt x="1623669" y="1886446"/>
                    </a:cubicBezTo>
                    <a:cubicBezTo>
                      <a:pt x="1623669" y="1886446"/>
                      <a:pt x="1623669" y="1886446"/>
                      <a:pt x="1799308" y="1886446"/>
                    </a:cubicBezTo>
                    <a:lnTo>
                      <a:pt x="1799308" y="1754434"/>
                    </a:lnTo>
                    <a:cubicBezTo>
                      <a:pt x="1799308" y="1754434"/>
                      <a:pt x="1799308" y="1754434"/>
                      <a:pt x="1623669" y="1754434"/>
                    </a:cubicBezTo>
                    <a:close/>
                    <a:moveTo>
                      <a:pt x="1360210" y="1754434"/>
                    </a:moveTo>
                    <a:cubicBezTo>
                      <a:pt x="1360210" y="1754434"/>
                      <a:pt x="1360210" y="1754434"/>
                      <a:pt x="1360210" y="1886446"/>
                    </a:cubicBezTo>
                    <a:cubicBezTo>
                      <a:pt x="1360210" y="1886446"/>
                      <a:pt x="1360210" y="1886446"/>
                      <a:pt x="1535849" y="1886446"/>
                    </a:cubicBezTo>
                    <a:lnTo>
                      <a:pt x="1535849" y="1754434"/>
                    </a:lnTo>
                    <a:cubicBezTo>
                      <a:pt x="1535849" y="1754434"/>
                      <a:pt x="1535849" y="1754434"/>
                      <a:pt x="1360210" y="1754434"/>
                    </a:cubicBezTo>
                    <a:close/>
                    <a:moveTo>
                      <a:pt x="1097412" y="1754434"/>
                    </a:moveTo>
                    <a:cubicBezTo>
                      <a:pt x="1097412" y="1754434"/>
                      <a:pt x="1097412" y="1754434"/>
                      <a:pt x="1097412" y="1886446"/>
                    </a:cubicBezTo>
                    <a:cubicBezTo>
                      <a:pt x="1097412" y="1886446"/>
                      <a:pt x="1097412" y="1886446"/>
                      <a:pt x="1273051" y="1886446"/>
                    </a:cubicBezTo>
                    <a:lnTo>
                      <a:pt x="1273051" y="1754434"/>
                    </a:lnTo>
                    <a:cubicBezTo>
                      <a:pt x="1273051" y="1754434"/>
                      <a:pt x="1273051" y="1754434"/>
                      <a:pt x="1097412" y="1754434"/>
                    </a:cubicBezTo>
                    <a:close/>
                    <a:moveTo>
                      <a:pt x="833954" y="1754434"/>
                    </a:moveTo>
                    <a:cubicBezTo>
                      <a:pt x="833954" y="1754434"/>
                      <a:pt x="833954" y="1754434"/>
                      <a:pt x="833954" y="1886446"/>
                    </a:cubicBezTo>
                    <a:cubicBezTo>
                      <a:pt x="833954" y="1886446"/>
                      <a:pt x="833954" y="1886446"/>
                      <a:pt x="1009593" y="1886446"/>
                    </a:cubicBezTo>
                    <a:lnTo>
                      <a:pt x="1009593" y="1754434"/>
                    </a:lnTo>
                    <a:cubicBezTo>
                      <a:pt x="1009593" y="1754434"/>
                      <a:pt x="1009593" y="1754434"/>
                      <a:pt x="833954" y="1754434"/>
                    </a:cubicBezTo>
                    <a:close/>
                    <a:moveTo>
                      <a:pt x="2149925" y="1491071"/>
                    </a:moveTo>
                    <a:cubicBezTo>
                      <a:pt x="2149925" y="1491071"/>
                      <a:pt x="2149925" y="1491071"/>
                      <a:pt x="2149925" y="1623083"/>
                    </a:cubicBezTo>
                    <a:cubicBezTo>
                      <a:pt x="2149925" y="1623083"/>
                      <a:pt x="2149925" y="1623083"/>
                      <a:pt x="2325564" y="1623083"/>
                    </a:cubicBezTo>
                    <a:lnTo>
                      <a:pt x="2325564" y="1491071"/>
                    </a:lnTo>
                    <a:cubicBezTo>
                      <a:pt x="2325564" y="1491071"/>
                      <a:pt x="2325564" y="1491071"/>
                      <a:pt x="2149925" y="1491071"/>
                    </a:cubicBezTo>
                    <a:close/>
                    <a:moveTo>
                      <a:pt x="1887127" y="1491071"/>
                    </a:moveTo>
                    <a:cubicBezTo>
                      <a:pt x="1887127" y="1491071"/>
                      <a:pt x="1887127" y="1491071"/>
                      <a:pt x="1887127" y="1623083"/>
                    </a:cubicBezTo>
                    <a:cubicBezTo>
                      <a:pt x="1887127" y="1623083"/>
                      <a:pt x="1887127" y="1623083"/>
                      <a:pt x="2062105" y="1623083"/>
                    </a:cubicBezTo>
                    <a:lnTo>
                      <a:pt x="2062105" y="1491071"/>
                    </a:lnTo>
                    <a:cubicBezTo>
                      <a:pt x="2062105" y="1491071"/>
                      <a:pt x="2062105" y="1491071"/>
                      <a:pt x="1887127" y="1491071"/>
                    </a:cubicBezTo>
                    <a:close/>
                    <a:moveTo>
                      <a:pt x="1623669" y="1491071"/>
                    </a:moveTo>
                    <a:cubicBezTo>
                      <a:pt x="1623669" y="1491071"/>
                      <a:pt x="1623669" y="1491071"/>
                      <a:pt x="1623669" y="1623083"/>
                    </a:cubicBezTo>
                    <a:cubicBezTo>
                      <a:pt x="1623669" y="1623083"/>
                      <a:pt x="1623669" y="1623083"/>
                      <a:pt x="1799308" y="1623083"/>
                    </a:cubicBezTo>
                    <a:lnTo>
                      <a:pt x="1799308" y="1491071"/>
                    </a:lnTo>
                    <a:cubicBezTo>
                      <a:pt x="1799308" y="1491071"/>
                      <a:pt x="1799308" y="1491071"/>
                      <a:pt x="1623669" y="1491071"/>
                    </a:cubicBezTo>
                    <a:close/>
                    <a:moveTo>
                      <a:pt x="1360210" y="1491071"/>
                    </a:moveTo>
                    <a:cubicBezTo>
                      <a:pt x="1360210" y="1491071"/>
                      <a:pt x="1360210" y="1491071"/>
                      <a:pt x="1360210" y="1623083"/>
                    </a:cubicBezTo>
                    <a:cubicBezTo>
                      <a:pt x="1360210" y="1623083"/>
                      <a:pt x="1360210" y="1623083"/>
                      <a:pt x="1535849" y="1623083"/>
                    </a:cubicBezTo>
                    <a:lnTo>
                      <a:pt x="1535849" y="1491071"/>
                    </a:lnTo>
                    <a:cubicBezTo>
                      <a:pt x="1535849" y="1491071"/>
                      <a:pt x="1535849" y="1491071"/>
                      <a:pt x="1360210" y="1491071"/>
                    </a:cubicBezTo>
                    <a:close/>
                    <a:moveTo>
                      <a:pt x="1097412" y="1491071"/>
                    </a:moveTo>
                    <a:cubicBezTo>
                      <a:pt x="1097412" y="1491071"/>
                      <a:pt x="1097412" y="1491071"/>
                      <a:pt x="1097412" y="1623083"/>
                    </a:cubicBezTo>
                    <a:cubicBezTo>
                      <a:pt x="1097412" y="1623083"/>
                      <a:pt x="1097412" y="1623083"/>
                      <a:pt x="1273051" y="1623083"/>
                    </a:cubicBezTo>
                    <a:lnTo>
                      <a:pt x="1273051" y="1491071"/>
                    </a:lnTo>
                    <a:cubicBezTo>
                      <a:pt x="1273051" y="1491071"/>
                      <a:pt x="1273051" y="1491071"/>
                      <a:pt x="1097412" y="1491071"/>
                    </a:cubicBezTo>
                    <a:close/>
                    <a:moveTo>
                      <a:pt x="833954" y="1491071"/>
                    </a:moveTo>
                    <a:cubicBezTo>
                      <a:pt x="833954" y="1491071"/>
                      <a:pt x="833954" y="1491071"/>
                      <a:pt x="833954" y="1623083"/>
                    </a:cubicBezTo>
                    <a:cubicBezTo>
                      <a:pt x="833954" y="1623083"/>
                      <a:pt x="833954" y="1623083"/>
                      <a:pt x="1009593" y="1623083"/>
                    </a:cubicBezTo>
                    <a:lnTo>
                      <a:pt x="1009593" y="1491071"/>
                    </a:lnTo>
                    <a:cubicBezTo>
                      <a:pt x="1009593" y="1491071"/>
                      <a:pt x="1009593" y="1491071"/>
                      <a:pt x="833954" y="1491071"/>
                    </a:cubicBezTo>
                    <a:close/>
                    <a:moveTo>
                      <a:pt x="2149925" y="1228368"/>
                    </a:moveTo>
                    <a:cubicBezTo>
                      <a:pt x="2149925" y="1228368"/>
                      <a:pt x="2149925" y="1228368"/>
                      <a:pt x="2149925" y="1360380"/>
                    </a:cubicBezTo>
                    <a:cubicBezTo>
                      <a:pt x="2149925" y="1360380"/>
                      <a:pt x="2149925" y="1360380"/>
                      <a:pt x="2325564" y="1360380"/>
                    </a:cubicBezTo>
                    <a:lnTo>
                      <a:pt x="2325564" y="1228368"/>
                    </a:lnTo>
                    <a:cubicBezTo>
                      <a:pt x="2325564" y="1228368"/>
                      <a:pt x="2325564" y="1228368"/>
                      <a:pt x="2149925" y="1228368"/>
                    </a:cubicBezTo>
                    <a:close/>
                    <a:moveTo>
                      <a:pt x="1887127" y="1228368"/>
                    </a:moveTo>
                    <a:cubicBezTo>
                      <a:pt x="1887127" y="1228368"/>
                      <a:pt x="1887127" y="1228368"/>
                      <a:pt x="1887127" y="1360380"/>
                    </a:cubicBezTo>
                    <a:cubicBezTo>
                      <a:pt x="1887127" y="1360380"/>
                      <a:pt x="1887127" y="1360380"/>
                      <a:pt x="2062105" y="1360380"/>
                    </a:cubicBezTo>
                    <a:lnTo>
                      <a:pt x="2062105" y="1228368"/>
                    </a:lnTo>
                    <a:cubicBezTo>
                      <a:pt x="2062105" y="1228368"/>
                      <a:pt x="2062105" y="1228368"/>
                      <a:pt x="1887127" y="1228368"/>
                    </a:cubicBezTo>
                    <a:close/>
                    <a:moveTo>
                      <a:pt x="1623669" y="1228368"/>
                    </a:moveTo>
                    <a:cubicBezTo>
                      <a:pt x="1623669" y="1228368"/>
                      <a:pt x="1623669" y="1228368"/>
                      <a:pt x="1623669" y="1360380"/>
                    </a:cubicBezTo>
                    <a:cubicBezTo>
                      <a:pt x="1623669" y="1360380"/>
                      <a:pt x="1623669" y="1360380"/>
                      <a:pt x="1799308" y="1360380"/>
                    </a:cubicBezTo>
                    <a:lnTo>
                      <a:pt x="1799308" y="1228368"/>
                    </a:lnTo>
                    <a:cubicBezTo>
                      <a:pt x="1799308" y="1228368"/>
                      <a:pt x="1799308" y="1228368"/>
                      <a:pt x="1623669" y="1228368"/>
                    </a:cubicBezTo>
                    <a:close/>
                    <a:moveTo>
                      <a:pt x="1360210" y="1228368"/>
                    </a:moveTo>
                    <a:cubicBezTo>
                      <a:pt x="1360210" y="1228368"/>
                      <a:pt x="1360210" y="1228368"/>
                      <a:pt x="1360210" y="1360380"/>
                    </a:cubicBezTo>
                    <a:cubicBezTo>
                      <a:pt x="1360210" y="1360380"/>
                      <a:pt x="1360210" y="1360380"/>
                      <a:pt x="1535849" y="1360380"/>
                    </a:cubicBezTo>
                    <a:lnTo>
                      <a:pt x="1535849" y="1228368"/>
                    </a:lnTo>
                    <a:cubicBezTo>
                      <a:pt x="1535849" y="1228368"/>
                      <a:pt x="1535849" y="1228368"/>
                      <a:pt x="1360210" y="1228368"/>
                    </a:cubicBezTo>
                    <a:close/>
                    <a:moveTo>
                      <a:pt x="1097412" y="1228368"/>
                    </a:moveTo>
                    <a:cubicBezTo>
                      <a:pt x="1097412" y="1228368"/>
                      <a:pt x="1097412" y="1228368"/>
                      <a:pt x="1097412" y="1360380"/>
                    </a:cubicBezTo>
                    <a:cubicBezTo>
                      <a:pt x="1097412" y="1360380"/>
                      <a:pt x="1097412" y="1360380"/>
                      <a:pt x="1273051" y="1360380"/>
                    </a:cubicBezTo>
                    <a:lnTo>
                      <a:pt x="1273051" y="1228368"/>
                    </a:lnTo>
                    <a:cubicBezTo>
                      <a:pt x="1273051" y="1228368"/>
                      <a:pt x="1273051" y="1228368"/>
                      <a:pt x="1097412" y="1228368"/>
                    </a:cubicBezTo>
                    <a:close/>
                    <a:moveTo>
                      <a:pt x="833954" y="1228368"/>
                    </a:moveTo>
                    <a:cubicBezTo>
                      <a:pt x="833954" y="1228368"/>
                      <a:pt x="833954" y="1228368"/>
                      <a:pt x="833954" y="1360380"/>
                    </a:cubicBezTo>
                    <a:cubicBezTo>
                      <a:pt x="833954" y="1360380"/>
                      <a:pt x="833954" y="1360380"/>
                      <a:pt x="1009593" y="1360380"/>
                    </a:cubicBezTo>
                    <a:lnTo>
                      <a:pt x="1009593" y="1228368"/>
                    </a:lnTo>
                    <a:cubicBezTo>
                      <a:pt x="1009593" y="1228368"/>
                      <a:pt x="1009593" y="1228368"/>
                      <a:pt x="833954" y="1228368"/>
                    </a:cubicBezTo>
                    <a:close/>
                    <a:moveTo>
                      <a:pt x="2149925" y="965005"/>
                    </a:moveTo>
                    <a:cubicBezTo>
                      <a:pt x="2149925" y="965005"/>
                      <a:pt x="2149925" y="965005"/>
                      <a:pt x="2149925" y="1097017"/>
                    </a:cubicBezTo>
                    <a:cubicBezTo>
                      <a:pt x="2149925" y="1097017"/>
                      <a:pt x="2149925" y="1097017"/>
                      <a:pt x="2325564" y="1097017"/>
                    </a:cubicBezTo>
                    <a:lnTo>
                      <a:pt x="2325564" y="965005"/>
                    </a:lnTo>
                    <a:cubicBezTo>
                      <a:pt x="2325564" y="965005"/>
                      <a:pt x="2325564" y="965005"/>
                      <a:pt x="2149925" y="965005"/>
                    </a:cubicBezTo>
                    <a:close/>
                    <a:moveTo>
                      <a:pt x="1887127" y="965005"/>
                    </a:moveTo>
                    <a:cubicBezTo>
                      <a:pt x="1887127" y="965005"/>
                      <a:pt x="1887127" y="965005"/>
                      <a:pt x="1887127" y="1097017"/>
                    </a:cubicBezTo>
                    <a:cubicBezTo>
                      <a:pt x="1887127" y="1097017"/>
                      <a:pt x="1887127" y="1097017"/>
                      <a:pt x="2062105" y="1097017"/>
                    </a:cubicBezTo>
                    <a:lnTo>
                      <a:pt x="2062105" y="965005"/>
                    </a:lnTo>
                    <a:cubicBezTo>
                      <a:pt x="2062105" y="965005"/>
                      <a:pt x="2062105" y="965005"/>
                      <a:pt x="1887127" y="965005"/>
                    </a:cubicBezTo>
                    <a:close/>
                    <a:moveTo>
                      <a:pt x="1623669" y="965005"/>
                    </a:moveTo>
                    <a:cubicBezTo>
                      <a:pt x="1623669" y="965005"/>
                      <a:pt x="1623669" y="965005"/>
                      <a:pt x="1623669" y="1097017"/>
                    </a:cubicBezTo>
                    <a:cubicBezTo>
                      <a:pt x="1623669" y="1097017"/>
                      <a:pt x="1623669" y="1097017"/>
                      <a:pt x="1799308" y="1097017"/>
                    </a:cubicBezTo>
                    <a:lnTo>
                      <a:pt x="1799308" y="965005"/>
                    </a:lnTo>
                    <a:cubicBezTo>
                      <a:pt x="1799308" y="965005"/>
                      <a:pt x="1799308" y="965005"/>
                      <a:pt x="1623669" y="965005"/>
                    </a:cubicBezTo>
                    <a:close/>
                    <a:moveTo>
                      <a:pt x="1974286" y="131352"/>
                    </a:moveTo>
                    <a:cubicBezTo>
                      <a:pt x="1777518" y="131352"/>
                      <a:pt x="1623669" y="285145"/>
                      <a:pt x="1623669" y="482503"/>
                    </a:cubicBezTo>
                    <a:cubicBezTo>
                      <a:pt x="1623669" y="680520"/>
                      <a:pt x="1777518" y="833653"/>
                      <a:pt x="1974286" y="833653"/>
                    </a:cubicBezTo>
                    <a:cubicBezTo>
                      <a:pt x="2172375" y="833653"/>
                      <a:pt x="2325564" y="680520"/>
                      <a:pt x="2325564" y="482503"/>
                    </a:cubicBezTo>
                    <a:cubicBezTo>
                      <a:pt x="2325564" y="285145"/>
                      <a:pt x="2172375" y="131352"/>
                      <a:pt x="1974286" y="131352"/>
                    </a:cubicBezTo>
                    <a:close/>
                    <a:moveTo>
                      <a:pt x="1448030" y="0"/>
                    </a:moveTo>
                    <a:cubicBezTo>
                      <a:pt x="1448030" y="0"/>
                      <a:pt x="1448030" y="0"/>
                      <a:pt x="2501202" y="0"/>
                    </a:cubicBezTo>
                    <a:cubicBezTo>
                      <a:pt x="2501202" y="0"/>
                      <a:pt x="2501202" y="0"/>
                      <a:pt x="2501202" y="2675875"/>
                    </a:cubicBezTo>
                    <a:lnTo>
                      <a:pt x="2633262" y="2675875"/>
                    </a:lnTo>
                    <a:cubicBezTo>
                      <a:pt x="2633262" y="2675875"/>
                      <a:pt x="2633262" y="2675875"/>
                      <a:pt x="2633262" y="2807887"/>
                    </a:cubicBezTo>
                    <a:cubicBezTo>
                      <a:pt x="2633262" y="2807887"/>
                      <a:pt x="2633262" y="2807887"/>
                      <a:pt x="0" y="2807887"/>
                    </a:cubicBezTo>
                    <a:cubicBezTo>
                      <a:pt x="0" y="2807887"/>
                      <a:pt x="0" y="2807887"/>
                      <a:pt x="0" y="2675875"/>
                    </a:cubicBezTo>
                    <a:cubicBezTo>
                      <a:pt x="0" y="2675875"/>
                      <a:pt x="0" y="2675875"/>
                      <a:pt x="2018526" y="2675875"/>
                    </a:cubicBezTo>
                    <a:cubicBezTo>
                      <a:pt x="2018526" y="2675875"/>
                      <a:pt x="2018526" y="2675875"/>
                      <a:pt x="2018526" y="2632312"/>
                    </a:cubicBezTo>
                    <a:cubicBezTo>
                      <a:pt x="2018526" y="2632312"/>
                      <a:pt x="2018526" y="2632312"/>
                      <a:pt x="1360210" y="2632312"/>
                    </a:cubicBezTo>
                    <a:cubicBezTo>
                      <a:pt x="1360210" y="2632312"/>
                      <a:pt x="1360210" y="2632312"/>
                      <a:pt x="1360210" y="2456736"/>
                    </a:cubicBezTo>
                    <a:cubicBezTo>
                      <a:pt x="1360210" y="2456736"/>
                      <a:pt x="1360210" y="2456736"/>
                      <a:pt x="1119202" y="2456736"/>
                    </a:cubicBezTo>
                    <a:cubicBezTo>
                      <a:pt x="1119202" y="2456736"/>
                      <a:pt x="1119202" y="2456736"/>
                      <a:pt x="1119202" y="2632312"/>
                    </a:cubicBezTo>
                    <a:cubicBezTo>
                      <a:pt x="1119202" y="2632312"/>
                      <a:pt x="1119202" y="2632312"/>
                      <a:pt x="1031383" y="2632312"/>
                    </a:cubicBezTo>
                    <a:cubicBezTo>
                      <a:pt x="1031383" y="2632312"/>
                      <a:pt x="1031383" y="2632312"/>
                      <a:pt x="1031383" y="2456736"/>
                    </a:cubicBezTo>
                    <a:cubicBezTo>
                      <a:pt x="1031383" y="2456736"/>
                      <a:pt x="1031383" y="2456736"/>
                      <a:pt x="789714" y="2456736"/>
                    </a:cubicBezTo>
                    <a:cubicBezTo>
                      <a:pt x="789714" y="2456736"/>
                      <a:pt x="789714" y="2456736"/>
                      <a:pt x="789714" y="2632312"/>
                    </a:cubicBezTo>
                    <a:cubicBezTo>
                      <a:pt x="789714" y="2632312"/>
                      <a:pt x="789714" y="2632312"/>
                      <a:pt x="131399" y="2632312"/>
                    </a:cubicBezTo>
                    <a:cubicBezTo>
                      <a:pt x="131399" y="2632312"/>
                      <a:pt x="131399" y="2632312"/>
                      <a:pt x="131399" y="2269940"/>
                    </a:cubicBezTo>
                    <a:cubicBezTo>
                      <a:pt x="109609" y="2269940"/>
                      <a:pt x="98384" y="2281161"/>
                      <a:pt x="98384" y="2281161"/>
                    </a:cubicBezTo>
                    <a:cubicBezTo>
                      <a:pt x="98384" y="2281161"/>
                      <a:pt x="98384" y="2281161"/>
                      <a:pt x="54805" y="2291722"/>
                    </a:cubicBezTo>
                    <a:cubicBezTo>
                      <a:pt x="54805" y="2291722"/>
                      <a:pt x="54805" y="2291722"/>
                      <a:pt x="33015" y="2203934"/>
                    </a:cubicBezTo>
                    <a:cubicBezTo>
                      <a:pt x="33015" y="2203934"/>
                      <a:pt x="33015" y="2203934"/>
                      <a:pt x="76594" y="2193373"/>
                    </a:cubicBezTo>
                    <a:cubicBezTo>
                      <a:pt x="98384" y="2182152"/>
                      <a:pt x="526916" y="2061361"/>
                      <a:pt x="1075623" y="2061361"/>
                    </a:cubicBezTo>
                    <a:cubicBezTo>
                      <a:pt x="1623669" y="2061361"/>
                      <a:pt x="2051541" y="2182152"/>
                      <a:pt x="2073330" y="2193373"/>
                    </a:cubicBezTo>
                    <a:cubicBezTo>
                      <a:pt x="2073330" y="2193373"/>
                      <a:pt x="2073330" y="2193373"/>
                      <a:pt x="2116910" y="2203934"/>
                    </a:cubicBezTo>
                    <a:cubicBezTo>
                      <a:pt x="2116910" y="2203934"/>
                      <a:pt x="2116910" y="2203934"/>
                      <a:pt x="2139360" y="2116146"/>
                    </a:cubicBezTo>
                    <a:cubicBezTo>
                      <a:pt x="2139360" y="2116146"/>
                      <a:pt x="2139360" y="2116146"/>
                      <a:pt x="2095120" y="2105585"/>
                    </a:cubicBezTo>
                    <a:cubicBezTo>
                      <a:pt x="2084556" y="2105585"/>
                      <a:pt x="1645458" y="1974234"/>
                      <a:pt x="1075623" y="1974234"/>
                    </a:cubicBezTo>
                    <a:cubicBezTo>
                      <a:pt x="921774" y="1974234"/>
                      <a:pt x="789714" y="1984795"/>
                      <a:pt x="658315" y="1996016"/>
                    </a:cubicBezTo>
                    <a:cubicBezTo>
                      <a:pt x="658315" y="1996016"/>
                      <a:pt x="658315" y="1996016"/>
                      <a:pt x="658315" y="1097017"/>
                    </a:cubicBezTo>
                    <a:cubicBezTo>
                      <a:pt x="658315" y="1097017"/>
                      <a:pt x="658315" y="1097017"/>
                      <a:pt x="1448030" y="1097017"/>
                    </a:cubicBezTo>
                    <a:cubicBezTo>
                      <a:pt x="1448030" y="1097017"/>
                      <a:pt x="1448030" y="1097017"/>
                      <a:pt x="1448030" y="0"/>
                    </a:cubicBezTo>
                    <a:close/>
                  </a:path>
                </a:pathLst>
              </a:custGeom>
              <a:grp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3" name="Freeform 4">
                <a:extLst>
                  <a:ext uri="{FF2B5EF4-FFF2-40B4-BE49-F238E27FC236}">
                    <a16:creationId xmlns:a16="http://schemas.microsoft.com/office/drawing/2014/main" xmlns="" id="{A9258B0D-D010-294E-A5D9-04F129C77856}"/>
                  </a:ext>
                </a:extLst>
              </p:cNvPr>
              <p:cNvSpPr>
                <a:spLocks noChangeAspect="1" noChangeArrowheads="1"/>
              </p:cNvSpPr>
              <p:nvPr/>
            </p:nvSpPr>
            <p:spPr bwMode="auto">
              <a:xfrm>
                <a:off x="1055178" y="2622016"/>
                <a:ext cx="64145" cy="115923"/>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 name="connsiteX0" fmla="*/ 5139 w 10136"/>
                  <a:gd name="connsiteY0" fmla="*/ 0 h 8435"/>
                  <a:gd name="connsiteX1" fmla="*/ 5139 w 10136"/>
                  <a:gd name="connsiteY1" fmla="*/ 0 h 8435"/>
                  <a:gd name="connsiteX2" fmla="*/ 139 w 10136"/>
                  <a:gd name="connsiteY2" fmla="*/ 5000 h 8435"/>
                  <a:gd name="connsiteX3" fmla="*/ 10136 w 10136"/>
                  <a:gd name="connsiteY3" fmla="*/ 5000 h 8435"/>
                  <a:gd name="connsiteX4" fmla="*/ 5139 w 10136"/>
                  <a:gd name="connsiteY4" fmla="*/ 0 h 8435"/>
                  <a:gd name="connsiteX5" fmla="*/ 5605 w 10136"/>
                  <a:gd name="connsiteY5" fmla="*/ 7574 h 8435"/>
                  <a:gd name="connsiteX6" fmla="*/ 5605 w 10136"/>
                  <a:gd name="connsiteY6" fmla="*/ 7574 h 8435"/>
                  <a:gd name="connsiteX7" fmla="*/ 5605 w 10136"/>
                  <a:gd name="connsiteY7" fmla="*/ 8276 h 8435"/>
                  <a:gd name="connsiteX8" fmla="*/ 5446 w 10136"/>
                  <a:gd name="connsiteY8" fmla="*/ 8435 h 8435"/>
                  <a:gd name="connsiteX9" fmla="*/ 4825 w 10136"/>
                  <a:gd name="connsiteY9" fmla="*/ 8435 h 8435"/>
                  <a:gd name="connsiteX10" fmla="*/ 4670 w 10136"/>
                  <a:gd name="connsiteY10" fmla="*/ 8276 h 8435"/>
                  <a:gd name="connsiteX11" fmla="*/ 4670 w 10136"/>
                  <a:gd name="connsiteY11" fmla="*/ 7574 h 8435"/>
                  <a:gd name="connsiteX12" fmla="*/ 3304 w 10136"/>
                  <a:gd name="connsiteY12" fmla="*/ 6910 h 8435"/>
                  <a:gd name="connsiteX13" fmla="*/ 3304 w 10136"/>
                  <a:gd name="connsiteY13" fmla="*/ 6636 h 8435"/>
                  <a:gd name="connsiteX14" fmla="*/ 3695 w 10136"/>
                  <a:gd name="connsiteY14" fmla="*/ 6208 h 8435"/>
                  <a:gd name="connsiteX15" fmla="*/ 3968 w 10136"/>
                  <a:gd name="connsiteY15" fmla="*/ 6208 h 8435"/>
                  <a:gd name="connsiteX16" fmla="*/ 5061 w 10136"/>
                  <a:gd name="connsiteY16" fmla="*/ 6714 h 8435"/>
                  <a:gd name="connsiteX17" fmla="*/ 5955 w 10136"/>
                  <a:gd name="connsiteY17" fmla="*/ 6049 h 8435"/>
                  <a:gd name="connsiteX18" fmla="*/ 4748 w 10136"/>
                  <a:gd name="connsiteY18" fmla="*/ 5229 h 8435"/>
                  <a:gd name="connsiteX19" fmla="*/ 3499 w 10136"/>
                  <a:gd name="connsiteY19" fmla="*/ 3829 h 8435"/>
                  <a:gd name="connsiteX20" fmla="*/ 4670 w 10136"/>
                  <a:gd name="connsiteY20" fmla="*/ 2422 h 8435"/>
                  <a:gd name="connsiteX21" fmla="*/ 4670 w 10136"/>
                  <a:gd name="connsiteY21" fmla="*/ 1717 h 8435"/>
                  <a:gd name="connsiteX22" fmla="*/ 4825 w 10136"/>
                  <a:gd name="connsiteY22" fmla="*/ 1562 h 8435"/>
                  <a:gd name="connsiteX23" fmla="*/ 5446 w 10136"/>
                  <a:gd name="connsiteY23" fmla="*/ 1562 h 8435"/>
                  <a:gd name="connsiteX24" fmla="*/ 5605 w 10136"/>
                  <a:gd name="connsiteY24" fmla="*/ 1717 h 8435"/>
                  <a:gd name="connsiteX25" fmla="*/ 5605 w 10136"/>
                  <a:gd name="connsiteY25" fmla="*/ 2382 h 8435"/>
                  <a:gd name="connsiteX26" fmla="*/ 6735 w 10136"/>
                  <a:gd name="connsiteY26" fmla="*/ 2851 h 8435"/>
                  <a:gd name="connsiteX27" fmla="*/ 6775 w 10136"/>
                  <a:gd name="connsiteY27" fmla="*/ 3124 h 8435"/>
                  <a:gd name="connsiteX28" fmla="*/ 6384 w 10136"/>
                  <a:gd name="connsiteY28" fmla="*/ 3556 h 8435"/>
                  <a:gd name="connsiteX29" fmla="*/ 6151 w 10136"/>
                  <a:gd name="connsiteY29" fmla="*/ 3593 h 8435"/>
                  <a:gd name="connsiteX30" fmla="*/ 5173 w 10136"/>
                  <a:gd name="connsiteY30" fmla="*/ 3242 h 8435"/>
                  <a:gd name="connsiteX31" fmla="*/ 4552 w 10136"/>
                  <a:gd name="connsiteY31" fmla="*/ 3789 h 8435"/>
                  <a:gd name="connsiteX32" fmla="*/ 5723 w 10136"/>
                  <a:gd name="connsiteY32" fmla="*/ 4491 h 8435"/>
                  <a:gd name="connsiteX33" fmla="*/ 7049 w 10136"/>
                  <a:gd name="connsiteY33" fmla="*/ 6012 h 8435"/>
                  <a:gd name="connsiteX34" fmla="*/ 5605 w 10136"/>
                  <a:gd name="connsiteY34" fmla="*/ 7574 h 8435"/>
                  <a:gd name="connsiteX0" fmla="*/ 4933 w 6817"/>
                  <a:gd name="connsiteY0" fmla="*/ 0 h 10000"/>
                  <a:gd name="connsiteX1" fmla="*/ 4933 w 6817"/>
                  <a:gd name="connsiteY1" fmla="*/ 0 h 10000"/>
                  <a:gd name="connsiteX2" fmla="*/ 0 w 6817"/>
                  <a:gd name="connsiteY2" fmla="*/ 5928 h 10000"/>
                  <a:gd name="connsiteX3" fmla="*/ 4933 w 6817"/>
                  <a:gd name="connsiteY3" fmla="*/ 0 h 10000"/>
                  <a:gd name="connsiteX4" fmla="*/ 5393 w 6817"/>
                  <a:gd name="connsiteY4" fmla="*/ 8979 h 10000"/>
                  <a:gd name="connsiteX5" fmla="*/ 5393 w 6817"/>
                  <a:gd name="connsiteY5" fmla="*/ 8979 h 10000"/>
                  <a:gd name="connsiteX6" fmla="*/ 5393 w 6817"/>
                  <a:gd name="connsiteY6" fmla="*/ 9811 h 10000"/>
                  <a:gd name="connsiteX7" fmla="*/ 5236 w 6817"/>
                  <a:gd name="connsiteY7" fmla="*/ 10000 h 10000"/>
                  <a:gd name="connsiteX8" fmla="*/ 4623 w 6817"/>
                  <a:gd name="connsiteY8" fmla="*/ 10000 h 10000"/>
                  <a:gd name="connsiteX9" fmla="*/ 4470 w 6817"/>
                  <a:gd name="connsiteY9" fmla="*/ 9811 h 10000"/>
                  <a:gd name="connsiteX10" fmla="*/ 4470 w 6817"/>
                  <a:gd name="connsiteY10" fmla="*/ 8979 h 10000"/>
                  <a:gd name="connsiteX11" fmla="*/ 3123 w 6817"/>
                  <a:gd name="connsiteY11" fmla="*/ 8192 h 10000"/>
                  <a:gd name="connsiteX12" fmla="*/ 3123 w 6817"/>
                  <a:gd name="connsiteY12" fmla="*/ 7867 h 10000"/>
                  <a:gd name="connsiteX13" fmla="*/ 3508 w 6817"/>
                  <a:gd name="connsiteY13" fmla="*/ 7360 h 10000"/>
                  <a:gd name="connsiteX14" fmla="*/ 3778 w 6817"/>
                  <a:gd name="connsiteY14" fmla="*/ 7360 h 10000"/>
                  <a:gd name="connsiteX15" fmla="*/ 4856 w 6817"/>
                  <a:gd name="connsiteY15" fmla="*/ 7960 h 10000"/>
                  <a:gd name="connsiteX16" fmla="*/ 5738 w 6817"/>
                  <a:gd name="connsiteY16" fmla="*/ 7171 h 10000"/>
                  <a:gd name="connsiteX17" fmla="*/ 4547 w 6817"/>
                  <a:gd name="connsiteY17" fmla="*/ 6199 h 10000"/>
                  <a:gd name="connsiteX18" fmla="*/ 3315 w 6817"/>
                  <a:gd name="connsiteY18" fmla="*/ 4539 h 10000"/>
                  <a:gd name="connsiteX19" fmla="*/ 4470 w 6817"/>
                  <a:gd name="connsiteY19" fmla="*/ 2871 h 10000"/>
                  <a:gd name="connsiteX20" fmla="*/ 4470 w 6817"/>
                  <a:gd name="connsiteY20" fmla="*/ 2036 h 10000"/>
                  <a:gd name="connsiteX21" fmla="*/ 4623 w 6817"/>
                  <a:gd name="connsiteY21" fmla="*/ 1852 h 10000"/>
                  <a:gd name="connsiteX22" fmla="*/ 5236 w 6817"/>
                  <a:gd name="connsiteY22" fmla="*/ 1852 h 10000"/>
                  <a:gd name="connsiteX23" fmla="*/ 5393 w 6817"/>
                  <a:gd name="connsiteY23" fmla="*/ 2036 h 10000"/>
                  <a:gd name="connsiteX24" fmla="*/ 5393 w 6817"/>
                  <a:gd name="connsiteY24" fmla="*/ 2824 h 10000"/>
                  <a:gd name="connsiteX25" fmla="*/ 6508 w 6817"/>
                  <a:gd name="connsiteY25" fmla="*/ 3380 h 10000"/>
                  <a:gd name="connsiteX26" fmla="*/ 6547 w 6817"/>
                  <a:gd name="connsiteY26" fmla="*/ 3704 h 10000"/>
                  <a:gd name="connsiteX27" fmla="*/ 6161 w 6817"/>
                  <a:gd name="connsiteY27" fmla="*/ 4216 h 10000"/>
                  <a:gd name="connsiteX28" fmla="*/ 5931 w 6817"/>
                  <a:gd name="connsiteY28" fmla="*/ 4260 h 10000"/>
                  <a:gd name="connsiteX29" fmla="*/ 4967 w 6817"/>
                  <a:gd name="connsiteY29" fmla="*/ 3844 h 10000"/>
                  <a:gd name="connsiteX30" fmla="*/ 4354 w 6817"/>
                  <a:gd name="connsiteY30" fmla="*/ 4492 h 10000"/>
                  <a:gd name="connsiteX31" fmla="*/ 5509 w 6817"/>
                  <a:gd name="connsiteY31" fmla="*/ 5324 h 10000"/>
                  <a:gd name="connsiteX32" fmla="*/ 6817 w 6817"/>
                  <a:gd name="connsiteY32" fmla="*/ 7127 h 10000"/>
                  <a:gd name="connsiteX33" fmla="*/ 5393 w 6817"/>
                  <a:gd name="connsiteY33" fmla="*/ 8979 h 10000"/>
                  <a:gd name="connsiteX0" fmla="*/ 0 w 10000"/>
                  <a:gd name="connsiteY0" fmla="*/ 5928 h 10000"/>
                  <a:gd name="connsiteX1" fmla="*/ 7236 w 10000"/>
                  <a:gd name="connsiteY1" fmla="*/ 0 h 10000"/>
                  <a:gd name="connsiteX2" fmla="*/ 0 w 10000"/>
                  <a:gd name="connsiteY2" fmla="*/ 5928 h 10000"/>
                  <a:gd name="connsiteX3" fmla="*/ 7911 w 10000"/>
                  <a:gd name="connsiteY3" fmla="*/ 8979 h 10000"/>
                  <a:gd name="connsiteX4" fmla="*/ 7911 w 10000"/>
                  <a:gd name="connsiteY4" fmla="*/ 8979 h 10000"/>
                  <a:gd name="connsiteX5" fmla="*/ 7911 w 10000"/>
                  <a:gd name="connsiteY5" fmla="*/ 9811 h 10000"/>
                  <a:gd name="connsiteX6" fmla="*/ 7681 w 10000"/>
                  <a:gd name="connsiteY6" fmla="*/ 10000 h 10000"/>
                  <a:gd name="connsiteX7" fmla="*/ 6782 w 10000"/>
                  <a:gd name="connsiteY7" fmla="*/ 10000 h 10000"/>
                  <a:gd name="connsiteX8" fmla="*/ 6557 w 10000"/>
                  <a:gd name="connsiteY8" fmla="*/ 9811 h 10000"/>
                  <a:gd name="connsiteX9" fmla="*/ 6557 w 10000"/>
                  <a:gd name="connsiteY9" fmla="*/ 8979 h 10000"/>
                  <a:gd name="connsiteX10" fmla="*/ 4581 w 10000"/>
                  <a:gd name="connsiteY10" fmla="*/ 8192 h 10000"/>
                  <a:gd name="connsiteX11" fmla="*/ 4581 w 10000"/>
                  <a:gd name="connsiteY11" fmla="*/ 7867 h 10000"/>
                  <a:gd name="connsiteX12" fmla="*/ 5146 w 10000"/>
                  <a:gd name="connsiteY12" fmla="*/ 7360 h 10000"/>
                  <a:gd name="connsiteX13" fmla="*/ 5542 w 10000"/>
                  <a:gd name="connsiteY13" fmla="*/ 7360 h 10000"/>
                  <a:gd name="connsiteX14" fmla="*/ 7123 w 10000"/>
                  <a:gd name="connsiteY14" fmla="*/ 7960 h 10000"/>
                  <a:gd name="connsiteX15" fmla="*/ 8417 w 10000"/>
                  <a:gd name="connsiteY15" fmla="*/ 7171 h 10000"/>
                  <a:gd name="connsiteX16" fmla="*/ 6670 w 10000"/>
                  <a:gd name="connsiteY16" fmla="*/ 6199 h 10000"/>
                  <a:gd name="connsiteX17" fmla="*/ 4863 w 10000"/>
                  <a:gd name="connsiteY17" fmla="*/ 4539 h 10000"/>
                  <a:gd name="connsiteX18" fmla="*/ 6557 w 10000"/>
                  <a:gd name="connsiteY18" fmla="*/ 2871 h 10000"/>
                  <a:gd name="connsiteX19" fmla="*/ 6557 w 10000"/>
                  <a:gd name="connsiteY19" fmla="*/ 2036 h 10000"/>
                  <a:gd name="connsiteX20" fmla="*/ 6782 w 10000"/>
                  <a:gd name="connsiteY20" fmla="*/ 1852 h 10000"/>
                  <a:gd name="connsiteX21" fmla="*/ 7681 w 10000"/>
                  <a:gd name="connsiteY21" fmla="*/ 1852 h 10000"/>
                  <a:gd name="connsiteX22" fmla="*/ 7911 w 10000"/>
                  <a:gd name="connsiteY22" fmla="*/ 2036 h 10000"/>
                  <a:gd name="connsiteX23" fmla="*/ 7911 w 10000"/>
                  <a:gd name="connsiteY23" fmla="*/ 2824 h 10000"/>
                  <a:gd name="connsiteX24" fmla="*/ 9547 w 10000"/>
                  <a:gd name="connsiteY24" fmla="*/ 3380 h 10000"/>
                  <a:gd name="connsiteX25" fmla="*/ 9604 w 10000"/>
                  <a:gd name="connsiteY25" fmla="*/ 3704 h 10000"/>
                  <a:gd name="connsiteX26" fmla="*/ 9038 w 10000"/>
                  <a:gd name="connsiteY26" fmla="*/ 4216 h 10000"/>
                  <a:gd name="connsiteX27" fmla="*/ 8700 w 10000"/>
                  <a:gd name="connsiteY27" fmla="*/ 4260 h 10000"/>
                  <a:gd name="connsiteX28" fmla="*/ 7286 w 10000"/>
                  <a:gd name="connsiteY28" fmla="*/ 3844 h 10000"/>
                  <a:gd name="connsiteX29" fmla="*/ 6387 w 10000"/>
                  <a:gd name="connsiteY29" fmla="*/ 4492 h 10000"/>
                  <a:gd name="connsiteX30" fmla="*/ 8081 w 10000"/>
                  <a:gd name="connsiteY30" fmla="*/ 5324 h 10000"/>
                  <a:gd name="connsiteX31" fmla="*/ 10000 w 10000"/>
                  <a:gd name="connsiteY31" fmla="*/ 7127 h 10000"/>
                  <a:gd name="connsiteX32" fmla="*/ 7911 w 10000"/>
                  <a:gd name="connsiteY32" fmla="*/ 8979 h 10000"/>
                  <a:gd name="connsiteX0" fmla="*/ 3415 w 5504"/>
                  <a:gd name="connsiteY0" fmla="*/ 7127 h 8148"/>
                  <a:gd name="connsiteX1" fmla="*/ 3415 w 5504"/>
                  <a:gd name="connsiteY1" fmla="*/ 7127 h 8148"/>
                  <a:gd name="connsiteX2" fmla="*/ 3415 w 5504"/>
                  <a:gd name="connsiteY2" fmla="*/ 7959 h 8148"/>
                  <a:gd name="connsiteX3" fmla="*/ 3185 w 5504"/>
                  <a:gd name="connsiteY3" fmla="*/ 8148 h 8148"/>
                  <a:gd name="connsiteX4" fmla="*/ 2286 w 5504"/>
                  <a:gd name="connsiteY4" fmla="*/ 8148 h 8148"/>
                  <a:gd name="connsiteX5" fmla="*/ 2061 w 5504"/>
                  <a:gd name="connsiteY5" fmla="*/ 7959 h 8148"/>
                  <a:gd name="connsiteX6" fmla="*/ 2061 w 5504"/>
                  <a:gd name="connsiteY6" fmla="*/ 7127 h 8148"/>
                  <a:gd name="connsiteX7" fmla="*/ 85 w 5504"/>
                  <a:gd name="connsiteY7" fmla="*/ 6340 h 8148"/>
                  <a:gd name="connsiteX8" fmla="*/ 85 w 5504"/>
                  <a:gd name="connsiteY8" fmla="*/ 6015 h 8148"/>
                  <a:gd name="connsiteX9" fmla="*/ 650 w 5504"/>
                  <a:gd name="connsiteY9" fmla="*/ 5508 h 8148"/>
                  <a:gd name="connsiteX10" fmla="*/ 1046 w 5504"/>
                  <a:gd name="connsiteY10" fmla="*/ 5508 h 8148"/>
                  <a:gd name="connsiteX11" fmla="*/ 2627 w 5504"/>
                  <a:gd name="connsiteY11" fmla="*/ 6108 h 8148"/>
                  <a:gd name="connsiteX12" fmla="*/ 3921 w 5504"/>
                  <a:gd name="connsiteY12" fmla="*/ 5319 h 8148"/>
                  <a:gd name="connsiteX13" fmla="*/ 2174 w 5504"/>
                  <a:gd name="connsiteY13" fmla="*/ 4347 h 8148"/>
                  <a:gd name="connsiteX14" fmla="*/ 367 w 5504"/>
                  <a:gd name="connsiteY14" fmla="*/ 2687 h 8148"/>
                  <a:gd name="connsiteX15" fmla="*/ 2061 w 5504"/>
                  <a:gd name="connsiteY15" fmla="*/ 1019 h 8148"/>
                  <a:gd name="connsiteX16" fmla="*/ 2061 w 5504"/>
                  <a:gd name="connsiteY16" fmla="*/ 184 h 8148"/>
                  <a:gd name="connsiteX17" fmla="*/ 2286 w 5504"/>
                  <a:gd name="connsiteY17" fmla="*/ 0 h 8148"/>
                  <a:gd name="connsiteX18" fmla="*/ 3185 w 5504"/>
                  <a:gd name="connsiteY18" fmla="*/ 0 h 8148"/>
                  <a:gd name="connsiteX19" fmla="*/ 3415 w 5504"/>
                  <a:gd name="connsiteY19" fmla="*/ 184 h 8148"/>
                  <a:gd name="connsiteX20" fmla="*/ 3415 w 5504"/>
                  <a:gd name="connsiteY20" fmla="*/ 972 h 8148"/>
                  <a:gd name="connsiteX21" fmla="*/ 5051 w 5504"/>
                  <a:gd name="connsiteY21" fmla="*/ 1528 h 8148"/>
                  <a:gd name="connsiteX22" fmla="*/ 5108 w 5504"/>
                  <a:gd name="connsiteY22" fmla="*/ 1852 h 8148"/>
                  <a:gd name="connsiteX23" fmla="*/ 4542 w 5504"/>
                  <a:gd name="connsiteY23" fmla="*/ 2364 h 8148"/>
                  <a:gd name="connsiteX24" fmla="*/ 4204 w 5504"/>
                  <a:gd name="connsiteY24" fmla="*/ 2408 h 8148"/>
                  <a:gd name="connsiteX25" fmla="*/ 2790 w 5504"/>
                  <a:gd name="connsiteY25" fmla="*/ 1992 h 8148"/>
                  <a:gd name="connsiteX26" fmla="*/ 1891 w 5504"/>
                  <a:gd name="connsiteY26" fmla="*/ 2640 h 8148"/>
                  <a:gd name="connsiteX27" fmla="*/ 3585 w 5504"/>
                  <a:gd name="connsiteY27" fmla="*/ 3472 h 8148"/>
                  <a:gd name="connsiteX28" fmla="*/ 5504 w 5504"/>
                  <a:gd name="connsiteY28" fmla="*/ 5275 h 8148"/>
                  <a:gd name="connsiteX29" fmla="*/ 3415 w 5504"/>
                  <a:gd name="connsiteY29" fmla="*/ 7127 h 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04" h="8148">
                    <a:moveTo>
                      <a:pt x="3415" y="7127"/>
                    </a:moveTo>
                    <a:lnTo>
                      <a:pt x="3415" y="7127"/>
                    </a:lnTo>
                    <a:lnTo>
                      <a:pt x="3415" y="7959"/>
                    </a:lnTo>
                    <a:cubicBezTo>
                      <a:pt x="3415" y="8056"/>
                      <a:pt x="3302" y="8148"/>
                      <a:pt x="3185" y="8148"/>
                    </a:cubicBezTo>
                    <a:lnTo>
                      <a:pt x="2286" y="8148"/>
                    </a:lnTo>
                    <a:cubicBezTo>
                      <a:pt x="2174" y="8148"/>
                      <a:pt x="2061" y="8056"/>
                      <a:pt x="2061" y="7959"/>
                    </a:cubicBezTo>
                    <a:lnTo>
                      <a:pt x="2061" y="7127"/>
                    </a:lnTo>
                    <a:cubicBezTo>
                      <a:pt x="1325" y="7036"/>
                      <a:pt x="650" y="6755"/>
                      <a:pt x="85" y="6340"/>
                    </a:cubicBezTo>
                    <a:cubicBezTo>
                      <a:pt x="-28" y="6248"/>
                      <a:pt x="-28" y="6108"/>
                      <a:pt x="85" y="6015"/>
                    </a:cubicBezTo>
                    <a:lnTo>
                      <a:pt x="650" y="5508"/>
                    </a:lnTo>
                    <a:cubicBezTo>
                      <a:pt x="763" y="5459"/>
                      <a:pt x="929" y="5459"/>
                      <a:pt x="1046" y="5508"/>
                    </a:cubicBezTo>
                    <a:cubicBezTo>
                      <a:pt x="1436" y="5831"/>
                      <a:pt x="1948" y="6108"/>
                      <a:pt x="2627" y="6108"/>
                    </a:cubicBezTo>
                    <a:cubicBezTo>
                      <a:pt x="3415" y="6108"/>
                      <a:pt x="3921" y="5831"/>
                      <a:pt x="3921" y="5319"/>
                    </a:cubicBezTo>
                    <a:cubicBezTo>
                      <a:pt x="3921" y="4768"/>
                      <a:pt x="3018" y="4628"/>
                      <a:pt x="2174" y="4347"/>
                    </a:cubicBezTo>
                    <a:cubicBezTo>
                      <a:pt x="1270" y="4076"/>
                      <a:pt x="367" y="3703"/>
                      <a:pt x="367" y="2687"/>
                    </a:cubicBezTo>
                    <a:cubicBezTo>
                      <a:pt x="367" y="1760"/>
                      <a:pt x="1099" y="1204"/>
                      <a:pt x="2061" y="1019"/>
                    </a:cubicBezTo>
                    <a:lnTo>
                      <a:pt x="2061" y="184"/>
                    </a:lnTo>
                    <a:cubicBezTo>
                      <a:pt x="2061" y="92"/>
                      <a:pt x="2174" y="0"/>
                      <a:pt x="2286" y="0"/>
                    </a:cubicBezTo>
                    <a:lnTo>
                      <a:pt x="3185" y="0"/>
                    </a:lnTo>
                    <a:cubicBezTo>
                      <a:pt x="3302" y="0"/>
                      <a:pt x="3415" y="92"/>
                      <a:pt x="3415" y="184"/>
                    </a:cubicBezTo>
                    <a:lnTo>
                      <a:pt x="3415" y="972"/>
                    </a:lnTo>
                    <a:cubicBezTo>
                      <a:pt x="3981" y="1064"/>
                      <a:pt x="4489" y="1252"/>
                      <a:pt x="5051" y="1528"/>
                    </a:cubicBezTo>
                    <a:cubicBezTo>
                      <a:pt x="5168" y="1575"/>
                      <a:pt x="5221" y="1760"/>
                      <a:pt x="5108" y="1852"/>
                    </a:cubicBezTo>
                    <a:lnTo>
                      <a:pt x="4542" y="2364"/>
                    </a:lnTo>
                    <a:cubicBezTo>
                      <a:pt x="4489" y="2456"/>
                      <a:pt x="4317" y="2500"/>
                      <a:pt x="4204" y="2408"/>
                    </a:cubicBezTo>
                    <a:cubicBezTo>
                      <a:pt x="3810" y="2175"/>
                      <a:pt x="3355" y="1992"/>
                      <a:pt x="2790" y="1992"/>
                    </a:cubicBezTo>
                    <a:cubicBezTo>
                      <a:pt x="2346" y="1992"/>
                      <a:pt x="1891" y="2224"/>
                      <a:pt x="1891" y="2640"/>
                    </a:cubicBezTo>
                    <a:cubicBezTo>
                      <a:pt x="1891" y="3056"/>
                      <a:pt x="2740" y="3243"/>
                      <a:pt x="3585" y="3472"/>
                    </a:cubicBezTo>
                    <a:cubicBezTo>
                      <a:pt x="4489" y="3799"/>
                      <a:pt x="5504" y="4212"/>
                      <a:pt x="5504" y="5275"/>
                    </a:cubicBezTo>
                    <a:cubicBezTo>
                      <a:pt x="5504" y="6340"/>
                      <a:pt x="4542" y="6943"/>
                      <a:pt x="3415" y="712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61" name="TextBox 160">
              <a:extLst>
                <a:ext uri="{FF2B5EF4-FFF2-40B4-BE49-F238E27FC236}">
                  <a16:creationId xmlns:a16="http://schemas.microsoft.com/office/drawing/2014/main" xmlns="" id="{460F7525-F676-7347-A009-51A79C0741AF}"/>
                </a:ext>
              </a:extLst>
            </p:cNvPr>
            <p:cNvSpPr txBox="1"/>
            <p:nvPr/>
          </p:nvSpPr>
          <p:spPr>
            <a:xfrm>
              <a:off x="1771502" y="4279025"/>
              <a:ext cx="580192" cy="198894"/>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Issuing Bank</a:t>
              </a:r>
            </a:p>
          </p:txBody>
        </p:sp>
      </p:grpSp>
      <p:grpSp>
        <p:nvGrpSpPr>
          <p:cNvPr id="164" name="Group 163">
            <a:extLst>
              <a:ext uri="{FF2B5EF4-FFF2-40B4-BE49-F238E27FC236}">
                <a16:creationId xmlns:a16="http://schemas.microsoft.com/office/drawing/2014/main" xmlns="" id="{69D6AE67-D212-074C-BA06-B73AFF3ADA80}"/>
              </a:ext>
            </a:extLst>
          </p:cNvPr>
          <p:cNvGrpSpPr/>
          <p:nvPr/>
        </p:nvGrpSpPr>
        <p:grpSpPr>
          <a:xfrm>
            <a:off x="9575495" y="3813727"/>
            <a:ext cx="580041" cy="639991"/>
            <a:chOff x="3375112" y="3823380"/>
            <a:chExt cx="580192" cy="640158"/>
          </a:xfrm>
        </p:grpSpPr>
        <p:grpSp>
          <p:nvGrpSpPr>
            <p:cNvPr id="165" name="Group 164">
              <a:extLst>
                <a:ext uri="{FF2B5EF4-FFF2-40B4-BE49-F238E27FC236}">
                  <a16:creationId xmlns:a16="http://schemas.microsoft.com/office/drawing/2014/main" xmlns="" id="{9BBB2700-E071-9547-B315-DEAD6599BBDB}"/>
                </a:ext>
              </a:extLst>
            </p:cNvPr>
            <p:cNvGrpSpPr/>
            <p:nvPr/>
          </p:nvGrpSpPr>
          <p:grpSpPr>
            <a:xfrm>
              <a:off x="3473673" y="3823380"/>
              <a:ext cx="377260" cy="402278"/>
              <a:chOff x="531950" y="2545773"/>
              <a:chExt cx="737781" cy="786707"/>
            </a:xfrm>
            <a:solidFill>
              <a:schemeClr val="bg1">
                <a:lumMod val="60000"/>
                <a:lumOff val="40000"/>
              </a:schemeClr>
            </a:solidFill>
          </p:grpSpPr>
          <p:sp>
            <p:nvSpPr>
              <p:cNvPr id="167" name="Freeform 166">
                <a:extLst>
                  <a:ext uri="{FF2B5EF4-FFF2-40B4-BE49-F238E27FC236}">
                    <a16:creationId xmlns:a16="http://schemas.microsoft.com/office/drawing/2014/main" xmlns="" id="{5E39EC9C-341B-EF49-B06C-B3B004C72051}"/>
                  </a:ext>
                </a:extLst>
              </p:cNvPr>
              <p:cNvSpPr>
                <a:spLocks noChangeAspect="1" noChangeArrowheads="1"/>
              </p:cNvSpPr>
              <p:nvPr/>
            </p:nvSpPr>
            <p:spPr bwMode="auto">
              <a:xfrm>
                <a:off x="531950" y="2545773"/>
                <a:ext cx="737781" cy="786707"/>
              </a:xfrm>
              <a:custGeom>
                <a:avLst/>
                <a:gdLst>
                  <a:gd name="connsiteX0" fmla="*/ 746135 w 2633262"/>
                  <a:gd name="connsiteY0" fmla="*/ 2281161 h 2807887"/>
                  <a:gd name="connsiteX1" fmla="*/ 701895 w 2633262"/>
                  <a:gd name="connsiteY1" fmla="*/ 2368948 h 2807887"/>
                  <a:gd name="connsiteX2" fmla="*/ 1448030 w 2633262"/>
                  <a:gd name="connsiteY2" fmla="*/ 2368948 h 2807887"/>
                  <a:gd name="connsiteX3" fmla="*/ 1403790 w 2633262"/>
                  <a:gd name="connsiteY3" fmla="*/ 2281161 h 2807887"/>
                  <a:gd name="connsiteX4" fmla="*/ 746135 w 2633262"/>
                  <a:gd name="connsiteY4" fmla="*/ 2281161 h 2807887"/>
                  <a:gd name="connsiteX5" fmla="*/ 2149925 w 2633262"/>
                  <a:gd name="connsiteY5" fmla="*/ 1754434 h 2807887"/>
                  <a:gd name="connsiteX6" fmla="*/ 2149925 w 2633262"/>
                  <a:gd name="connsiteY6" fmla="*/ 1886446 h 2807887"/>
                  <a:gd name="connsiteX7" fmla="*/ 2325564 w 2633262"/>
                  <a:gd name="connsiteY7" fmla="*/ 1886446 h 2807887"/>
                  <a:gd name="connsiteX8" fmla="*/ 2325564 w 2633262"/>
                  <a:gd name="connsiteY8" fmla="*/ 1754434 h 2807887"/>
                  <a:gd name="connsiteX9" fmla="*/ 2149925 w 2633262"/>
                  <a:gd name="connsiteY9" fmla="*/ 1754434 h 2807887"/>
                  <a:gd name="connsiteX10" fmla="*/ 1887127 w 2633262"/>
                  <a:gd name="connsiteY10" fmla="*/ 1754434 h 2807887"/>
                  <a:gd name="connsiteX11" fmla="*/ 1887127 w 2633262"/>
                  <a:gd name="connsiteY11" fmla="*/ 1886446 h 2807887"/>
                  <a:gd name="connsiteX12" fmla="*/ 2062105 w 2633262"/>
                  <a:gd name="connsiteY12" fmla="*/ 1886446 h 2807887"/>
                  <a:gd name="connsiteX13" fmla="*/ 2062105 w 2633262"/>
                  <a:gd name="connsiteY13" fmla="*/ 1754434 h 2807887"/>
                  <a:gd name="connsiteX14" fmla="*/ 1887127 w 2633262"/>
                  <a:gd name="connsiteY14" fmla="*/ 1754434 h 2807887"/>
                  <a:gd name="connsiteX15" fmla="*/ 1623669 w 2633262"/>
                  <a:gd name="connsiteY15" fmla="*/ 1754434 h 2807887"/>
                  <a:gd name="connsiteX16" fmla="*/ 1623669 w 2633262"/>
                  <a:gd name="connsiteY16" fmla="*/ 1886446 h 2807887"/>
                  <a:gd name="connsiteX17" fmla="*/ 1799308 w 2633262"/>
                  <a:gd name="connsiteY17" fmla="*/ 1886446 h 2807887"/>
                  <a:gd name="connsiteX18" fmla="*/ 1799308 w 2633262"/>
                  <a:gd name="connsiteY18" fmla="*/ 1754434 h 2807887"/>
                  <a:gd name="connsiteX19" fmla="*/ 1623669 w 2633262"/>
                  <a:gd name="connsiteY19" fmla="*/ 1754434 h 2807887"/>
                  <a:gd name="connsiteX20" fmla="*/ 1360210 w 2633262"/>
                  <a:gd name="connsiteY20" fmla="*/ 1754434 h 2807887"/>
                  <a:gd name="connsiteX21" fmla="*/ 1360210 w 2633262"/>
                  <a:gd name="connsiteY21" fmla="*/ 1886446 h 2807887"/>
                  <a:gd name="connsiteX22" fmla="*/ 1535849 w 2633262"/>
                  <a:gd name="connsiteY22" fmla="*/ 1886446 h 2807887"/>
                  <a:gd name="connsiteX23" fmla="*/ 1535849 w 2633262"/>
                  <a:gd name="connsiteY23" fmla="*/ 1754434 h 2807887"/>
                  <a:gd name="connsiteX24" fmla="*/ 1360210 w 2633262"/>
                  <a:gd name="connsiteY24" fmla="*/ 1754434 h 2807887"/>
                  <a:gd name="connsiteX25" fmla="*/ 1097412 w 2633262"/>
                  <a:gd name="connsiteY25" fmla="*/ 1754434 h 2807887"/>
                  <a:gd name="connsiteX26" fmla="*/ 1097412 w 2633262"/>
                  <a:gd name="connsiteY26" fmla="*/ 1886446 h 2807887"/>
                  <a:gd name="connsiteX27" fmla="*/ 1273051 w 2633262"/>
                  <a:gd name="connsiteY27" fmla="*/ 1886446 h 2807887"/>
                  <a:gd name="connsiteX28" fmla="*/ 1273051 w 2633262"/>
                  <a:gd name="connsiteY28" fmla="*/ 1754434 h 2807887"/>
                  <a:gd name="connsiteX29" fmla="*/ 1097412 w 2633262"/>
                  <a:gd name="connsiteY29" fmla="*/ 1754434 h 2807887"/>
                  <a:gd name="connsiteX30" fmla="*/ 833954 w 2633262"/>
                  <a:gd name="connsiteY30" fmla="*/ 1754434 h 2807887"/>
                  <a:gd name="connsiteX31" fmla="*/ 833954 w 2633262"/>
                  <a:gd name="connsiteY31" fmla="*/ 1886446 h 2807887"/>
                  <a:gd name="connsiteX32" fmla="*/ 1009593 w 2633262"/>
                  <a:gd name="connsiteY32" fmla="*/ 1886446 h 2807887"/>
                  <a:gd name="connsiteX33" fmla="*/ 1009593 w 2633262"/>
                  <a:gd name="connsiteY33" fmla="*/ 1754434 h 2807887"/>
                  <a:gd name="connsiteX34" fmla="*/ 833954 w 2633262"/>
                  <a:gd name="connsiteY34" fmla="*/ 1754434 h 2807887"/>
                  <a:gd name="connsiteX35" fmla="*/ 2149925 w 2633262"/>
                  <a:gd name="connsiteY35" fmla="*/ 1491071 h 2807887"/>
                  <a:gd name="connsiteX36" fmla="*/ 2149925 w 2633262"/>
                  <a:gd name="connsiteY36" fmla="*/ 1623083 h 2807887"/>
                  <a:gd name="connsiteX37" fmla="*/ 2325564 w 2633262"/>
                  <a:gd name="connsiteY37" fmla="*/ 1623083 h 2807887"/>
                  <a:gd name="connsiteX38" fmla="*/ 2325564 w 2633262"/>
                  <a:gd name="connsiteY38" fmla="*/ 1491071 h 2807887"/>
                  <a:gd name="connsiteX39" fmla="*/ 2149925 w 2633262"/>
                  <a:gd name="connsiteY39" fmla="*/ 1491071 h 2807887"/>
                  <a:gd name="connsiteX40" fmla="*/ 1887127 w 2633262"/>
                  <a:gd name="connsiteY40" fmla="*/ 1491071 h 2807887"/>
                  <a:gd name="connsiteX41" fmla="*/ 1887127 w 2633262"/>
                  <a:gd name="connsiteY41" fmla="*/ 1623083 h 2807887"/>
                  <a:gd name="connsiteX42" fmla="*/ 2062105 w 2633262"/>
                  <a:gd name="connsiteY42" fmla="*/ 1623083 h 2807887"/>
                  <a:gd name="connsiteX43" fmla="*/ 2062105 w 2633262"/>
                  <a:gd name="connsiteY43" fmla="*/ 1491071 h 2807887"/>
                  <a:gd name="connsiteX44" fmla="*/ 1887127 w 2633262"/>
                  <a:gd name="connsiteY44" fmla="*/ 1491071 h 2807887"/>
                  <a:gd name="connsiteX45" fmla="*/ 1623669 w 2633262"/>
                  <a:gd name="connsiteY45" fmla="*/ 1491071 h 2807887"/>
                  <a:gd name="connsiteX46" fmla="*/ 1623669 w 2633262"/>
                  <a:gd name="connsiteY46" fmla="*/ 1623083 h 2807887"/>
                  <a:gd name="connsiteX47" fmla="*/ 1799308 w 2633262"/>
                  <a:gd name="connsiteY47" fmla="*/ 1623083 h 2807887"/>
                  <a:gd name="connsiteX48" fmla="*/ 1799308 w 2633262"/>
                  <a:gd name="connsiteY48" fmla="*/ 1491071 h 2807887"/>
                  <a:gd name="connsiteX49" fmla="*/ 1623669 w 2633262"/>
                  <a:gd name="connsiteY49" fmla="*/ 1491071 h 2807887"/>
                  <a:gd name="connsiteX50" fmla="*/ 1360210 w 2633262"/>
                  <a:gd name="connsiteY50" fmla="*/ 1491071 h 2807887"/>
                  <a:gd name="connsiteX51" fmla="*/ 1360210 w 2633262"/>
                  <a:gd name="connsiteY51" fmla="*/ 1623083 h 2807887"/>
                  <a:gd name="connsiteX52" fmla="*/ 1535849 w 2633262"/>
                  <a:gd name="connsiteY52" fmla="*/ 1623083 h 2807887"/>
                  <a:gd name="connsiteX53" fmla="*/ 1535849 w 2633262"/>
                  <a:gd name="connsiteY53" fmla="*/ 1491071 h 2807887"/>
                  <a:gd name="connsiteX54" fmla="*/ 1360210 w 2633262"/>
                  <a:gd name="connsiteY54" fmla="*/ 1491071 h 2807887"/>
                  <a:gd name="connsiteX55" fmla="*/ 1097412 w 2633262"/>
                  <a:gd name="connsiteY55" fmla="*/ 1491071 h 2807887"/>
                  <a:gd name="connsiteX56" fmla="*/ 1097412 w 2633262"/>
                  <a:gd name="connsiteY56" fmla="*/ 1623083 h 2807887"/>
                  <a:gd name="connsiteX57" fmla="*/ 1273051 w 2633262"/>
                  <a:gd name="connsiteY57" fmla="*/ 1623083 h 2807887"/>
                  <a:gd name="connsiteX58" fmla="*/ 1273051 w 2633262"/>
                  <a:gd name="connsiteY58" fmla="*/ 1491071 h 2807887"/>
                  <a:gd name="connsiteX59" fmla="*/ 1097412 w 2633262"/>
                  <a:gd name="connsiteY59" fmla="*/ 1491071 h 2807887"/>
                  <a:gd name="connsiteX60" fmla="*/ 833954 w 2633262"/>
                  <a:gd name="connsiteY60" fmla="*/ 1491071 h 2807887"/>
                  <a:gd name="connsiteX61" fmla="*/ 833954 w 2633262"/>
                  <a:gd name="connsiteY61" fmla="*/ 1623083 h 2807887"/>
                  <a:gd name="connsiteX62" fmla="*/ 1009593 w 2633262"/>
                  <a:gd name="connsiteY62" fmla="*/ 1623083 h 2807887"/>
                  <a:gd name="connsiteX63" fmla="*/ 1009593 w 2633262"/>
                  <a:gd name="connsiteY63" fmla="*/ 1491071 h 2807887"/>
                  <a:gd name="connsiteX64" fmla="*/ 833954 w 2633262"/>
                  <a:gd name="connsiteY64" fmla="*/ 1491071 h 2807887"/>
                  <a:gd name="connsiteX65" fmla="*/ 2149925 w 2633262"/>
                  <a:gd name="connsiteY65" fmla="*/ 1228368 h 2807887"/>
                  <a:gd name="connsiteX66" fmla="*/ 2149925 w 2633262"/>
                  <a:gd name="connsiteY66" fmla="*/ 1360380 h 2807887"/>
                  <a:gd name="connsiteX67" fmla="*/ 2325564 w 2633262"/>
                  <a:gd name="connsiteY67" fmla="*/ 1360380 h 2807887"/>
                  <a:gd name="connsiteX68" fmla="*/ 2325564 w 2633262"/>
                  <a:gd name="connsiteY68" fmla="*/ 1228368 h 2807887"/>
                  <a:gd name="connsiteX69" fmla="*/ 2149925 w 2633262"/>
                  <a:gd name="connsiteY69" fmla="*/ 1228368 h 2807887"/>
                  <a:gd name="connsiteX70" fmla="*/ 1887127 w 2633262"/>
                  <a:gd name="connsiteY70" fmla="*/ 1228368 h 2807887"/>
                  <a:gd name="connsiteX71" fmla="*/ 1887127 w 2633262"/>
                  <a:gd name="connsiteY71" fmla="*/ 1360380 h 2807887"/>
                  <a:gd name="connsiteX72" fmla="*/ 2062105 w 2633262"/>
                  <a:gd name="connsiteY72" fmla="*/ 1360380 h 2807887"/>
                  <a:gd name="connsiteX73" fmla="*/ 2062105 w 2633262"/>
                  <a:gd name="connsiteY73" fmla="*/ 1228368 h 2807887"/>
                  <a:gd name="connsiteX74" fmla="*/ 1887127 w 2633262"/>
                  <a:gd name="connsiteY74" fmla="*/ 1228368 h 2807887"/>
                  <a:gd name="connsiteX75" fmla="*/ 1623669 w 2633262"/>
                  <a:gd name="connsiteY75" fmla="*/ 1228368 h 2807887"/>
                  <a:gd name="connsiteX76" fmla="*/ 1623669 w 2633262"/>
                  <a:gd name="connsiteY76" fmla="*/ 1360380 h 2807887"/>
                  <a:gd name="connsiteX77" fmla="*/ 1799308 w 2633262"/>
                  <a:gd name="connsiteY77" fmla="*/ 1360380 h 2807887"/>
                  <a:gd name="connsiteX78" fmla="*/ 1799308 w 2633262"/>
                  <a:gd name="connsiteY78" fmla="*/ 1228368 h 2807887"/>
                  <a:gd name="connsiteX79" fmla="*/ 1623669 w 2633262"/>
                  <a:gd name="connsiteY79" fmla="*/ 1228368 h 2807887"/>
                  <a:gd name="connsiteX80" fmla="*/ 1360210 w 2633262"/>
                  <a:gd name="connsiteY80" fmla="*/ 1228368 h 2807887"/>
                  <a:gd name="connsiteX81" fmla="*/ 1360210 w 2633262"/>
                  <a:gd name="connsiteY81" fmla="*/ 1360380 h 2807887"/>
                  <a:gd name="connsiteX82" fmla="*/ 1535849 w 2633262"/>
                  <a:gd name="connsiteY82" fmla="*/ 1360380 h 2807887"/>
                  <a:gd name="connsiteX83" fmla="*/ 1535849 w 2633262"/>
                  <a:gd name="connsiteY83" fmla="*/ 1228368 h 2807887"/>
                  <a:gd name="connsiteX84" fmla="*/ 1360210 w 2633262"/>
                  <a:gd name="connsiteY84" fmla="*/ 1228368 h 2807887"/>
                  <a:gd name="connsiteX85" fmla="*/ 1097412 w 2633262"/>
                  <a:gd name="connsiteY85" fmla="*/ 1228368 h 2807887"/>
                  <a:gd name="connsiteX86" fmla="*/ 1097412 w 2633262"/>
                  <a:gd name="connsiteY86" fmla="*/ 1360380 h 2807887"/>
                  <a:gd name="connsiteX87" fmla="*/ 1273051 w 2633262"/>
                  <a:gd name="connsiteY87" fmla="*/ 1360380 h 2807887"/>
                  <a:gd name="connsiteX88" fmla="*/ 1273051 w 2633262"/>
                  <a:gd name="connsiteY88" fmla="*/ 1228368 h 2807887"/>
                  <a:gd name="connsiteX89" fmla="*/ 1097412 w 2633262"/>
                  <a:gd name="connsiteY89" fmla="*/ 1228368 h 2807887"/>
                  <a:gd name="connsiteX90" fmla="*/ 833954 w 2633262"/>
                  <a:gd name="connsiteY90" fmla="*/ 1228368 h 2807887"/>
                  <a:gd name="connsiteX91" fmla="*/ 833954 w 2633262"/>
                  <a:gd name="connsiteY91" fmla="*/ 1360380 h 2807887"/>
                  <a:gd name="connsiteX92" fmla="*/ 1009593 w 2633262"/>
                  <a:gd name="connsiteY92" fmla="*/ 1360380 h 2807887"/>
                  <a:gd name="connsiteX93" fmla="*/ 1009593 w 2633262"/>
                  <a:gd name="connsiteY93" fmla="*/ 1228368 h 2807887"/>
                  <a:gd name="connsiteX94" fmla="*/ 833954 w 2633262"/>
                  <a:gd name="connsiteY94" fmla="*/ 1228368 h 2807887"/>
                  <a:gd name="connsiteX95" fmla="*/ 2149925 w 2633262"/>
                  <a:gd name="connsiteY95" fmla="*/ 965005 h 2807887"/>
                  <a:gd name="connsiteX96" fmla="*/ 2149925 w 2633262"/>
                  <a:gd name="connsiteY96" fmla="*/ 1097017 h 2807887"/>
                  <a:gd name="connsiteX97" fmla="*/ 2325564 w 2633262"/>
                  <a:gd name="connsiteY97" fmla="*/ 1097017 h 2807887"/>
                  <a:gd name="connsiteX98" fmla="*/ 2325564 w 2633262"/>
                  <a:gd name="connsiteY98" fmla="*/ 965005 h 2807887"/>
                  <a:gd name="connsiteX99" fmla="*/ 2149925 w 2633262"/>
                  <a:gd name="connsiteY99" fmla="*/ 965005 h 2807887"/>
                  <a:gd name="connsiteX100" fmla="*/ 1887127 w 2633262"/>
                  <a:gd name="connsiteY100" fmla="*/ 965005 h 2807887"/>
                  <a:gd name="connsiteX101" fmla="*/ 1887127 w 2633262"/>
                  <a:gd name="connsiteY101" fmla="*/ 1097017 h 2807887"/>
                  <a:gd name="connsiteX102" fmla="*/ 2062105 w 2633262"/>
                  <a:gd name="connsiteY102" fmla="*/ 1097017 h 2807887"/>
                  <a:gd name="connsiteX103" fmla="*/ 2062105 w 2633262"/>
                  <a:gd name="connsiteY103" fmla="*/ 965005 h 2807887"/>
                  <a:gd name="connsiteX104" fmla="*/ 1887127 w 2633262"/>
                  <a:gd name="connsiteY104" fmla="*/ 965005 h 2807887"/>
                  <a:gd name="connsiteX105" fmla="*/ 1623669 w 2633262"/>
                  <a:gd name="connsiteY105" fmla="*/ 965005 h 2807887"/>
                  <a:gd name="connsiteX106" fmla="*/ 1623669 w 2633262"/>
                  <a:gd name="connsiteY106" fmla="*/ 1097017 h 2807887"/>
                  <a:gd name="connsiteX107" fmla="*/ 1799308 w 2633262"/>
                  <a:gd name="connsiteY107" fmla="*/ 1097017 h 2807887"/>
                  <a:gd name="connsiteX108" fmla="*/ 1799308 w 2633262"/>
                  <a:gd name="connsiteY108" fmla="*/ 965005 h 2807887"/>
                  <a:gd name="connsiteX109" fmla="*/ 1623669 w 2633262"/>
                  <a:gd name="connsiteY109" fmla="*/ 965005 h 2807887"/>
                  <a:gd name="connsiteX110" fmla="*/ 1974286 w 2633262"/>
                  <a:gd name="connsiteY110" fmla="*/ 131352 h 2807887"/>
                  <a:gd name="connsiteX111" fmla="*/ 1623669 w 2633262"/>
                  <a:gd name="connsiteY111" fmla="*/ 482503 h 2807887"/>
                  <a:gd name="connsiteX112" fmla="*/ 1974286 w 2633262"/>
                  <a:gd name="connsiteY112" fmla="*/ 833653 h 2807887"/>
                  <a:gd name="connsiteX113" fmla="*/ 2325564 w 2633262"/>
                  <a:gd name="connsiteY113" fmla="*/ 482503 h 2807887"/>
                  <a:gd name="connsiteX114" fmla="*/ 1974286 w 2633262"/>
                  <a:gd name="connsiteY114" fmla="*/ 131352 h 2807887"/>
                  <a:gd name="connsiteX115" fmla="*/ 1448030 w 2633262"/>
                  <a:gd name="connsiteY115" fmla="*/ 0 h 2807887"/>
                  <a:gd name="connsiteX116" fmla="*/ 2501202 w 2633262"/>
                  <a:gd name="connsiteY116" fmla="*/ 0 h 2807887"/>
                  <a:gd name="connsiteX117" fmla="*/ 2501202 w 2633262"/>
                  <a:gd name="connsiteY117" fmla="*/ 2675875 h 2807887"/>
                  <a:gd name="connsiteX118" fmla="*/ 2633262 w 2633262"/>
                  <a:gd name="connsiteY118" fmla="*/ 2675875 h 2807887"/>
                  <a:gd name="connsiteX119" fmla="*/ 2633262 w 2633262"/>
                  <a:gd name="connsiteY119" fmla="*/ 2807887 h 2807887"/>
                  <a:gd name="connsiteX120" fmla="*/ 0 w 2633262"/>
                  <a:gd name="connsiteY120" fmla="*/ 2807887 h 2807887"/>
                  <a:gd name="connsiteX121" fmla="*/ 0 w 2633262"/>
                  <a:gd name="connsiteY121" fmla="*/ 2675875 h 2807887"/>
                  <a:gd name="connsiteX122" fmla="*/ 2018526 w 2633262"/>
                  <a:gd name="connsiteY122" fmla="*/ 2675875 h 2807887"/>
                  <a:gd name="connsiteX123" fmla="*/ 2018526 w 2633262"/>
                  <a:gd name="connsiteY123" fmla="*/ 2632312 h 2807887"/>
                  <a:gd name="connsiteX124" fmla="*/ 1360210 w 2633262"/>
                  <a:gd name="connsiteY124" fmla="*/ 2632312 h 2807887"/>
                  <a:gd name="connsiteX125" fmla="*/ 1360210 w 2633262"/>
                  <a:gd name="connsiteY125" fmla="*/ 2456736 h 2807887"/>
                  <a:gd name="connsiteX126" fmla="*/ 1119202 w 2633262"/>
                  <a:gd name="connsiteY126" fmla="*/ 2456736 h 2807887"/>
                  <a:gd name="connsiteX127" fmla="*/ 1119202 w 2633262"/>
                  <a:gd name="connsiteY127" fmla="*/ 2632312 h 2807887"/>
                  <a:gd name="connsiteX128" fmla="*/ 1031383 w 2633262"/>
                  <a:gd name="connsiteY128" fmla="*/ 2632312 h 2807887"/>
                  <a:gd name="connsiteX129" fmla="*/ 1031383 w 2633262"/>
                  <a:gd name="connsiteY129" fmla="*/ 2456736 h 2807887"/>
                  <a:gd name="connsiteX130" fmla="*/ 789714 w 2633262"/>
                  <a:gd name="connsiteY130" fmla="*/ 2456736 h 2807887"/>
                  <a:gd name="connsiteX131" fmla="*/ 789714 w 2633262"/>
                  <a:gd name="connsiteY131" fmla="*/ 2632312 h 2807887"/>
                  <a:gd name="connsiteX132" fmla="*/ 131399 w 2633262"/>
                  <a:gd name="connsiteY132" fmla="*/ 2632312 h 2807887"/>
                  <a:gd name="connsiteX133" fmla="*/ 131399 w 2633262"/>
                  <a:gd name="connsiteY133" fmla="*/ 2269940 h 2807887"/>
                  <a:gd name="connsiteX134" fmla="*/ 98384 w 2633262"/>
                  <a:gd name="connsiteY134" fmla="*/ 2281161 h 2807887"/>
                  <a:gd name="connsiteX135" fmla="*/ 54805 w 2633262"/>
                  <a:gd name="connsiteY135" fmla="*/ 2291722 h 2807887"/>
                  <a:gd name="connsiteX136" fmla="*/ 33015 w 2633262"/>
                  <a:gd name="connsiteY136" fmla="*/ 2203934 h 2807887"/>
                  <a:gd name="connsiteX137" fmla="*/ 76594 w 2633262"/>
                  <a:gd name="connsiteY137" fmla="*/ 2193373 h 2807887"/>
                  <a:gd name="connsiteX138" fmla="*/ 1075623 w 2633262"/>
                  <a:gd name="connsiteY138" fmla="*/ 2061361 h 2807887"/>
                  <a:gd name="connsiteX139" fmla="*/ 2073330 w 2633262"/>
                  <a:gd name="connsiteY139" fmla="*/ 2193373 h 2807887"/>
                  <a:gd name="connsiteX140" fmla="*/ 2116910 w 2633262"/>
                  <a:gd name="connsiteY140" fmla="*/ 2203934 h 2807887"/>
                  <a:gd name="connsiteX141" fmla="*/ 2139360 w 2633262"/>
                  <a:gd name="connsiteY141" fmla="*/ 2116146 h 2807887"/>
                  <a:gd name="connsiteX142" fmla="*/ 2095120 w 2633262"/>
                  <a:gd name="connsiteY142" fmla="*/ 2105585 h 2807887"/>
                  <a:gd name="connsiteX143" fmla="*/ 1075623 w 2633262"/>
                  <a:gd name="connsiteY143" fmla="*/ 1974234 h 2807887"/>
                  <a:gd name="connsiteX144" fmla="*/ 658315 w 2633262"/>
                  <a:gd name="connsiteY144" fmla="*/ 1996016 h 2807887"/>
                  <a:gd name="connsiteX145" fmla="*/ 658315 w 2633262"/>
                  <a:gd name="connsiteY145" fmla="*/ 1097017 h 2807887"/>
                  <a:gd name="connsiteX146" fmla="*/ 1448030 w 2633262"/>
                  <a:gd name="connsiteY146" fmla="*/ 1097017 h 2807887"/>
                  <a:gd name="connsiteX147" fmla="*/ 1448030 w 2633262"/>
                  <a:gd name="connsiteY147" fmla="*/ 0 h 280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2633262" h="2807887">
                    <a:moveTo>
                      <a:pt x="746135" y="2281161"/>
                    </a:moveTo>
                    <a:cubicBezTo>
                      <a:pt x="746135" y="2281161"/>
                      <a:pt x="746135" y="2281161"/>
                      <a:pt x="701895" y="2368948"/>
                    </a:cubicBezTo>
                    <a:lnTo>
                      <a:pt x="1448030" y="2368948"/>
                    </a:lnTo>
                    <a:cubicBezTo>
                      <a:pt x="1448030" y="2368948"/>
                      <a:pt x="1448030" y="2368948"/>
                      <a:pt x="1403790" y="2281161"/>
                    </a:cubicBezTo>
                    <a:cubicBezTo>
                      <a:pt x="1403790" y="2281161"/>
                      <a:pt x="1403790" y="2281161"/>
                      <a:pt x="746135" y="2281161"/>
                    </a:cubicBezTo>
                    <a:close/>
                    <a:moveTo>
                      <a:pt x="2149925" y="1754434"/>
                    </a:moveTo>
                    <a:cubicBezTo>
                      <a:pt x="2149925" y="1754434"/>
                      <a:pt x="2149925" y="1754434"/>
                      <a:pt x="2149925" y="1886446"/>
                    </a:cubicBezTo>
                    <a:cubicBezTo>
                      <a:pt x="2149925" y="1886446"/>
                      <a:pt x="2149925" y="1886446"/>
                      <a:pt x="2325564" y="1886446"/>
                    </a:cubicBezTo>
                    <a:lnTo>
                      <a:pt x="2325564" y="1754434"/>
                    </a:lnTo>
                    <a:cubicBezTo>
                      <a:pt x="2325564" y="1754434"/>
                      <a:pt x="2325564" y="1754434"/>
                      <a:pt x="2149925" y="1754434"/>
                    </a:cubicBezTo>
                    <a:close/>
                    <a:moveTo>
                      <a:pt x="1887127" y="1754434"/>
                    </a:moveTo>
                    <a:cubicBezTo>
                      <a:pt x="1887127" y="1754434"/>
                      <a:pt x="1887127" y="1754434"/>
                      <a:pt x="1887127" y="1886446"/>
                    </a:cubicBezTo>
                    <a:cubicBezTo>
                      <a:pt x="1887127" y="1886446"/>
                      <a:pt x="1887127" y="1886446"/>
                      <a:pt x="2062105" y="1886446"/>
                    </a:cubicBezTo>
                    <a:lnTo>
                      <a:pt x="2062105" y="1754434"/>
                    </a:lnTo>
                    <a:cubicBezTo>
                      <a:pt x="2062105" y="1754434"/>
                      <a:pt x="2062105" y="1754434"/>
                      <a:pt x="1887127" y="1754434"/>
                    </a:cubicBezTo>
                    <a:close/>
                    <a:moveTo>
                      <a:pt x="1623669" y="1754434"/>
                    </a:moveTo>
                    <a:cubicBezTo>
                      <a:pt x="1623669" y="1754434"/>
                      <a:pt x="1623669" y="1754434"/>
                      <a:pt x="1623669" y="1886446"/>
                    </a:cubicBezTo>
                    <a:cubicBezTo>
                      <a:pt x="1623669" y="1886446"/>
                      <a:pt x="1623669" y="1886446"/>
                      <a:pt x="1799308" y="1886446"/>
                    </a:cubicBezTo>
                    <a:lnTo>
                      <a:pt x="1799308" y="1754434"/>
                    </a:lnTo>
                    <a:cubicBezTo>
                      <a:pt x="1799308" y="1754434"/>
                      <a:pt x="1799308" y="1754434"/>
                      <a:pt x="1623669" y="1754434"/>
                    </a:cubicBezTo>
                    <a:close/>
                    <a:moveTo>
                      <a:pt x="1360210" y="1754434"/>
                    </a:moveTo>
                    <a:cubicBezTo>
                      <a:pt x="1360210" y="1754434"/>
                      <a:pt x="1360210" y="1754434"/>
                      <a:pt x="1360210" y="1886446"/>
                    </a:cubicBezTo>
                    <a:cubicBezTo>
                      <a:pt x="1360210" y="1886446"/>
                      <a:pt x="1360210" y="1886446"/>
                      <a:pt x="1535849" y="1886446"/>
                    </a:cubicBezTo>
                    <a:lnTo>
                      <a:pt x="1535849" y="1754434"/>
                    </a:lnTo>
                    <a:cubicBezTo>
                      <a:pt x="1535849" y="1754434"/>
                      <a:pt x="1535849" y="1754434"/>
                      <a:pt x="1360210" y="1754434"/>
                    </a:cubicBezTo>
                    <a:close/>
                    <a:moveTo>
                      <a:pt x="1097412" y="1754434"/>
                    </a:moveTo>
                    <a:cubicBezTo>
                      <a:pt x="1097412" y="1754434"/>
                      <a:pt x="1097412" y="1754434"/>
                      <a:pt x="1097412" y="1886446"/>
                    </a:cubicBezTo>
                    <a:cubicBezTo>
                      <a:pt x="1097412" y="1886446"/>
                      <a:pt x="1097412" y="1886446"/>
                      <a:pt x="1273051" y="1886446"/>
                    </a:cubicBezTo>
                    <a:lnTo>
                      <a:pt x="1273051" y="1754434"/>
                    </a:lnTo>
                    <a:cubicBezTo>
                      <a:pt x="1273051" y="1754434"/>
                      <a:pt x="1273051" y="1754434"/>
                      <a:pt x="1097412" y="1754434"/>
                    </a:cubicBezTo>
                    <a:close/>
                    <a:moveTo>
                      <a:pt x="833954" y="1754434"/>
                    </a:moveTo>
                    <a:cubicBezTo>
                      <a:pt x="833954" y="1754434"/>
                      <a:pt x="833954" y="1754434"/>
                      <a:pt x="833954" y="1886446"/>
                    </a:cubicBezTo>
                    <a:cubicBezTo>
                      <a:pt x="833954" y="1886446"/>
                      <a:pt x="833954" y="1886446"/>
                      <a:pt x="1009593" y="1886446"/>
                    </a:cubicBezTo>
                    <a:lnTo>
                      <a:pt x="1009593" y="1754434"/>
                    </a:lnTo>
                    <a:cubicBezTo>
                      <a:pt x="1009593" y="1754434"/>
                      <a:pt x="1009593" y="1754434"/>
                      <a:pt x="833954" y="1754434"/>
                    </a:cubicBezTo>
                    <a:close/>
                    <a:moveTo>
                      <a:pt x="2149925" y="1491071"/>
                    </a:moveTo>
                    <a:cubicBezTo>
                      <a:pt x="2149925" y="1491071"/>
                      <a:pt x="2149925" y="1491071"/>
                      <a:pt x="2149925" y="1623083"/>
                    </a:cubicBezTo>
                    <a:cubicBezTo>
                      <a:pt x="2149925" y="1623083"/>
                      <a:pt x="2149925" y="1623083"/>
                      <a:pt x="2325564" y="1623083"/>
                    </a:cubicBezTo>
                    <a:lnTo>
                      <a:pt x="2325564" y="1491071"/>
                    </a:lnTo>
                    <a:cubicBezTo>
                      <a:pt x="2325564" y="1491071"/>
                      <a:pt x="2325564" y="1491071"/>
                      <a:pt x="2149925" y="1491071"/>
                    </a:cubicBezTo>
                    <a:close/>
                    <a:moveTo>
                      <a:pt x="1887127" y="1491071"/>
                    </a:moveTo>
                    <a:cubicBezTo>
                      <a:pt x="1887127" y="1491071"/>
                      <a:pt x="1887127" y="1491071"/>
                      <a:pt x="1887127" y="1623083"/>
                    </a:cubicBezTo>
                    <a:cubicBezTo>
                      <a:pt x="1887127" y="1623083"/>
                      <a:pt x="1887127" y="1623083"/>
                      <a:pt x="2062105" y="1623083"/>
                    </a:cubicBezTo>
                    <a:lnTo>
                      <a:pt x="2062105" y="1491071"/>
                    </a:lnTo>
                    <a:cubicBezTo>
                      <a:pt x="2062105" y="1491071"/>
                      <a:pt x="2062105" y="1491071"/>
                      <a:pt x="1887127" y="1491071"/>
                    </a:cubicBezTo>
                    <a:close/>
                    <a:moveTo>
                      <a:pt x="1623669" y="1491071"/>
                    </a:moveTo>
                    <a:cubicBezTo>
                      <a:pt x="1623669" y="1491071"/>
                      <a:pt x="1623669" y="1491071"/>
                      <a:pt x="1623669" y="1623083"/>
                    </a:cubicBezTo>
                    <a:cubicBezTo>
                      <a:pt x="1623669" y="1623083"/>
                      <a:pt x="1623669" y="1623083"/>
                      <a:pt x="1799308" y="1623083"/>
                    </a:cubicBezTo>
                    <a:lnTo>
                      <a:pt x="1799308" y="1491071"/>
                    </a:lnTo>
                    <a:cubicBezTo>
                      <a:pt x="1799308" y="1491071"/>
                      <a:pt x="1799308" y="1491071"/>
                      <a:pt x="1623669" y="1491071"/>
                    </a:cubicBezTo>
                    <a:close/>
                    <a:moveTo>
                      <a:pt x="1360210" y="1491071"/>
                    </a:moveTo>
                    <a:cubicBezTo>
                      <a:pt x="1360210" y="1491071"/>
                      <a:pt x="1360210" y="1491071"/>
                      <a:pt x="1360210" y="1623083"/>
                    </a:cubicBezTo>
                    <a:cubicBezTo>
                      <a:pt x="1360210" y="1623083"/>
                      <a:pt x="1360210" y="1623083"/>
                      <a:pt x="1535849" y="1623083"/>
                    </a:cubicBezTo>
                    <a:lnTo>
                      <a:pt x="1535849" y="1491071"/>
                    </a:lnTo>
                    <a:cubicBezTo>
                      <a:pt x="1535849" y="1491071"/>
                      <a:pt x="1535849" y="1491071"/>
                      <a:pt x="1360210" y="1491071"/>
                    </a:cubicBezTo>
                    <a:close/>
                    <a:moveTo>
                      <a:pt x="1097412" y="1491071"/>
                    </a:moveTo>
                    <a:cubicBezTo>
                      <a:pt x="1097412" y="1491071"/>
                      <a:pt x="1097412" y="1491071"/>
                      <a:pt x="1097412" y="1623083"/>
                    </a:cubicBezTo>
                    <a:cubicBezTo>
                      <a:pt x="1097412" y="1623083"/>
                      <a:pt x="1097412" y="1623083"/>
                      <a:pt x="1273051" y="1623083"/>
                    </a:cubicBezTo>
                    <a:lnTo>
                      <a:pt x="1273051" y="1491071"/>
                    </a:lnTo>
                    <a:cubicBezTo>
                      <a:pt x="1273051" y="1491071"/>
                      <a:pt x="1273051" y="1491071"/>
                      <a:pt x="1097412" y="1491071"/>
                    </a:cubicBezTo>
                    <a:close/>
                    <a:moveTo>
                      <a:pt x="833954" y="1491071"/>
                    </a:moveTo>
                    <a:cubicBezTo>
                      <a:pt x="833954" y="1491071"/>
                      <a:pt x="833954" y="1491071"/>
                      <a:pt x="833954" y="1623083"/>
                    </a:cubicBezTo>
                    <a:cubicBezTo>
                      <a:pt x="833954" y="1623083"/>
                      <a:pt x="833954" y="1623083"/>
                      <a:pt x="1009593" y="1623083"/>
                    </a:cubicBezTo>
                    <a:lnTo>
                      <a:pt x="1009593" y="1491071"/>
                    </a:lnTo>
                    <a:cubicBezTo>
                      <a:pt x="1009593" y="1491071"/>
                      <a:pt x="1009593" y="1491071"/>
                      <a:pt x="833954" y="1491071"/>
                    </a:cubicBezTo>
                    <a:close/>
                    <a:moveTo>
                      <a:pt x="2149925" y="1228368"/>
                    </a:moveTo>
                    <a:cubicBezTo>
                      <a:pt x="2149925" y="1228368"/>
                      <a:pt x="2149925" y="1228368"/>
                      <a:pt x="2149925" y="1360380"/>
                    </a:cubicBezTo>
                    <a:cubicBezTo>
                      <a:pt x="2149925" y="1360380"/>
                      <a:pt x="2149925" y="1360380"/>
                      <a:pt x="2325564" y="1360380"/>
                    </a:cubicBezTo>
                    <a:lnTo>
                      <a:pt x="2325564" y="1228368"/>
                    </a:lnTo>
                    <a:cubicBezTo>
                      <a:pt x="2325564" y="1228368"/>
                      <a:pt x="2325564" y="1228368"/>
                      <a:pt x="2149925" y="1228368"/>
                    </a:cubicBezTo>
                    <a:close/>
                    <a:moveTo>
                      <a:pt x="1887127" y="1228368"/>
                    </a:moveTo>
                    <a:cubicBezTo>
                      <a:pt x="1887127" y="1228368"/>
                      <a:pt x="1887127" y="1228368"/>
                      <a:pt x="1887127" y="1360380"/>
                    </a:cubicBezTo>
                    <a:cubicBezTo>
                      <a:pt x="1887127" y="1360380"/>
                      <a:pt x="1887127" y="1360380"/>
                      <a:pt x="2062105" y="1360380"/>
                    </a:cubicBezTo>
                    <a:lnTo>
                      <a:pt x="2062105" y="1228368"/>
                    </a:lnTo>
                    <a:cubicBezTo>
                      <a:pt x="2062105" y="1228368"/>
                      <a:pt x="2062105" y="1228368"/>
                      <a:pt x="1887127" y="1228368"/>
                    </a:cubicBezTo>
                    <a:close/>
                    <a:moveTo>
                      <a:pt x="1623669" y="1228368"/>
                    </a:moveTo>
                    <a:cubicBezTo>
                      <a:pt x="1623669" y="1228368"/>
                      <a:pt x="1623669" y="1228368"/>
                      <a:pt x="1623669" y="1360380"/>
                    </a:cubicBezTo>
                    <a:cubicBezTo>
                      <a:pt x="1623669" y="1360380"/>
                      <a:pt x="1623669" y="1360380"/>
                      <a:pt x="1799308" y="1360380"/>
                    </a:cubicBezTo>
                    <a:lnTo>
                      <a:pt x="1799308" y="1228368"/>
                    </a:lnTo>
                    <a:cubicBezTo>
                      <a:pt x="1799308" y="1228368"/>
                      <a:pt x="1799308" y="1228368"/>
                      <a:pt x="1623669" y="1228368"/>
                    </a:cubicBezTo>
                    <a:close/>
                    <a:moveTo>
                      <a:pt x="1360210" y="1228368"/>
                    </a:moveTo>
                    <a:cubicBezTo>
                      <a:pt x="1360210" y="1228368"/>
                      <a:pt x="1360210" y="1228368"/>
                      <a:pt x="1360210" y="1360380"/>
                    </a:cubicBezTo>
                    <a:cubicBezTo>
                      <a:pt x="1360210" y="1360380"/>
                      <a:pt x="1360210" y="1360380"/>
                      <a:pt x="1535849" y="1360380"/>
                    </a:cubicBezTo>
                    <a:lnTo>
                      <a:pt x="1535849" y="1228368"/>
                    </a:lnTo>
                    <a:cubicBezTo>
                      <a:pt x="1535849" y="1228368"/>
                      <a:pt x="1535849" y="1228368"/>
                      <a:pt x="1360210" y="1228368"/>
                    </a:cubicBezTo>
                    <a:close/>
                    <a:moveTo>
                      <a:pt x="1097412" y="1228368"/>
                    </a:moveTo>
                    <a:cubicBezTo>
                      <a:pt x="1097412" y="1228368"/>
                      <a:pt x="1097412" y="1228368"/>
                      <a:pt x="1097412" y="1360380"/>
                    </a:cubicBezTo>
                    <a:cubicBezTo>
                      <a:pt x="1097412" y="1360380"/>
                      <a:pt x="1097412" y="1360380"/>
                      <a:pt x="1273051" y="1360380"/>
                    </a:cubicBezTo>
                    <a:lnTo>
                      <a:pt x="1273051" y="1228368"/>
                    </a:lnTo>
                    <a:cubicBezTo>
                      <a:pt x="1273051" y="1228368"/>
                      <a:pt x="1273051" y="1228368"/>
                      <a:pt x="1097412" y="1228368"/>
                    </a:cubicBezTo>
                    <a:close/>
                    <a:moveTo>
                      <a:pt x="833954" y="1228368"/>
                    </a:moveTo>
                    <a:cubicBezTo>
                      <a:pt x="833954" y="1228368"/>
                      <a:pt x="833954" y="1228368"/>
                      <a:pt x="833954" y="1360380"/>
                    </a:cubicBezTo>
                    <a:cubicBezTo>
                      <a:pt x="833954" y="1360380"/>
                      <a:pt x="833954" y="1360380"/>
                      <a:pt x="1009593" y="1360380"/>
                    </a:cubicBezTo>
                    <a:lnTo>
                      <a:pt x="1009593" y="1228368"/>
                    </a:lnTo>
                    <a:cubicBezTo>
                      <a:pt x="1009593" y="1228368"/>
                      <a:pt x="1009593" y="1228368"/>
                      <a:pt x="833954" y="1228368"/>
                    </a:cubicBezTo>
                    <a:close/>
                    <a:moveTo>
                      <a:pt x="2149925" y="965005"/>
                    </a:moveTo>
                    <a:cubicBezTo>
                      <a:pt x="2149925" y="965005"/>
                      <a:pt x="2149925" y="965005"/>
                      <a:pt x="2149925" y="1097017"/>
                    </a:cubicBezTo>
                    <a:cubicBezTo>
                      <a:pt x="2149925" y="1097017"/>
                      <a:pt x="2149925" y="1097017"/>
                      <a:pt x="2325564" y="1097017"/>
                    </a:cubicBezTo>
                    <a:lnTo>
                      <a:pt x="2325564" y="965005"/>
                    </a:lnTo>
                    <a:cubicBezTo>
                      <a:pt x="2325564" y="965005"/>
                      <a:pt x="2325564" y="965005"/>
                      <a:pt x="2149925" y="965005"/>
                    </a:cubicBezTo>
                    <a:close/>
                    <a:moveTo>
                      <a:pt x="1887127" y="965005"/>
                    </a:moveTo>
                    <a:cubicBezTo>
                      <a:pt x="1887127" y="965005"/>
                      <a:pt x="1887127" y="965005"/>
                      <a:pt x="1887127" y="1097017"/>
                    </a:cubicBezTo>
                    <a:cubicBezTo>
                      <a:pt x="1887127" y="1097017"/>
                      <a:pt x="1887127" y="1097017"/>
                      <a:pt x="2062105" y="1097017"/>
                    </a:cubicBezTo>
                    <a:lnTo>
                      <a:pt x="2062105" y="965005"/>
                    </a:lnTo>
                    <a:cubicBezTo>
                      <a:pt x="2062105" y="965005"/>
                      <a:pt x="2062105" y="965005"/>
                      <a:pt x="1887127" y="965005"/>
                    </a:cubicBezTo>
                    <a:close/>
                    <a:moveTo>
                      <a:pt x="1623669" y="965005"/>
                    </a:moveTo>
                    <a:cubicBezTo>
                      <a:pt x="1623669" y="965005"/>
                      <a:pt x="1623669" y="965005"/>
                      <a:pt x="1623669" y="1097017"/>
                    </a:cubicBezTo>
                    <a:cubicBezTo>
                      <a:pt x="1623669" y="1097017"/>
                      <a:pt x="1623669" y="1097017"/>
                      <a:pt x="1799308" y="1097017"/>
                    </a:cubicBezTo>
                    <a:lnTo>
                      <a:pt x="1799308" y="965005"/>
                    </a:lnTo>
                    <a:cubicBezTo>
                      <a:pt x="1799308" y="965005"/>
                      <a:pt x="1799308" y="965005"/>
                      <a:pt x="1623669" y="965005"/>
                    </a:cubicBezTo>
                    <a:close/>
                    <a:moveTo>
                      <a:pt x="1974286" y="131352"/>
                    </a:moveTo>
                    <a:cubicBezTo>
                      <a:pt x="1777518" y="131352"/>
                      <a:pt x="1623669" y="285145"/>
                      <a:pt x="1623669" y="482503"/>
                    </a:cubicBezTo>
                    <a:cubicBezTo>
                      <a:pt x="1623669" y="680520"/>
                      <a:pt x="1777518" y="833653"/>
                      <a:pt x="1974286" y="833653"/>
                    </a:cubicBezTo>
                    <a:cubicBezTo>
                      <a:pt x="2172375" y="833653"/>
                      <a:pt x="2325564" y="680520"/>
                      <a:pt x="2325564" y="482503"/>
                    </a:cubicBezTo>
                    <a:cubicBezTo>
                      <a:pt x="2325564" y="285145"/>
                      <a:pt x="2172375" y="131352"/>
                      <a:pt x="1974286" y="131352"/>
                    </a:cubicBezTo>
                    <a:close/>
                    <a:moveTo>
                      <a:pt x="1448030" y="0"/>
                    </a:moveTo>
                    <a:cubicBezTo>
                      <a:pt x="1448030" y="0"/>
                      <a:pt x="1448030" y="0"/>
                      <a:pt x="2501202" y="0"/>
                    </a:cubicBezTo>
                    <a:cubicBezTo>
                      <a:pt x="2501202" y="0"/>
                      <a:pt x="2501202" y="0"/>
                      <a:pt x="2501202" y="2675875"/>
                    </a:cubicBezTo>
                    <a:lnTo>
                      <a:pt x="2633262" y="2675875"/>
                    </a:lnTo>
                    <a:cubicBezTo>
                      <a:pt x="2633262" y="2675875"/>
                      <a:pt x="2633262" y="2675875"/>
                      <a:pt x="2633262" y="2807887"/>
                    </a:cubicBezTo>
                    <a:cubicBezTo>
                      <a:pt x="2633262" y="2807887"/>
                      <a:pt x="2633262" y="2807887"/>
                      <a:pt x="0" y="2807887"/>
                    </a:cubicBezTo>
                    <a:cubicBezTo>
                      <a:pt x="0" y="2807887"/>
                      <a:pt x="0" y="2807887"/>
                      <a:pt x="0" y="2675875"/>
                    </a:cubicBezTo>
                    <a:cubicBezTo>
                      <a:pt x="0" y="2675875"/>
                      <a:pt x="0" y="2675875"/>
                      <a:pt x="2018526" y="2675875"/>
                    </a:cubicBezTo>
                    <a:cubicBezTo>
                      <a:pt x="2018526" y="2675875"/>
                      <a:pt x="2018526" y="2675875"/>
                      <a:pt x="2018526" y="2632312"/>
                    </a:cubicBezTo>
                    <a:cubicBezTo>
                      <a:pt x="2018526" y="2632312"/>
                      <a:pt x="2018526" y="2632312"/>
                      <a:pt x="1360210" y="2632312"/>
                    </a:cubicBezTo>
                    <a:cubicBezTo>
                      <a:pt x="1360210" y="2632312"/>
                      <a:pt x="1360210" y="2632312"/>
                      <a:pt x="1360210" y="2456736"/>
                    </a:cubicBezTo>
                    <a:cubicBezTo>
                      <a:pt x="1360210" y="2456736"/>
                      <a:pt x="1360210" y="2456736"/>
                      <a:pt x="1119202" y="2456736"/>
                    </a:cubicBezTo>
                    <a:cubicBezTo>
                      <a:pt x="1119202" y="2456736"/>
                      <a:pt x="1119202" y="2456736"/>
                      <a:pt x="1119202" y="2632312"/>
                    </a:cubicBezTo>
                    <a:cubicBezTo>
                      <a:pt x="1119202" y="2632312"/>
                      <a:pt x="1119202" y="2632312"/>
                      <a:pt x="1031383" y="2632312"/>
                    </a:cubicBezTo>
                    <a:cubicBezTo>
                      <a:pt x="1031383" y="2632312"/>
                      <a:pt x="1031383" y="2632312"/>
                      <a:pt x="1031383" y="2456736"/>
                    </a:cubicBezTo>
                    <a:cubicBezTo>
                      <a:pt x="1031383" y="2456736"/>
                      <a:pt x="1031383" y="2456736"/>
                      <a:pt x="789714" y="2456736"/>
                    </a:cubicBezTo>
                    <a:cubicBezTo>
                      <a:pt x="789714" y="2456736"/>
                      <a:pt x="789714" y="2456736"/>
                      <a:pt x="789714" y="2632312"/>
                    </a:cubicBezTo>
                    <a:cubicBezTo>
                      <a:pt x="789714" y="2632312"/>
                      <a:pt x="789714" y="2632312"/>
                      <a:pt x="131399" y="2632312"/>
                    </a:cubicBezTo>
                    <a:cubicBezTo>
                      <a:pt x="131399" y="2632312"/>
                      <a:pt x="131399" y="2632312"/>
                      <a:pt x="131399" y="2269940"/>
                    </a:cubicBezTo>
                    <a:cubicBezTo>
                      <a:pt x="109609" y="2269940"/>
                      <a:pt x="98384" y="2281161"/>
                      <a:pt x="98384" y="2281161"/>
                    </a:cubicBezTo>
                    <a:cubicBezTo>
                      <a:pt x="98384" y="2281161"/>
                      <a:pt x="98384" y="2281161"/>
                      <a:pt x="54805" y="2291722"/>
                    </a:cubicBezTo>
                    <a:cubicBezTo>
                      <a:pt x="54805" y="2291722"/>
                      <a:pt x="54805" y="2291722"/>
                      <a:pt x="33015" y="2203934"/>
                    </a:cubicBezTo>
                    <a:cubicBezTo>
                      <a:pt x="33015" y="2203934"/>
                      <a:pt x="33015" y="2203934"/>
                      <a:pt x="76594" y="2193373"/>
                    </a:cubicBezTo>
                    <a:cubicBezTo>
                      <a:pt x="98384" y="2182152"/>
                      <a:pt x="526916" y="2061361"/>
                      <a:pt x="1075623" y="2061361"/>
                    </a:cubicBezTo>
                    <a:cubicBezTo>
                      <a:pt x="1623669" y="2061361"/>
                      <a:pt x="2051541" y="2182152"/>
                      <a:pt x="2073330" y="2193373"/>
                    </a:cubicBezTo>
                    <a:cubicBezTo>
                      <a:pt x="2073330" y="2193373"/>
                      <a:pt x="2073330" y="2193373"/>
                      <a:pt x="2116910" y="2203934"/>
                    </a:cubicBezTo>
                    <a:cubicBezTo>
                      <a:pt x="2116910" y="2203934"/>
                      <a:pt x="2116910" y="2203934"/>
                      <a:pt x="2139360" y="2116146"/>
                    </a:cubicBezTo>
                    <a:cubicBezTo>
                      <a:pt x="2139360" y="2116146"/>
                      <a:pt x="2139360" y="2116146"/>
                      <a:pt x="2095120" y="2105585"/>
                    </a:cubicBezTo>
                    <a:cubicBezTo>
                      <a:pt x="2084556" y="2105585"/>
                      <a:pt x="1645458" y="1974234"/>
                      <a:pt x="1075623" y="1974234"/>
                    </a:cubicBezTo>
                    <a:cubicBezTo>
                      <a:pt x="921774" y="1974234"/>
                      <a:pt x="789714" y="1984795"/>
                      <a:pt x="658315" y="1996016"/>
                    </a:cubicBezTo>
                    <a:cubicBezTo>
                      <a:pt x="658315" y="1996016"/>
                      <a:pt x="658315" y="1996016"/>
                      <a:pt x="658315" y="1097017"/>
                    </a:cubicBezTo>
                    <a:cubicBezTo>
                      <a:pt x="658315" y="1097017"/>
                      <a:pt x="658315" y="1097017"/>
                      <a:pt x="1448030" y="1097017"/>
                    </a:cubicBezTo>
                    <a:cubicBezTo>
                      <a:pt x="1448030" y="1097017"/>
                      <a:pt x="1448030" y="1097017"/>
                      <a:pt x="1448030" y="0"/>
                    </a:cubicBezTo>
                    <a:close/>
                  </a:path>
                </a:pathLst>
              </a:custGeom>
              <a:grp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68" name="Freeform 4">
                <a:extLst>
                  <a:ext uri="{FF2B5EF4-FFF2-40B4-BE49-F238E27FC236}">
                    <a16:creationId xmlns:a16="http://schemas.microsoft.com/office/drawing/2014/main" xmlns="" id="{199D15A1-6084-7F4F-B1FD-9B4539574557}"/>
                  </a:ext>
                </a:extLst>
              </p:cNvPr>
              <p:cNvSpPr>
                <a:spLocks noChangeAspect="1" noChangeArrowheads="1"/>
              </p:cNvSpPr>
              <p:nvPr/>
            </p:nvSpPr>
            <p:spPr bwMode="auto">
              <a:xfrm>
                <a:off x="1055178" y="2622016"/>
                <a:ext cx="64145" cy="115923"/>
              </a:xfrm>
              <a:custGeom>
                <a:avLst/>
                <a:gdLst>
                  <a:gd name="T0" fmla="*/ 1482 w 2964"/>
                  <a:gd name="T1" fmla="*/ 0 h 2964"/>
                  <a:gd name="T2" fmla="*/ 1482 w 2964"/>
                  <a:gd name="T3" fmla="*/ 0 h 2964"/>
                  <a:gd name="T4" fmla="*/ 0 w 2964"/>
                  <a:gd name="T5" fmla="*/ 1482 h 2964"/>
                  <a:gd name="T6" fmla="*/ 1482 w 2964"/>
                  <a:gd name="T7" fmla="*/ 2963 h 2964"/>
                  <a:gd name="T8" fmla="*/ 2963 w 2964"/>
                  <a:gd name="T9" fmla="*/ 1482 h 2964"/>
                  <a:gd name="T10" fmla="*/ 1482 w 2964"/>
                  <a:gd name="T11" fmla="*/ 0 h 2964"/>
                  <a:gd name="T12" fmla="*/ 1620 w 2964"/>
                  <a:gd name="T13" fmla="*/ 2245 h 2964"/>
                  <a:gd name="T14" fmla="*/ 1620 w 2964"/>
                  <a:gd name="T15" fmla="*/ 2245 h 2964"/>
                  <a:gd name="T16" fmla="*/ 1620 w 2964"/>
                  <a:gd name="T17" fmla="*/ 2453 h 2964"/>
                  <a:gd name="T18" fmla="*/ 1573 w 2964"/>
                  <a:gd name="T19" fmla="*/ 2500 h 2964"/>
                  <a:gd name="T20" fmla="*/ 1389 w 2964"/>
                  <a:gd name="T21" fmla="*/ 2500 h 2964"/>
                  <a:gd name="T22" fmla="*/ 1343 w 2964"/>
                  <a:gd name="T23" fmla="*/ 2453 h 2964"/>
                  <a:gd name="T24" fmla="*/ 1343 w 2964"/>
                  <a:gd name="T25" fmla="*/ 2245 h 2964"/>
                  <a:gd name="T26" fmla="*/ 938 w 2964"/>
                  <a:gd name="T27" fmla="*/ 2048 h 2964"/>
                  <a:gd name="T28" fmla="*/ 938 w 2964"/>
                  <a:gd name="T29" fmla="*/ 1967 h 2964"/>
                  <a:gd name="T30" fmla="*/ 1054 w 2964"/>
                  <a:gd name="T31" fmla="*/ 1840 h 2964"/>
                  <a:gd name="T32" fmla="*/ 1135 w 2964"/>
                  <a:gd name="T33" fmla="*/ 1840 h 2964"/>
                  <a:gd name="T34" fmla="*/ 1459 w 2964"/>
                  <a:gd name="T35" fmla="*/ 1990 h 2964"/>
                  <a:gd name="T36" fmla="*/ 1724 w 2964"/>
                  <a:gd name="T37" fmla="*/ 1793 h 2964"/>
                  <a:gd name="T38" fmla="*/ 1366 w 2964"/>
                  <a:gd name="T39" fmla="*/ 1550 h 2964"/>
                  <a:gd name="T40" fmla="*/ 996 w 2964"/>
                  <a:gd name="T41" fmla="*/ 1135 h 2964"/>
                  <a:gd name="T42" fmla="*/ 1343 w 2964"/>
                  <a:gd name="T43" fmla="*/ 718 h 2964"/>
                  <a:gd name="T44" fmla="*/ 1343 w 2964"/>
                  <a:gd name="T45" fmla="*/ 509 h 2964"/>
                  <a:gd name="T46" fmla="*/ 1389 w 2964"/>
                  <a:gd name="T47" fmla="*/ 463 h 2964"/>
                  <a:gd name="T48" fmla="*/ 1573 w 2964"/>
                  <a:gd name="T49" fmla="*/ 463 h 2964"/>
                  <a:gd name="T50" fmla="*/ 1620 w 2964"/>
                  <a:gd name="T51" fmla="*/ 509 h 2964"/>
                  <a:gd name="T52" fmla="*/ 1620 w 2964"/>
                  <a:gd name="T53" fmla="*/ 706 h 2964"/>
                  <a:gd name="T54" fmla="*/ 1955 w 2964"/>
                  <a:gd name="T55" fmla="*/ 845 h 2964"/>
                  <a:gd name="T56" fmla="*/ 1967 w 2964"/>
                  <a:gd name="T57" fmla="*/ 926 h 2964"/>
                  <a:gd name="T58" fmla="*/ 1851 w 2964"/>
                  <a:gd name="T59" fmla="*/ 1054 h 2964"/>
                  <a:gd name="T60" fmla="*/ 1782 w 2964"/>
                  <a:gd name="T61" fmla="*/ 1065 h 2964"/>
                  <a:gd name="T62" fmla="*/ 1492 w 2964"/>
                  <a:gd name="T63" fmla="*/ 961 h 2964"/>
                  <a:gd name="T64" fmla="*/ 1308 w 2964"/>
                  <a:gd name="T65" fmla="*/ 1123 h 2964"/>
                  <a:gd name="T66" fmla="*/ 1655 w 2964"/>
                  <a:gd name="T67" fmla="*/ 1331 h 2964"/>
                  <a:gd name="T68" fmla="*/ 2048 w 2964"/>
                  <a:gd name="T69" fmla="*/ 1782 h 2964"/>
                  <a:gd name="T70" fmla="*/ 1620 w 2964"/>
                  <a:gd name="T71" fmla="*/ 2245 h 2964"/>
                  <a:gd name="connsiteX0" fmla="*/ 5139 w 10136"/>
                  <a:gd name="connsiteY0" fmla="*/ 0 h 8435"/>
                  <a:gd name="connsiteX1" fmla="*/ 5139 w 10136"/>
                  <a:gd name="connsiteY1" fmla="*/ 0 h 8435"/>
                  <a:gd name="connsiteX2" fmla="*/ 139 w 10136"/>
                  <a:gd name="connsiteY2" fmla="*/ 5000 h 8435"/>
                  <a:gd name="connsiteX3" fmla="*/ 10136 w 10136"/>
                  <a:gd name="connsiteY3" fmla="*/ 5000 h 8435"/>
                  <a:gd name="connsiteX4" fmla="*/ 5139 w 10136"/>
                  <a:gd name="connsiteY4" fmla="*/ 0 h 8435"/>
                  <a:gd name="connsiteX5" fmla="*/ 5605 w 10136"/>
                  <a:gd name="connsiteY5" fmla="*/ 7574 h 8435"/>
                  <a:gd name="connsiteX6" fmla="*/ 5605 w 10136"/>
                  <a:gd name="connsiteY6" fmla="*/ 7574 h 8435"/>
                  <a:gd name="connsiteX7" fmla="*/ 5605 w 10136"/>
                  <a:gd name="connsiteY7" fmla="*/ 8276 h 8435"/>
                  <a:gd name="connsiteX8" fmla="*/ 5446 w 10136"/>
                  <a:gd name="connsiteY8" fmla="*/ 8435 h 8435"/>
                  <a:gd name="connsiteX9" fmla="*/ 4825 w 10136"/>
                  <a:gd name="connsiteY9" fmla="*/ 8435 h 8435"/>
                  <a:gd name="connsiteX10" fmla="*/ 4670 w 10136"/>
                  <a:gd name="connsiteY10" fmla="*/ 8276 h 8435"/>
                  <a:gd name="connsiteX11" fmla="*/ 4670 w 10136"/>
                  <a:gd name="connsiteY11" fmla="*/ 7574 h 8435"/>
                  <a:gd name="connsiteX12" fmla="*/ 3304 w 10136"/>
                  <a:gd name="connsiteY12" fmla="*/ 6910 h 8435"/>
                  <a:gd name="connsiteX13" fmla="*/ 3304 w 10136"/>
                  <a:gd name="connsiteY13" fmla="*/ 6636 h 8435"/>
                  <a:gd name="connsiteX14" fmla="*/ 3695 w 10136"/>
                  <a:gd name="connsiteY14" fmla="*/ 6208 h 8435"/>
                  <a:gd name="connsiteX15" fmla="*/ 3968 w 10136"/>
                  <a:gd name="connsiteY15" fmla="*/ 6208 h 8435"/>
                  <a:gd name="connsiteX16" fmla="*/ 5061 w 10136"/>
                  <a:gd name="connsiteY16" fmla="*/ 6714 h 8435"/>
                  <a:gd name="connsiteX17" fmla="*/ 5955 w 10136"/>
                  <a:gd name="connsiteY17" fmla="*/ 6049 h 8435"/>
                  <a:gd name="connsiteX18" fmla="*/ 4748 w 10136"/>
                  <a:gd name="connsiteY18" fmla="*/ 5229 h 8435"/>
                  <a:gd name="connsiteX19" fmla="*/ 3499 w 10136"/>
                  <a:gd name="connsiteY19" fmla="*/ 3829 h 8435"/>
                  <a:gd name="connsiteX20" fmla="*/ 4670 w 10136"/>
                  <a:gd name="connsiteY20" fmla="*/ 2422 h 8435"/>
                  <a:gd name="connsiteX21" fmla="*/ 4670 w 10136"/>
                  <a:gd name="connsiteY21" fmla="*/ 1717 h 8435"/>
                  <a:gd name="connsiteX22" fmla="*/ 4825 w 10136"/>
                  <a:gd name="connsiteY22" fmla="*/ 1562 h 8435"/>
                  <a:gd name="connsiteX23" fmla="*/ 5446 w 10136"/>
                  <a:gd name="connsiteY23" fmla="*/ 1562 h 8435"/>
                  <a:gd name="connsiteX24" fmla="*/ 5605 w 10136"/>
                  <a:gd name="connsiteY24" fmla="*/ 1717 h 8435"/>
                  <a:gd name="connsiteX25" fmla="*/ 5605 w 10136"/>
                  <a:gd name="connsiteY25" fmla="*/ 2382 h 8435"/>
                  <a:gd name="connsiteX26" fmla="*/ 6735 w 10136"/>
                  <a:gd name="connsiteY26" fmla="*/ 2851 h 8435"/>
                  <a:gd name="connsiteX27" fmla="*/ 6775 w 10136"/>
                  <a:gd name="connsiteY27" fmla="*/ 3124 h 8435"/>
                  <a:gd name="connsiteX28" fmla="*/ 6384 w 10136"/>
                  <a:gd name="connsiteY28" fmla="*/ 3556 h 8435"/>
                  <a:gd name="connsiteX29" fmla="*/ 6151 w 10136"/>
                  <a:gd name="connsiteY29" fmla="*/ 3593 h 8435"/>
                  <a:gd name="connsiteX30" fmla="*/ 5173 w 10136"/>
                  <a:gd name="connsiteY30" fmla="*/ 3242 h 8435"/>
                  <a:gd name="connsiteX31" fmla="*/ 4552 w 10136"/>
                  <a:gd name="connsiteY31" fmla="*/ 3789 h 8435"/>
                  <a:gd name="connsiteX32" fmla="*/ 5723 w 10136"/>
                  <a:gd name="connsiteY32" fmla="*/ 4491 h 8435"/>
                  <a:gd name="connsiteX33" fmla="*/ 7049 w 10136"/>
                  <a:gd name="connsiteY33" fmla="*/ 6012 h 8435"/>
                  <a:gd name="connsiteX34" fmla="*/ 5605 w 10136"/>
                  <a:gd name="connsiteY34" fmla="*/ 7574 h 8435"/>
                  <a:gd name="connsiteX0" fmla="*/ 4933 w 6817"/>
                  <a:gd name="connsiteY0" fmla="*/ 0 h 10000"/>
                  <a:gd name="connsiteX1" fmla="*/ 4933 w 6817"/>
                  <a:gd name="connsiteY1" fmla="*/ 0 h 10000"/>
                  <a:gd name="connsiteX2" fmla="*/ 0 w 6817"/>
                  <a:gd name="connsiteY2" fmla="*/ 5928 h 10000"/>
                  <a:gd name="connsiteX3" fmla="*/ 4933 w 6817"/>
                  <a:gd name="connsiteY3" fmla="*/ 0 h 10000"/>
                  <a:gd name="connsiteX4" fmla="*/ 5393 w 6817"/>
                  <a:gd name="connsiteY4" fmla="*/ 8979 h 10000"/>
                  <a:gd name="connsiteX5" fmla="*/ 5393 w 6817"/>
                  <a:gd name="connsiteY5" fmla="*/ 8979 h 10000"/>
                  <a:gd name="connsiteX6" fmla="*/ 5393 w 6817"/>
                  <a:gd name="connsiteY6" fmla="*/ 9811 h 10000"/>
                  <a:gd name="connsiteX7" fmla="*/ 5236 w 6817"/>
                  <a:gd name="connsiteY7" fmla="*/ 10000 h 10000"/>
                  <a:gd name="connsiteX8" fmla="*/ 4623 w 6817"/>
                  <a:gd name="connsiteY8" fmla="*/ 10000 h 10000"/>
                  <a:gd name="connsiteX9" fmla="*/ 4470 w 6817"/>
                  <a:gd name="connsiteY9" fmla="*/ 9811 h 10000"/>
                  <a:gd name="connsiteX10" fmla="*/ 4470 w 6817"/>
                  <a:gd name="connsiteY10" fmla="*/ 8979 h 10000"/>
                  <a:gd name="connsiteX11" fmla="*/ 3123 w 6817"/>
                  <a:gd name="connsiteY11" fmla="*/ 8192 h 10000"/>
                  <a:gd name="connsiteX12" fmla="*/ 3123 w 6817"/>
                  <a:gd name="connsiteY12" fmla="*/ 7867 h 10000"/>
                  <a:gd name="connsiteX13" fmla="*/ 3508 w 6817"/>
                  <a:gd name="connsiteY13" fmla="*/ 7360 h 10000"/>
                  <a:gd name="connsiteX14" fmla="*/ 3778 w 6817"/>
                  <a:gd name="connsiteY14" fmla="*/ 7360 h 10000"/>
                  <a:gd name="connsiteX15" fmla="*/ 4856 w 6817"/>
                  <a:gd name="connsiteY15" fmla="*/ 7960 h 10000"/>
                  <a:gd name="connsiteX16" fmla="*/ 5738 w 6817"/>
                  <a:gd name="connsiteY16" fmla="*/ 7171 h 10000"/>
                  <a:gd name="connsiteX17" fmla="*/ 4547 w 6817"/>
                  <a:gd name="connsiteY17" fmla="*/ 6199 h 10000"/>
                  <a:gd name="connsiteX18" fmla="*/ 3315 w 6817"/>
                  <a:gd name="connsiteY18" fmla="*/ 4539 h 10000"/>
                  <a:gd name="connsiteX19" fmla="*/ 4470 w 6817"/>
                  <a:gd name="connsiteY19" fmla="*/ 2871 h 10000"/>
                  <a:gd name="connsiteX20" fmla="*/ 4470 w 6817"/>
                  <a:gd name="connsiteY20" fmla="*/ 2036 h 10000"/>
                  <a:gd name="connsiteX21" fmla="*/ 4623 w 6817"/>
                  <a:gd name="connsiteY21" fmla="*/ 1852 h 10000"/>
                  <a:gd name="connsiteX22" fmla="*/ 5236 w 6817"/>
                  <a:gd name="connsiteY22" fmla="*/ 1852 h 10000"/>
                  <a:gd name="connsiteX23" fmla="*/ 5393 w 6817"/>
                  <a:gd name="connsiteY23" fmla="*/ 2036 h 10000"/>
                  <a:gd name="connsiteX24" fmla="*/ 5393 w 6817"/>
                  <a:gd name="connsiteY24" fmla="*/ 2824 h 10000"/>
                  <a:gd name="connsiteX25" fmla="*/ 6508 w 6817"/>
                  <a:gd name="connsiteY25" fmla="*/ 3380 h 10000"/>
                  <a:gd name="connsiteX26" fmla="*/ 6547 w 6817"/>
                  <a:gd name="connsiteY26" fmla="*/ 3704 h 10000"/>
                  <a:gd name="connsiteX27" fmla="*/ 6161 w 6817"/>
                  <a:gd name="connsiteY27" fmla="*/ 4216 h 10000"/>
                  <a:gd name="connsiteX28" fmla="*/ 5931 w 6817"/>
                  <a:gd name="connsiteY28" fmla="*/ 4260 h 10000"/>
                  <a:gd name="connsiteX29" fmla="*/ 4967 w 6817"/>
                  <a:gd name="connsiteY29" fmla="*/ 3844 h 10000"/>
                  <a:gd name="connsiteX30" fmla="*/ 4354 w 6817"/>
                  <a:gd name="connsiteY30" fmla="*/ 4492 h 10000"/>
                  <a:gd name="connsiteX31" fmla="*/ 5509 w 6817"/>
                  <a:gd name="connsiteY31" fmla="*/ 5324 h 10000"/>
                  <a:gd name="connsiteX32" fmla="*/ 6817 w 6817"/>
                  <a:gd name="connsiteY32" fmla="*/ 7127 h 10000"/>
                  <a:gd name="connsiteX33" fmla="*/ 5393 w 6817"/>
                  <a:gd name="connsiteY33" fmla="*/ 8979 h 10000"/>
                  <a:gd name="connsiteX0" fmla="*/ 0 w 10000"/>
                  <a:gd name="connsiteY0" fmla="*/ 5928 h 10000"/>
                  <a:gd name="connsiteX1" fmla="*/ 7236 w 10000"/>
                  <a:gd name="connsiteY1" fmla="*/ 0 h 10000"/>
                  <a:gd name="connsiteX2" fmla="*/ 0 w 10000"/>
                  <a:gd name="connsiteY2" fmla="*/ 5928 h 10000"/>
                  <a:gd name="connsiteX3" fmla="*/ 7911 w 10000"/>
                  <a:gd name="connsiteY3" fmla="*/ 8979 h 10000"/>
                  <a:gd name="connsiteX4" fmla="*/ 7911 w 10000"/>
                  <a:gd name="connsiteY4" fmla="*/ 8979 h 10000"/>
                  <a:gd name="connsiteX5" fmla="*/ 7911 w 10000"/>
                  <a:gd name="connsiteY5" fmla="*/ 9811 h 10000"/>
                  <a:gd name="connsiteX6" fmla="*/ 7681 w 10000"/>
                  <a:gd name="connsiteY6" fmla="*/ 10000 h 10000"/>
                  <a:gd name="connsiteX7" fmla="*/ 6782 w 10000"/>
                  <a:gd name="connsiteY7" fmla="*/ 10000 h 10000"/>
                  <a:gd name="connsiteX8" fmla="*/ 6557 w 10000"/>
                  <a:gd name="connsiteY8" fmla="*/ 9811 h 10000"/>
                  <a:gd name="connsiteX9" fmla="*/ 6557 w 10000"/>
                  <a:gd name="connsiteY9" fmla="*/ 8979 h 10000"/>
                  <a:gd name="connsiteX10" fmla="*/ 4581 w 10000"/>
                  <a:gd name="connsiteY10" fmla="*/ 8192 h 10000"/>
                  <a:gd name="connsiteX11" fmla="*/ 4581 w 10000"/>
                  <a:gd name="connsiteY11" fmla="*/ 7867 h 10000"/>
                  <a:gd name="connsiteX12" fmla="*/ 5146 w 10000"/>
                  <a:gd name="connsiteY12" fmla="*/ 7360 h 10000"/>
                  <a:gd name="connsiteX13" fmla="*/ 5542 w 10000"/>
                  <a:gd name="connsiteY13" fmla="*/ 7360 h 10000"/>
                  <a:gd name="connsiteX14" fmla="*/ 7123 w 10000"/>
                  <a:gd name="connsiteY14" fmla="*/ 7960 h 10000"/>
                  <a:gd name="connsiteX15" fmla="*/ 8417 w 10000"/>
                  <a:gd name="connsiteY15" fmla="*/ 7171 h 10000"/>
                  <a:gd name="connsiteX16" fmla="*/ 6670 w 10000"/>
                  <a:gd name="connsiteY16" fmla="*/ 6199 h 10000"/>
                  <a:gd name="connsiteX17" fmla="*/ 4863 w 10000"/>
                  <a:gd name="connsiteY17" fmla="*/ 4539 h 10000"/>
                  <a:gd name="connsiteX18" fmla="*/ 6557 w 10000"/>
                  <a:gd name="connsiteY18" fmla="*/ 2871 h 10000"/>
                  <a:gd name="connsiteX19" fmla="*/ 6557 w 10000"/>
                  <a:gd name="connsiteY19" fmla="*/ 2036 h 10000"/>
                  <a:gd name="connsiteX20" fmla="*/ 6782 w 10000"/>
                  <a:gd name="connsiteY20" fmla="*/ 1852 h 10000"/>
                  <a:gd name="connsiteX21" fmla="*/ 7681 w 10000"/>
                  <a:gd name="connsiteY21" fmla="*/ 1852 h 10000"/>
                  <a:gd name="connsiteX22" fmla="*/ 7911 w 10000"/>
                  <a:gd name="connsiteY22" fmla="*/ 2036 h 10000"/>
                  <a:gd name="connsiteX23" fmla="*/ 7911 w 10000"/>
                  <a:gd name="connsiteY23" fmla="*/ 2824 h 10000"/>
                  <a:gd name="connsiteX24" fmla="*/ 9547 w 10000"/>
                  <a:gd name="connsiteY24" fmla="*/ 3380 h 10000"/>
                  <a:gd name="connsiteX25" fmla="*/ 9604 w 10000"/>
                  <a:gd name="connsiteY25" fmla="*/ 3704 h 10000"/>
                  <a:gd name="connsiteX26" fmla="*/ 9038 w 10000"/>
                  <a:gd name="connsiteY26" fmla="*/ 4216 h 10000"/>
                  <a:gd name="connsiteX27" fmla="*/ 8700 w 10000"/>
                  <a:gd name="connsiteY27" fmla="*/ 4260 h 10000"/>
                  <a:gd name="connsiteX28" fmla="*/ 7286 w 10000"/>
                  <a:gd name="connsiteY28" fmla="*/ 3844 h 10000"/>
                  <a:gd name="connsiteX29" fmla="*/ 6387 w 10000"/>
                  <a:gd name="connsiteY29" fmla="*/ 4492 h 10000"/>
                  <a:gd name="connsiteX30" fmla="*/ 8081 w 10000"/>
                  <a:gd name="connsiteY30" fmla="*/ 5324 h 10000"/>
                  <a:gd name="connsiteX31" fmla="*/ 10000 w 10000"/>
                  <a:gd name="connsiteY31" fmla="*/ 7127 h 10000"/>
                  <a:gd name="connsiteX32" fmla="*/ 7911 w 10000"/>
                  <a:gd name="connsiteY32" fmla="*/ 8979 h 10000"/>
                  <a:gd name="connsiteX0" fmla="*/ 3415 w 5504"/>
                  <a:gd name="connsiteY0" fmla="*/ 7127 h 8148"/>
                  <a:gd name="connsiteX1" fmla="*/ 3415 w 5504"/>
                  <a:gd name="connsiteY1" fmla="*/ 7127 h 8148"/>
                  <a:gd name="connsiteX2" fmla="*/ 3415 w 5504"/>
                  <a:gd name="connsiteY2" fmla="*/ 7959 h 8148"/>
                  <a:gd name="connsiteX3" fmla="*/ 3185 w 5504"/>
                  <a:gd name="connsiteY3" fmla="*/ 8148 h 8148"/>
                  <a:gd name="connsiteX4" fmla="*/ 2286 w 5504"/>
                  <a:gd name="connsiteY4" fmla="*/ 8148 h 8148"/>
                  <a:gd name="connsiteX5" fmla="*/ 2061 w 5504"/>
                  <a:gd name="connsiteY5" fmla="*/ 7959 h 8148"/>
                  <a:gd name="connsiteX6" fmla="*/ 2061 w 5504"/>
                  <a:gd name="connsiteY6" fmla="*/ 7127 h 8148"/>
                  <a:gd name="connsiteX7" fmla="*/ 85 w 5504"/>
                  <a:gd name="connsiteY7" fmla="*/ 6340 h 8148"/>
                  <a:gd name="connsiteX8" fmla="*/ 85 w 5504"/>
                  <a:gd name="connsiteY8" fmla="*/ 6015 h 8148"/>
                  <a:gd name="connsiteX9" fmla="*/ 650 w 5504"/>
                  <a:gd name="connsiteY9" fmla="*/ 5508 h 8148"/>
                  <a:gd name="connsiteX10" fmla="*/ 1046 w 5504"/>
                  <a:gd name="connsiteY10" fmla="*/ 5508 h 8148"/>
                  <a:gd name="connsiteX11" fmla="*/ 2627 w 5504"/>
                  <a:gd name="connsiteY11" fmla="*/ 6108 h 8148"/>
                  <a:gd name="connsiteX12" fmla="*/ 3921 w 5504"/>
                  <a:gd name="connsiteY12" fmla="*/ 5319 h 8148"/>
                  <a:gd name="connsiteX13" fmla="*/ 2174 w 5504"/>
                  <a:gd name="connsiteY13" fmla="*/ 4347 h 8148"/>
                  <a:gd name="connsiteX14" fmla="*/ 367 w 5504"/>
                  <a:gd name="connsiteY14" fmla="*/ 2687 h 8148"/>
                  <a:gd name="connsiteX15" fmla="*/ 2061 w 5504"/>
                  <a:gd name="connsiteY15" fmla="*/ 1019 h 8148"/>
                  <a:gd name="connsiteX16" fmla="*/ 2061 w 5504"/>
                  <a:gd name="connsiteY16" fmla="*/ 184 h 8148"/>
                  <a:gd name="connsiteX17" fmla="*/ 2286 w 5504"/>
                  <a:gd name="connsiteY17" fmla="*/ 0 h 8148"/>
                  <a:gd name="connsiteX18" fmla="*/ 3185 w 5504"/>
                  <a:gd name="connsiteY18" fmla="*/ 0 h 8148"/>
                  <a:gd name="connsiteX19" fmla="*/ 3415 w 5504"/>
                  <a:gd name="connsiteY19" fmla="*/ 184 h 8148"/>
                  <a:gd name="connsiteX20" fmla="*/ 3415 w 5504"/>
                  <a:gd name="connsiteY20" fmla="*/ 972 h 8148"/>
                  <a:gd name="connsiteX21" fmla="*/ 5051 w 5504"/>
                  <a:gd name="connsiteY21" fmla="*/ 1528 h 8148"/>
                  <a:gd name="connsiteX22" fmla="*/ 5108 w 5504"/>
                  <a:gd name="connsiteY22" fmla="*/ 1852 h 8148"/>
                  <a:gd name="connsiteX23" fmla="*/ 4542 w 5504"/>
                  <a:gd name="connsiteY23" fmla="*/ 2364 h 8148"/>
                  <a:gd name="connsiteX24" fmla="*/ 4204 w 5504"/>
                  <a:gd name="connsiteY24" fmla="*/ 2408 h 8148"/>
                  <a:gd name="connsiteX25" fmla="*/ 2790 w 5504"/>
                  <a:gd name="connsiteY25" fmla="*/ 1992 h 8148"/>
                  <a:gd name="connsiteX26" fmla="*/ 1891 w 5504"/>
                  <a:gd name="connsiteY26" fmla="*/ 2640 h 8148"/>
                  <a:gd name="connsiteX27" fmla="*/ 3585 w 5504"/>
                  <a:gd name="connsiteY27" fmla="*/ 3472 h 8148"/>
                  <a:gd name="connsiteX28" fmla="*/ 5504 w 5504"/>
                  <a:gd name="connsiteY28" fmla="*/ 5275 h 8148"/>
                  <a:gd name="connsiteX29" fmla="*/ 3415 w 5504"/>
                  <a:gd name="connsiteY29" fmla="*/ 7127 h 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04" h="8148">
                    <a:moveTo>
                      <a:pt x="3415" y="7127"/>
                    </a:moveTo>
                    <a:lnTo>
                      <a:pt x="3415" y="7127"/>
                    </a:lnTo>
                    <a:lnTo>
                      <a:pt x="3415" y="7959"/>
                    </a:lnTo>
                    <a:cubicBezTo>
                      <a:pt x="3415" y="8056"/>
                      <a:pt x="3302" y="8148"/>
                      <a:pt x="3185" y="8148"/>
                    </a:cubicBezTo>
                    <a:lnTo>
                      <a:pt x="2286" y="8148"/>
                    </a:lnTo>
                    <a:cubicBezTo>
                      <a:pt x="2174" y="8148"/>
                      <a:pt x="2061" y="8056"/>
                      <a:pt x="2061" y="7959"/>
                    </a:cubicBezTo>
                    <a:lnTo>
                      <a:pt x="2061" y="7127"/>
                    </a:lnTo>
                    <a:cubicBezTo>
                      <a:pt x="1325" y="7036"/>
                      <a:pt x="650" y="6755"/>
                      <a:pt x="85" y="6340"/>
                    </a:cubicBezTo>
                    <a:cubicBezTo>
                      <a:pt x="-28" y="6248"/>
                      <a:pt x="-28" y="6108"/>
                      <a:pt x="85" y="6015"/>
                    </a:cubicBezTo>
                    <a:lnTo>
                      <a:pt x="650" y="5508"/>
                    </a:lnTo>
                    <a:cubicBezTo>
                      <a:pt x="763" y="5459"/>
                      <a:pt x="929" y="5459"/>
                      <a:pt x="1046" y="5508"/>
                    </a:cubicBezTo>
                    <a:cubicBezTo>
                      <a:pt x="1436" y="5831"/>
                      <a:pt x="1948" y="6108"/>
                      <a:pt x="2627" y="6108"/>
                    </a:cubicBezTo>
                    <a:cubicBezTo>
                      <a:pt x="3415" y="6108"/>
                      <a:pt x="3921" y="5831"/>
                      <a:pt x="3921" y="5319"/>
                    </a:cubicBezTo>
                    <a:cubicBezTo>
                      <a:pt x="3921" y="4768"/>
                      <a:pt x="3018" y="4628"/>
                      <a:pt x="2174" y="4347"/>
                    </a:cubicBezTo>
                    <a:cubicBezTo>
                      <a:pt x="1270" y="4076"/>
                      <a:pt x="367" y="3703"/>
                      <a:pt x="367" y="2687"/>
                    </a:cubicBezTo>
                    <a:cubicBezTo>
                      <a:pt x="367" y="1760"/>
                      <a:pt x="1099" y="1204"/>
                      <a:pt x="2061" y="1019"/>
                    </a:cubicBezTo>
                    <a:lnTo>
                      <a:pt x="2061" y="184"/>
                    </a:lnTo>
                    <a:cubicBezTo>
                      <a:pt x="2061" y="92"/>
                      <a:pt x="2174" y="0"/>
                      <a:pt x="2286" y="0"/>
                    </a:cubicBezTo>
                    <a:lnTo>
                      <a:pt x="3185" y="0"/>
                    </a:lnTo>
                    <a:cubicBezTo>
                      <a:pt x="3302" y="0"/>
                      <a:pt x="3415" y="92"/>
                      <a:pt x="3415" y="184"/>
                    </a:cubicBezTo>
                    <a:lnTo>
                      <a:pt x="3415" y="972"/>
                    </a:lnTo>
                    <a:cubicBezTo>
                      <a:pt x="3981" y="1064"/>
                      <a:pt x="4489" y="1252"/>
                      <a:pt x="5051" y="1528"/>
                    </a:cubicBezTo>
                    <a:cubicBezTo>
                      <a:pt x="5168" y="1575"/>
                      <a:pt x="5221" y="1760"/>
                      <a:pt x="5108" y="1852"/>
                    </a:cubicBezTo>
                    <a:lnTo>
                      <a:pt x="4542" y="2364"/>
                    </a:lnTo>
                    <a:cubicBezTo>
                      <a:pt x="4489" y="2456"/>
                      <a:pt x="4317" y="2500"/>
                      <a:pt x="4204" y="2408"/>
                    </a:cubicBezTo>
                    <a:cubicBezTo>
                      <a:pt x="3810" y="2175"/>
                      <a:pt x="3355" y="1992"/>
                      <a:pt x="2790" y="1992"/>
                    </a:cubicBezTo>
                    <a:cubicBezTo>
                      <a:pt x="2346" y="1992"/>
                      <a:pt x="1891" y="2224"/>
                      <a:pt x="1891" y="2640"/>
                    </a:cubicBezTo>
                    <a:cubicBezTo>
                      <a:pt x="1891" y="3056"/>
                      <a:pt x="2740" y="3243"/>
                      <a:pt x="3585" y="3472"/>
                    </a:cubicBezTo>
                    <a:cubicBezTo>
                      <a:pt x="4489" y="3799"/>
                      <a:pt x="5504" y="4212"/>
                      <a:pt x="5504" y="5275"/>
                    </a:cubicBezTo>
                    <a:cubicBezTo>
                      <a:pt x="5504" y="6340"/>
                      <a:pt x="4542" y="6943"/>
                      <a:pt x="3415" y="712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66" name="TextBox 165">
              <a:extLst>
                <a:ext uri="{FF2B5EF4-FFF2-40B4-BE49-F238E27FC236}">
                  <a16:creationId xmlns:a16="http://schemas.microsoft.com/office/drawing/2014/main" xmlns="" id="{FB35D19F-DEB6-044A-B03A-A3E032C9515E}"/>
                </a:ext>
              </a:extLst>
            </p:cNvPr>
            <p:cNvSpPr txBox="1"/>
            <p:nvPr/>
          </p:nvSpPr>
          <p:spPr>
            <a:xfrm>
              <a:off x="3375112" y="4264644"/>
              <a:ext cx="580192" cy="198894"/>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Advisory Bank</a:t>
              </a:r>
            </a:p>
          </p:txBody>
        </p:sp>
      </p:grpSp>
      <p:sp>
        <p:nvSpPr>
          <p:cNvPr id="169" name="Freeform 4">
            <a:extLst>
              <a:ext uri="{FF2B5EF4-FFF2-40B4-BE49-F238E27FC236}">
                <a16:creationId xmlns:a16="http://schemas.microsoft.com/office/drawing/2014/main" xmlns="" id="{B7B3D00D-589F-774A-95F4-0A42A52486F3}"/>
              </a:ext>
            </a:extLst>
          </p:cNvPr>
          <p:cNvSpPr>
            <a:spLocks noChangeAspect="1" noChangeArrowheads="1"/>
          </p:cNvSpPr>
          <p:nvPr/>
        </p:nvSpPr>
        <p:spPr bwMode="auto">
          <a:xfrm>
            <a:off x="7661388" y="2359737"/>
            <a:ext cx="383923" cy="472521"/>
          </a:xfrm>
          <a:custGeom>
            <a:avLst/>
            <a:gdLst>
              <a:gd name="T0" fmla="*/ 2211 w 2408"/>
              <a:gd name="T1" fmla="*/ 1956 h 2964"/>
              <a:gd name="T2" fmla="*/ 1991 w 2408"/>
              <a:gd name="T3" fmla="*/ 1679 h 2964"/>
              <a:gd name="T4" fmla="*/ 1528 w 2408"/>
              <a:gd name="T5" fmla="*/ 1470 h 2964"/>
              <a:gd name="T6" fmla="*/ 1204 w 2408"/>
              <a:gd name="T7" fmla="*/ 1945 h 2964"/>
              <a:gd name="T8" fmla="*/ 880 w 2408"/>
              <a:gd name="T9" fmla="*/ 1470 h 2964"/>
              <a:gd name="T10" fmla="*/ 417 w 2408"/>
              <a:gd name="T11" fmla="*/ 1679 h 2964"/>
              <a:gd name="T12" fmla="*/ 197 w 2408"/>
              <a:gd name="T13" fmla="*/ 1956 h 2964"/>
              <a:gd name="T14" fmla="*/ 0 w 2408"/>
              <a:gd name="T15" fmla="*/ 2963 h 2964"/>
              <a:gd name="T16" fmla="*/ 417 w 2408"/>
              <a:gd name="T17" fmla="*/ 2963 h 2964"/>
              <a:gd name="T18" fmla="*/ 533 w 2408"/>
              <a:gd name="T19" fmla="*/ 2349 h 2964"/>
              <a:gd name="T20" fmla="*/ 648 w 2408"/>
              <a:gd name="T21" fmla="*/ 2963 h 2964"/>
              <a:gd name="T22" fmla="*/ 1760 w 2408"/>
              <a:gd name="T23" fmla="*/ 2963 h 2964"/>
              <a:gd name="T24" fmla="*/ 1875 w 2408"/>
              <a:gd name="T25" fmla="*/ 2349 h 2964"/>
              <a:gd name="T26" fmla="*/ 1991 w 2408"/>
              <a:gd name="T27" fmla="*/ 2963 h 2964"/>
              <a:gd name="T28" fmla="*/ 2407 w 2408"/>
              <a:gd name="T29" fmla="*/ 2963 h 2964"/>
              <a:gd name="T30" fmla="*/ 2211 w 2408"/>
              <a:gd name="T31" fmla="*/ 1956 h 2964"/>
              <a:gd name="T32" fmla="*/ 972 w 2408"/>
              <a:gd name="T33" fmla="*/ 1215 h 2964"/>
              <a:gd name="T34" fmla="*/ 880 w 2408"/>
              <a:gd name="T35" fmla="*/ 1019 h 2964"/>
              <a:gd name="T36" fmla="*/ 776 w 2408"/>
              <a:gd name="T37" fmla="*/ 903 h 2964"/>
              <a:gd name="T38" fmla="*/ 752 w 2408"/>
              <a:gd name="T39" fmla="*/ 799 h 2964"/>
              <a:gd name="T40" fmla="*/ 833 w 2408"/>
              <a:gd name="T41" fmla="*/ 695 h 2964"/>
              <a:gd name="T42" fmla="*/ 833 w 2408"/>
              <a:gd name="T43" fmla="*/ 613 h 2964"/>
              <a:gd name="T44" fmla="*/ 1019 w 2408"/>
              <a:gd name="T45" fmla="*/ 313 h 2964"/>
              <a:gd name="T46" fmla="*/ 1401 w 2408"/>
              <a:gd name="T47" fmla="*/ 695 h 2964"/>
              <a:gd name="T48" fmla="*/ 1482 w 2408"/>
              <a:gd name="T49" fmla="*/ 695 h 2964"/>
              <a:gd name="T50" fmla="*/ 1574 w 2408"/>
              <a:gd name="T51" fmla="*/ 776 h 2964"/>
              <a:gd name="T52" fmla="*/ 1354 w 2408"/>
              <a:gd name="T53" fmla="*/ 1297 h 2964"/>
              <a:gd name="T54" fmla="*/ 1667 w 2408"/>
              <a:gd name="T55" fmla="*/ 1297 h 2964"/>
              <a:gd name="T56" fmla="*/ 1806 w 2408"/>
              <a:gd name="T57" fmla="*/ 695 h 2964"/>
              <a:gd name="T58" fmla="*/ 1296 w 2408"/>
              <a:gd name="T59" fmla="*/ 93 h 2964"/>
              <a:gd name="T60" fmla="*/ 1227 w 2408"/>
              <a:gd name="T61" fmla="*/ 0 h 2964"/>
              <a:gd name="T62" fmla="*/ 602 w 2408"/>
              <a:gd name="T63" fmla="*/ 648 h 2964"/>
              <a:gd name="T64" fmla="*/ 972 w 2408"/>
              <a:gd name="T65"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8" h="2964">
                <a:moveTo>
                  <a:pt x="2211" y="1956"/>
                </a:moveTo>
                <a:cubicBezTo>
                  <a:pt x="2188" y="1829"/>
                  <a:pt x="2107" y="1725"/>
                  <a:pt x="1991" y="1679"/>
                </a:cubicBezTo>
                <a:cubicBezTo>
                  <a:pt x="1528" y="1470"/>
                  <a:pt x="1528" y="1470"/>
                  <a:pt x="1528" y="1470"/>
                </a:cubicBezTo>
                <a:cubicBezTo>
                  <a:pt x="1528" y="1505"/>
                  <a:pt x="1470" y="1783"/>
                  <a:pt x="1204" y="1945"/>
                </a:cubicBezTo>
                <a:cubicBezTo>
                  <a:pt x="937" y="1783"/>
                  <a:pt x="880" y="1505"/>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68"/>
                  <a:pt x="1806" y="695"/>
                </a:cubicBez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chemeClr val="accent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170" name="Freeform 2">
            <a:extLst>
              <a:ext uri="{FF2B5EF4-FFF2-40B4-BE49-F238E27FC236}">
                <a16:creationId xmlns:a16="http://schemas.microsoft.com/office/drawing/2014/main" xmlns="" id="{140625CD-E22A-A749-8DF3-68CEC5883DFC}"/>
              </a:ext>
            </a:extLst>
          </p:cNvPr>
          <p:cNvSpPr>
            <a:spLocks noChangeAspect="1" noChangeArrowheads="1"/>
          </p:cNvSpPr>
          <p:nvPr/>
        </p:nvSpPr>
        <p:spPr bwMode="auto">
          <a:xfrm>
            <a:off x="9655240" y="2348385"/>
            <a:ext cx="413403" cy="469111"/>
          </a:xfrm>
          <a:custGeom>
            <a:avLst/>
            <a:gdLst>
              <a:gd name="T0" fmla="*/ 3820 w 11192"/>
              <a:gd name="T1" fmla="*/ 3026 h 12700"/>
              <a:gd name="T2" fmla="*/ 3820 w 11192"/>
              <a:gd name="T3" fmla="*/ 3026 h 12700"/>
              <a:gd name="T4" fmla="*/ 3691 w 11192"/>
              <a:gd name="T5" fmla="*/ 1984 h 12700"/>
              <a:gd name="T6" fmla="*/ 3691 w 11192"/>
              <a:gd name="T7" fmla="*/ 1776 h 12700"/>
              <a:gd name="T8" fmla="*/ 5734 w 11192"/>
              <a:gd name="T9" fmla="*/ 0 h 12700"/>
              <a:gd name="T10" fmla="*/ 6022 w 11192"/>
              <a:gd name="T11" fmla="*/ 377 h 12700"/>
              <a:gd name="T12" fmla="*/ 7510 w 11192"/>
              <a:gd name="T13" fmla="*/ 1905 h 12700"/>
              <a:gd name="T14" fmla="*/ 7381 w 11192"/>
              <a:gd name="T15" fmla="*/ 3026 h 12700"/>
              <a:gd name="T16" fmla="*/ 7579 w 11192"/>
              <a:gd name="T17" fmla="*/ 3433 h 12700"/>
              <a:gd name="T18" fmla="*/ 7500 w 11192"/>
              <a:gd name="T19" fmla="*/ 4028 h 12700"/>
              <a:gd name="T20" fmla="*/ 7103 w 11192"/>
              <a:gd name="T21" fmla="*/ 4365 h 12700"/>
              <a:gd name="T22" fmla="*/ 7103 w 11192"/>
              <a:gd name="T23" fmla="*/ 4375 h 12700"/>
              <a:gd name="T24" fmla="*/ 5625 w 11192"/>
              <a:gd name="T25" fmla="*/ 5903 h 12700"/>
              <a:gd name="T26" fmla="*/ 5625 w 11192"/>
              <a:gd name="T27" fmla="*/ 5903 h 12700"/>
              <a:gd name="T28" fmla="*/ 5615 w 11192"/>
              <a:gd name="T29" fmla="*/ 5903 h 12700"/>
              <a:gd name="T30" fmla="*/ 5615 w 11192"/>
              <a:gd name="T31" fmla="*/ 5903 h 12700"/>
              <a:gd name="T32" fmla="*/ 5605 w 11192"/>
              <a:gd name="T33" fmla="*/ 5903 h 12700"/>
              <a:gd name="T34" fmla="*/ 5596 w 11192"/>
              <a:gd name="T35" fmla="*/ 5903 h 12700"/>
              <a:gd name="T36" fmla="*/ 5596 w 11192"/>
              <a:gd name="T37" fmla="*/ 5903 h 12700"/>
              <a:gd name="T38" fmla="*/ 5586 w 11192"/>
              <a:gd name="T39" fmla="*/ 5903 h 12700"/>
              <a:gd name="T40" fmla="*/ 5576 w 11192"/>
              <a:gd name="T41" fmla="*/ 5903 h 12700"/>
              <a:gd name="T42" fmla="*/ 5576 w 11192"/>
              <a:gd name="T43" fmla="*/ 5903 h 12700"/>
              <a:gd name="T44" fmla="*/ 5576 w 11192"/>
              <a:gd name="T45" fmla="*/ 5903 h 12700"/>
              <a:gd name="T46" fmla="*/ 5576 w 11192"/>
              <a:gd name="T47" fmla="*/ 5903 h 12700"/>
              <a:gd name="T48" fmla="*/ 4088 w 11192"/>
              <a:gd name="T49" fmla="*/ 4375 h 12700"/>
              <a:gd name="T50" fmla="*/ 4088 w 11192"/>
              <a:gd name="T51" fmla="*/ 4365 h 12700"/>
              <a:gd name="T52" fmla="*/ 3711 w 11192"/>
              <a:gd name="T53" fmla="*/ 4028 h 12700"/>
              <a:gd name="T54" fmla="*/ 3621 w 11192"/>
              <a:gd name="T55" fmla="*/ 3433 h 12700"/>
              <a:gd name="T56" fmla="*/ 3820 w 11192"/>
              <a:gd name="T57" fmla="*/ 3026 h 12700"/>
              <a:gd name="T58" fmla="*/ 11191 w 11192"/>
              <a:gd name="T59" fmla="*/ 12699 h 12700"/>
              <a:gd name="T60" fmla="*/ 11191 w 11192"/>
              <a:gd name="T61" fmla="*/ 12699 h 12700"/>
              <a:gd name="T62" fmla="*/ 10675 w 11192"/>
              <a:gd name="T63" fmla="*/ 8809 h 12700"/>
              <a:gd name="T64" fmla="*/ 9762 w 11192"/>
              <a:gd name="T65" fmla="*/ 7549 h 12700"/>
              <a:gd name="T66" fmla="*/ 6925 w 11192"/>
              <a:gd name="T67" fmla="*/ 6151 h 12700"/>
              <a:gd name="T68" fmla="*/ 6200 w 11192"/>
              <a:gd name="T69" fmla="*/ 9613 h 12700"/>
              <a:gd name="T70" fmla="*/ 5793 w 11192"/>
              <a:gd name="T71" fmla="*/ 7718 h 12700"/>
              <a:gd name="T72" fmla="*/ 5972 w 11192"/>
              <a:gd name="T73" fmla="*/ 7192 h 12700"/>
              <a:gd name="T74" fmla="*/ 5596 w 11192"/>
              <a:gd name="T75" fmla="*/ 6547 h 12700"/>
              <a:gd name="T76" fmla="*/ 5219 w 11192"/>
              <a:gd name="T77" fmla="*/ 7202 h 12700"/>
              <a:gd name="T78" fmla="*/ 5397 w 11192"/>
              <a:gd name="T79" fmla="*/ 7738 h 12700"/>
              <a:gd name="T80" fmla="*/ 4991 w 11192"/>
              <a:gd name="T81" fmla="*/ 9623 h 12700"/>
              <a:gd name="T82" fmla="*/ 4266 w 11192"/>
              <a:gd name="T83" fmla="*/ 6151 h 12700"/>
              <a:gd name="T84" fmla="*/ 1429 w 11192"/>
              <a:gd name="T85" fmla="*/ 7549 h 12700"/>
              <a:gd name="T86" fmla="*/ 516 w 11192"/>
              <a:gd name="T87" fmla="*/ 8809 h 12700"/>
              <a:gd name="T88" fmla="*/ 0 w 11192"/>
              <a:gd name="T89" fmla="*/ 12699 h 12700"/>
              <a:gd name="T90" fmla="*/ 11191 w 11192"/>
              <a:gd name="T91" fmla="*/ 12699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92" h="12700">
                <a:moveTo>
                  <a:pt x="3820" y="3026"/>
                </a:moveTo>
                <a:lnTo>
                  <a:pt x="3820" y="3026"/>
                </a:lnTo>
                <a:cubicBezTo>
                  <a:pt x="3770" y="2798"/>
                  <a:pt x="3691" y="2371"/>
                  <a:pt x="3691" y="1984"/>
                </a:cubicBezTo>
                <a:cubicBezTo>
                  <a:pt x="3691" y="1776"/>
                  <a:pt x="3691" y="1776"/>
                  <a:pt x="3691" y="1776"/>
                </a:cubicBezTo>
                <a:cubicBezTo>
                  <a:pt x="3691" y="1776"/>
                  <a:pt x="3671" y="99"/>
                  <a:pt x="5734" y="0"/>
                </a:cubicBezTo>
                <a:cubicBezTo>
                  <a:pt x="6022" y="377"/>
                  <a:pt x="6022" y="377"/>
                  <a:pt x="6022" y="377"/>
                </a:cubicBezTo>
                <a:cubicBezTo>
                  <a:pt x="6865" y="466"/>
                  <a:pt x="7500" y="1200"/>
                  <a:pt x="7510" y="1905"/>
                </a:cubicBezTo>
                <a:cubicBezTo>
                  <a:pt x="7510" y="2312"/>
                  <a:pt x="7430" y="2778"/>
                  <a:pt x="7381" y="3026"/>
                </a:cubicBezTo>
                <a:cubicBezTo>
                  <a:pt x="7520" y="3105"/>
                  <a:pt x="7609" y="3264"/>
                  <a:pt x="7579" y="3433"/>
                </a:cubicBezTo>
                <a:cubicBezTo>
                  <a:pt x="7500" y="4028"/>
                  <a:pt x="7500" y="4028"/>
                  <a:pt x="7500" y="4028"/>
                </a:cubicBezTo>
                <a:cubicBezTo>
                  <a:pt x="7470" y="4217"/>
                  <a:pt x="7301" y="4365"/>
                  <a:pt x="7103" y="4365"/>
                </a:cubicBezTo>
                <a:cubicBezTo>
                  <a:pt x="7103" y="4375"/>
                  <a:pt x="7103" y="4375"/>
                  <a:pt x="7103" y="4375"/>
                </a:cubicBezTo>
                <a:cubicBezTo>
                  <a:pt x="6905" y="5834"/>
                  <a:pt x="5793" y="5903"/>
                  <a:pt x="5625" y="5903"/>
                </a:cubicBezTo>
                <a:lnTo>
                  <a:pt x="5625" y="5903"/>
                </a:lnTo>
                <a:cubicBezTo>
                  <a:pt x="5625" y="5903"/>
                  <a:pt x="5625" y="5903"/>
                  <a:pt x="5615" y="5903"/>
                </a:cubicBezTo>
                <a:lnTo>
                  <a:pt x="5615" y="5903"/>
                </a:lnTo>
                <a:lnTo>
                  <a:pt x="5605" y="5903"/>
                </a:lnTo>
                <a:cubicBezTo>
                  <a:pt x="5605" y="5903"/>
                  <a:pt x="5605" y="5903"/>
                  <a:pt x="5596" y="5903"/>
                </a:cubicBezTo>
                <a:lnTo>
                  <a:pt x="5596" y="5903"/>
                </a:lnTo>
                <a:lnTo>
                  <a:pt x="5586" y="5903"/>
                </a:lnTo>
                <a:lnTo>
                  <a:pt x="5576" y="5903"/>
                </a:lnTo>
                <a:lnTo>
                  <a:pt x="5576" y="5903"/>
                </a:lnTo>
                <a:lnTo>
                  <a:pt x="5576" y="5903"/>
                </a:lnTo>
                <a:lnTo>
                  <a:pt x="5576" y="5903"/>
                </a:lnTo>
                <a:cubicBezTo>
                  <a:pt x="5397" y="5903"/>
                  <a:pt x="4286" y="5834"/>
                  <a:pt x="4088" y="4375"/>
                </a:cubicBezTo>
                <a:cubicBezTo>
                  <a:pt x="4088" y="4365"/>
                  <a:pt x="4088" y="4365"/>
                  <a:pt x="4088" y="4365"/>
                </a:cubicBezTo>
                <a:cubicBezTo>
                  <a:pt x="3899" y="4356"/>
                  <a:pt x="3731" y="4217"/>
                  <a:pt x="3711" y="4028"/>
                </a:cubicBezTo>
                <a:cubicBezTo>
                  <a:pt x="3621" y="3433"/>
                  <a:pt x="3621" y="3433"/>
                  <a:pt x="3621" y="3433"/>
                </a:cubicBezTo>
                <a:cubicBezTo>
                  <a:pt x="3602" y="3264"/>
                  <a:pt x="3681" y="3105"/>
                  <a:pt x="3820" y="3026"/>
                </a:cubicBezTo>
                <a:close/>
                <a:moveTo>
                  <a:pt x="11191" y="12699"/>
                </a:moveTo>
                <a:lnTo>
                  <a:pt x="11191" y="12699"/>
                </a:lnTo>
                <a:cubicBezTo>
                  <a:pt x="10675" y="8809"/>
                  <a:pt x="10675" y="8809"/>
                  <a:pt x="10675" y="8809"/>
                </a:cubicBezTo>
                <a:cubicBezTo>
                  <a:pt x="10595" y="8264"/>
                  <a:pt x="10258" y="7787"/>
                  <a:pt x="9762" y="7549"/>
                </a:cubicBezTo>
                <a:cubicBezTo>
                  <a:pt x="6925" y="6151"/>
                  <a:pt x="6925" y="6151"/>
                  <a:pt x="6925" y="6151"/>
                </a:cubicBezTo>
                <a:cubicBezTo>
                  <a:pt x="6200" y="9613"/>
                  <a:pt x="6200" y="9613"/>
                  <a:pt x="6200" y="9613"/>
                </a:cubicBezTo>
                <a:cubicBezTo>
                  <a:pt x="5793" y="7718"/>
                  <a:pt x="5793" y="7718"/>
                  <a:pt x="5793" y="7718"/>
                </a:cubicBezTo>
                <a:cubicBezTo>
                  <a:pt x="5972" y="7192"/>
                  <a:pt x="5972" y="7192"/>
                  <a:pt x="5972" y="7192"/>
                </a:cubicBezTo>
                <a:cubicBezTo>
                  <a:pt x="5596" y="6547"/>
                  <a:pt x="5596" y="6547"/>
                  <a:pt x="5596" y="6547"/>
                </a:cubicBezTo>
                <a:cubicBezTo>
                  <a:pt x="5219" y="7202"/>
                  <a:pt x="5219" y="7202"/>
                  <a:pt x="5219" y="7202"/>
                </a:cubicBezTo>
                <a:cubicBezTo>
                  <a:pt x="5397" y="7738"/>
                  <a:pt x="5397" y="7738"/>
                  <a:pt x="5397" y="7738"/>
                </a:cubicBezTo>
                <a:cubicBezTo>
                  <a:pt x="4991" y="9623"/>
                  <a:pt x="4991" y="9623"/>
                  <a:pt x="4991" y="9623"/>
                </a:cubicBezTo>
                <a:cubicBezTo>
                  <a:pt x="4266" y="6151"/>
                  <a:pt x="4266" y="6151"/>
                  <a:pt x="4266" y="6151"/>
                </a:cubicBezTo>
                <a:cubicBezTo>
                  <a:pt x="1429" y="7549"/>
                  <a:pt x="1429" y="7549"/>
                  <a:pt x="1429" y="7549"/>
                </a:cubicBezTo>
                <a:cubicBezTo>
                  <a:pt x="933" y="7787"/>
                  <a:pt x="595" y="8264"/>
                  <a:pt x="516" y="8809"/>
                </a:cubicBezTo>
                <a:cubicBezTo>
                  <a:pt x="0" y="12699"/>
                  <a:pt x="0" y="12699"/>
                  <a:pt x="0" y="12699"/>
                </a:cubicBezTo>
                <a:lnTo>
                  <a:pt x="11191" y="12699"/>
                </a:lnTo>
                <a:close/>
              </a:path>
            </a:pathLst>
          </a:custGeom>
          <a:solidFill>
            <a:schemeClr val="accent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171" name="Straight Connector 170">
            <a:extLst>
              <a:ext uri="{FF2B5EF4-FFF2-40B4-BE49-F238E27FC236}">
                <a16:creationId xmlns:a16="http://schemas.microsoft.com/office/drawing/2014/main" xmlns="" id="{7150CCB9-8217-EF43-9BF8-D4317CB9E3BB}"/>
              </a:ext>
            </a:extLst>
          </p:cNvPr>
          <p:cNvCxnSpPr>
            <a:cxnSpLocks/>
          </p:cNvCxnSpPr>
          <p:nvPr/>
        </p:nvCxnSpPr>
        <p:spPr>
          <a:xfrm flipV="1">
            <a:off x="9096359" y="2605549"/>
            <a:ext cx="490215" cy="450618"/>
          </a:xfrm>
          <a:prstGeom prst="line">
            <a:avLst/>
          </a:prstGeom>
          <a:ln w="6350">
            <a:solidFill>
              <a:schemeClr val="accent5"/>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23365A29-463F-7849-BAD6-D871E86F81A9}"/>
              </a:ext>
            </a:extLst>
          </p:cNvPr>
          <p:cNvCxnSpPr>
            <a:cxnSpLocks/>
          </p:cNvCxnSpPr>
          <p:nvPr/>
        </p:nvCxnSpPr>
        <p:spPr>
          <a:xfrm>
            <a:off x="9133864" y="3713784"/>
            <a:ext cx="439505" cy="398485"/>
          </a:xfrm>
          <a:prstGeom prst="line">
            <a:avLst/>
          </a:prstGeom>
          <a:ln w="6350">
            <a:solidFill>
              <a:schemeClr val="accent5"/>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C94451C4-0BED-D644-848E-6F3A5CD1F0DD}"/>
              </a:ext>
            </a:extLst>
          </p:cNvPr>
          <p:cNvCxnSpPr>
            <a:cxnSpLocks/>
          </p:cNvCxnSpPr>
          <p:nvPr/>
        </p:nvCxnSpPr>
        <p:spPr>
          <a:xfrm flipV="1">
            <a:off x="8151768" y="3710648"/>
            <a:ext cx="442716" cy="502450"/>
          </a:xfrm>
          <a:prstGeom prst="line">
            <a:avLst/>
          </a:prstGeom>
          <a:ln w="6350">
            <a:solidFill>
              <a:schemeClr val="accent5"/>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xmlns="" id="{ED2A715D-43DF-474D-A37E-E7A0E2F5C4EE}"/>
              </a:ext>
            </a:extLst>
          </p:cNvPr>
          <p:cNvSpPr txBox="1"/>
          <p:nvPr/>
        </p:nvSpPr>
        <p:spPr>
          <a:xfrm>
            <a:off x="7543962" y="2835370"/>
            <a:ext cx="607806" cy="297713"/>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Buyer </a:t>
            </a:r>
            <a:br>
              <a:rPr kumimoji="0" lang="en-US" sz="12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(applicant)</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76" name="TextBox 175">
            <a:extLst>
              <a:ext uri="{FF2B5EF4-FFF2-40B4-BE49-F238E27FC236}">
                <a16:creationId xmlns:a16="http://schemas.microsoft.com/office/drawing/2014/main" xmlns="" id="{E49F8269-3A8D-034E-B8C6-1D153F6CA4EA}"/>
              </a:ext>
            </a:extLst>
          </p:cNvPr>
          <p:cNvSpPr txBox="1"/>
          <p:nvPr/>
        </p:nvSpPr>
        <p:spPr>
          <a:xfrm>
            <a:off x="9573368" y="2830458"/>
            <a:ext cx="607806" cy="297713"/>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595B"/>
                </a:solidFill>
                <a:effectLst/>
                <a:uLnTx/>
                <a:uFillTx/>
                <a:latin typeface="Calibri"/>
                <a:ea typeface="+mn-ea"/>
                <a:cs typeface="+mn-cs"/>
              </a:rPr>
              <a:t>Seller</a:t>
            </a:r>
            <a:br>
              <a:rPr kumimoji="0" lang="en-US" sz="12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(beneficiary)</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195" name="Group 194">
            <a:extLst>
              <a:ext uri="{FF2B5EF4-FFF2-40B4-BE49-F238E27FC236}">
                <a16:creationId xmlns:a16="http://schemas.microsoft.com/office/drawing/2014/main" xmlns="" id="{025EDFF3-29CC-974C-BE27-092D5239359B}"/>
              </a:ext>
            </a:extLst>
          </p:cNvPr>
          <p:cNvGrpSpPr/>
          <p:nvPr/>
        </p:nvGrpSpPr>
        <p:grpSpPr>
          <a:xfrm>
            <a:off x="8525759" y="3073251"/>
            <a:ext cx="686824" cy="627777"/>
            <a:chOff x="8975462" y="2678418"/>
            <a:chExt cx="687003" cy="627941"/>
          </a:xfrm>
        </p:grpSpPr>
        <p:sp>
          <p:nvSpPr>
            <p:cNvPr id="196" name="Oval 195">
              <a:extLst>
                <a:ext uri="{FF2B5EF4-FFF2-40B4-BE49-F238E27FC236}">
                  <a16:creationId xmlns:a16="http://schemas.microsoft.com/office/drawing/2014/main" xmlns="" id="{1B67DFDC-1ED6-724B-BAFE-E8AD25EDC6CD}"/>
                </a:ext>
              </a:extLst>
            </p:cNvPr>
            <p:cNvSpPr/>
            <p:nvPr/>
          </p:nvSpPr>
          <p:spPr bwMode="gray">
            <a:xfrm>
              <a:off x="9018116" y="2688336"/>
              <a:ext cx="601697" cy="601697"/>
            </a:xfrm>
            <a:prstGeom prst="ellipse">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97" name="Freeform 196">
              <a:extLst>
                <a:ext uri="{FF2B5EF4-FFF2-40B4-BE49-F238E27FC236}">
                  <a16:creationId xmlns:a16="http://schemas.microsoft.com/office/drawing/2014/main" xmlns="" id="{538353E6-99F0-B54F-BD4D-94D1520F9225}"/>
                </a:ext>
              </a:extLst>
            </p:cNvPr>
            <p:cNvSpPr>
              <a:spLocks noChangeAspect="1"/>
            </p:cNvSpPr>
            <p:nvPr/>
          </p:nvSpPr>
          <p:spPr>
            <a:xfrm>
              <a:off x="8975462" y="2678418"/>
              <a:ext cx="687003" cy="627941"/>
            </a:xfrm>
            <a:custGeom>
              <a:avLst/>
              <a:gdLst/>
              <a:ahLst/>
              <a:cxnLst/>
              <a:rect l="0" t="0" r="r" b="b"/>
              <a:pathLst>
                <a:path w="11725" h="10717">
                  <a:moveTo>
                    <a:pt x="10580" y="4122"/>
                  </a:moveTo>
                  <a:lnTo>
                    <a:pt x="10580" y="4122"/>
                  </a:lnTo>
                  <a:cubicBezTo>
                    <a:pt x="10213" y="4260"/>
                    <a:pt x="10213" y="4260"/>
                    <a:pt x="10213" y="4260"/>
                  </a:cubicBezTo>
                  <a:cubicBezTo>
                    <a:pt x="9022" y="2199"/>
                    <a:pt x="9022" y="2199"/>
                    <a:pt x="9022" y="2199"/>
                  </a:cubicBezTo>
                  <a:cubicBezTo>
                    <a:pt x="9388" y="2016"/>
                    <a:pt x="9388" y="2016"/>
                    <a:pt x="9388" y="2016"/>
                  </a:cubicBezTo>
                  <a:cubicBezTo>
                    <a:pt x="9388" y="458"/>
                    <a:pt x="9388" y="458"/>
                    <a:pt x="9388" y="458"/>
                  </a:cubicBezTo>
                  <a:cubicBezTo>
                    <a:pt x="8289" y="0"/>
                    <a:pt x="8289" y="0"/>
                    <a:pt x="8289" y="0"/>
                  </a:cubicBezTo>
                  <a:cubicBezTo>
                    <a:pt x="7144" y="458"/>
                    <a:pt x="7144" y="458"/>
                    <a:pt x="7144" y="458"/>
                  </a:cubicBezTo>
                  <a:cubicBezTo>
                    <a:pt x="7144" y="1054"/>
                    <a:pt x="7144" y="1054"/>
                    <a:pt x="7144" y="1054"/>
                  </a:cubicBezTo>
                  <a:cubicBezTo>
                    <a:pt x="4580" y="1054"/>
                    <a:pt x="4580" y="1054"/>
                    <a:pt x="4580" y="1054"/>
                  </a:cubicBezTo>
                  <a:cubicBezTo>
                    <a:pt x="4580" y="458"/>
                    <a:pt x="4580" y="458"/>
                    <a:pt x="4580" y="458"/>
                  </a:cubicBezTo>
                  <a:cubicBezTo>
                    <a:pt x="3436" y="0"/>
                    <a:pt x="3436" y="0"/>
                    <a:pt x="3436" y="0"/>
                  </a:cubicBezTo>
                  <a:cubicBezTo>
                    <a:pt x="2336" y="458"/>
                    <a:pt x="2336" y="458"/>
                    <a:pt x="2336" y="458"/>
                  </a:cubicBezTo>
                  <a:cubicBezTo>
                    <a:pt x="2336" y="2016"/>
                    <a:pt x="2336" y="2016"/>
                    <a:pt x="2336" y="2016"/>
                  </a:cubicBezTo>
                  <a:cubicBezTo>
                    <a:pt x="2703" y="2199"/>
                    <a:pt x="2703" y="2199"/>
                    <a:pt x="2703" y="2199"/>
                  </a:cubicBezTo>
                  <a:cubicBezTo>
                    <a:pt x="1511" y="4260"/>
                    <a:pt x="1511" y="4260"/>
                    <a:pt x="1511" y="4260"/>
                  </a:cubicBezTo>
                  <a:cubicBezTo>
                    <a:pt x="1145" y="4122"/>
                    <a:pt x="1145" y="4122"/>
                    <a:pt x="1145" y="4122"/>
                  </a:cubicBezTo>
                  <a:cubicBezTo>
                    <a:pt x="0" y="4581"/>
                    <a:pt x="0" y="4581"/>
                    <a:pt x="0" y="4581"/>
                  </a:cubicBezTo>
                  <a:cubicBezTo>
                    <a:pt x="0" y="6136"/>
                    <a:pt x="0" y="6136"/>
                    <a:pt x="0" y="6136"/>
                  </a:cubicBezTo>
                  <a:cubicBezTo>
                    <a:pt x="1145" y="6595"/>
                    <a:pt x="1145" y="6595"/>
                    <a:pt x="1145" y="6595"/>
                  </a:cubicBezTo>
                  <a:cubicBezTo>
                    <a:pt x="1511" y="6457"/>
                    <a:pt x="1511" y="6457"/>
                    <a:pt x="1511" y="6457"/>
                  </a:cubicBezTo>
                  <a:cubicBezTo>
                    <a:pt x="2703" y="8518"/>
                    <a:pt x="2703" y="8518"/>
                    <a:pt x="2703" y="8518"/>
                  </a:cubicBezTo>
                  <a:cubicBezTo>
                    <a:pt x="2336" y="8701"/>
                    <a:pt x="2336" y="8701"/>
                    <a:pt x="2336" y="8701"/>
                  </a:cubicBezTo>
                  <a:cubicBezTo>
                    <a:pt x="2336" y="10259"/>
                    <a:pt x="2336" y="10259"/>
                    <a:pt x="2336" y="10259"/>
                  </a:cubicBezTo>
                  <a:cubicBezTo>
                    <a:pt x="3436" y="10716"/>
                    <a:pt x="3436" y="10716"/>
                    <a:pt x="3436" y="10716"/>
                  </a:cubicBezTo>
                  <a:cubicBezTo>
                    <a:pt x="4580" y="10259"/>
                    <a:pt x="4580" y="10259"/>
                    <a:pt x="4580" y="10259"/>
                  </a:cubicBezTo>
                  <a:cubicBezTo>
                    <a:pt x="4580" y="9664"/>
                    <a:pt x="4580" y="9664"/>
                    <a:pt x="4580" y="9664"/>
                  </a:cubicBezTo>
                  <a:cubicBezTo>
                    <a:pt x="7144" y="9664"/>
                    <a:pt x="7144" y="9664"/>
                    <a:pt x="7144" y="9664"/>
                  </a:cubicBezTo>
                  <a:cubicBezTo>
                    <a:pt x="7144" y="10259"/>
                    <a:pt x="7144" y="10259"/>
                    <a:pt x="7144" y="10259"/>
                  </a:cubicBezTo>
                  <a:cubicBezTo>
                    <a:pt x="8289" y="10716"/>
                    <a:pt x="8289" y="10716"/>
                    <a:pt x="8289" y="10716"/>
                  </a:cubicBezTo>
                  <a:cubicBezTo>
                    <a:pt x="9388" y="10259"/>
                    <a:pt x="9388" y="10259"/>
                    <a:pt x="9388" y="10259"/>
                  </a:cubicBezTo>
                  <a:cubicBezTo>
                    <a:pt x="9388" y="8701"/>
                    <a:pt x="9388" y="8701"/>
                    <a:pt x="9388" y="8701"/>
                  </a:cubicBezTo>
                  <a:cubicBezTo>
                    <a:pt x="9022" y="8518"/>
                    <a:pt x="9022" y="8518"/>
                    <a:pt x="9022" y="8518"/>
                  </a:cubicBezTo>
                  <a:cubicBezTo>
                    <a:pt x="10213" y="6457"/>
                    <a:pt x="10213" y="6457"/>
                    <a:pt x="10213" y="6457"/>
                  </a:cubicBezTo>
                  <a:cubicBezTo>
                    <a:pt x="10580" y="6595"/>
                    <a:pt x="10580" y="6595"/>
                    <a:pt x="10580" y="6595"/>
                  </a:cubicBezTo>
                  <a:cubicBezTo>
                    <a:pt x="11724" y="6136"/>
                    <a:pt x="11724" y="6136"/>
                    <a:pt x="11724" y="6136"/>
                  </a:cubicBezTo>
                  <a:cubicBezTo>
                    <a:pt x="11724" y="4581"/>
                    <a:pt x="11724" y="4581"/>
                    <a:pt x="11724" y="4581"/>
                  </a:cubicBezTo>
                  <a:lnTo>
                    <a:pt x="10580" y="4122"/>
                  </a:lnTo>
                  <a:moveTo>
                    <a:pt x="7603" y="3755"/>
                  </a:moveTo>
                  <a:lnTo>
                    <a:pt x="7603" y="3755"/>
                  </a:lnTo>
                  <a:cubicBezTo>
                    <a:pt x="7603" y="3848"/>
                    <a:pt x="7603" y="3848"/>
                    <a:pt x="7603" y="3848"/>
                  </a:cubicBezTo>
                  <a:cubicBezTo>
                    <a:pt x="9480" y="4901"/>
                    <a:pt x="9480" y="4901"/>
                    <a:pt x="9480" y="4901"/>
                  </a:cubicBezTo>
                  <a:cubicBezTo>
                    <a:pt x="9480" y="5817"/>
                    <a:pt x="9480" y="5817"/>
                    <a:pt x="9480" y="5817"/>
                  </a:cubicBezTo>
                  <a:cubicBezTo>
                    <a:pt x="8289" y="6457"/>
                    <a:pt x="8289" y="6457"/>
                    <a:pt x="8289" y="6457"/>
                  </a:cubicBezTo>
                  <a:cubicBezTo>
                    <a:pt x="8289" y="6869"/>
                    <a:pt x="8289" y="6869"/>
                    <a:pt x="8289" y="6869"/>
                  </a:cubicBezTo>
                  <a:cubicBezTo>
                    <a:pt x="9526" y="6183"/>
                    <a:pt x="9526" y="6183"/>
                    <a:pt x="9526" y="6183"/>
                  </a:cubicBezTo>
                  <a:cubicBezTo>
                    <a:pt x="9847" y="6319"/>
                    <a:pt x="9847" y="6319"/>
                    <a:pt x="9847" y="6319"/>
                  </a:cubicBezTo>
                  <a:cubicBezTo>
                    <a:pt x="8655" y="8381"/>
                    <a:pt x="8655" y="8381"/>
                    <a:pt x="8655" y="8381"/>
                  </a:cubicBezTo>
                  <a:cubicBezTo>
                    <a:pt x="8289" y="8244"/>
                    <a:pt x="8289" y="8244"/>
                    <a:pt x="8289" y="8244"/>
                  </a:cubicBezTo>
                  <a:cubicBezTo>
                    <a:pt x="7190" y="8655"/>
                    <a:pt x="7190" y="8655"/>
                    <a:pt x="7190" y="8655"/>
                  </a:cubicBezTo>
                  <a:cubicBezTo>
                    <a:pt x="6732" y="8381"/>
                    <a:pt x="6732" y="8381"/>
                    <a:pt x="6732" y="8381"/>
                  </a:cubicBezTo>
                  <a:cubicBezTo>
                    <a:pt x="6321" y="8565"/>
                    <a:pt x="6321" y="8565"/>
                    <a:pt x="6321" y="8565"/>
                  </a:cubicBezTo>
                  <a:cubicBezTo>
                    <a:pt x="7144" y="9022"/>
                    <a:pt x="7144" y="9022"/>
                    <a:pt x="7144" y="9022"/>
                  </a:cubicBezTo>
                  <a:cubicBezTo>
                    <a:pt x="7144" y="9297"/>
                    <a:pt x="7144" y="9297"/>
                    <a:pt x="7144" y="9297"/>
                  </a:cubicBezTo>
                  <a:cubicBezTo>
                    <a:pt x="4580" y="9297"/>
                    <a:pt x="4580" y="9297"/>
                    <a:pt x="4580" y="9297"/>
                  </a:cubicBezTo>
                  <a:cubicBezTo>
                    <a:pt x="4580" y="9022"/>
                    <a:pt x="4580" y="9022"/>
                    <a:pt x="4580" y="9022"/>
                  </a:cubicBezTo>
                  <a:cubicBezTo>
                    <a:pt x="5405" y="8565"/>
                    <a:pt x="5405" y="8565"/>
                    <a:pt x="5405" y="8565"/>
                  </a:cubicBezTo>
                  <a:cubicBezTo>
                    <a:pt x="4992" y="8381"/>
                    <a:pt x="4992" y="8381"/>
                    <a:pt x="4992" y="8381"/>
                  </a:cubicBezTo>
                  <a:cubicBezTo>
                    <a:pt x="4535" y="8655"/>
                    <a:pt x="4535" y="8655"/>
                    <a:pt x="4535" y="8655"/>
                  </a:cubicBezTo>
                  <a:cubicBezTo>
                    <a:pt x="3436" y="8244"/>
                    <a:pt x="3436" y="8244"/>
                    <a:pt x="3436" y="8244"/>
                  </a:cubicBezTo>
                  <a:cubicBezTo>
                    <a:pt x="3069" y="8381"/>
                    <a:pt x="3069" y="8381"/>
                    <a:pt x="3069" y="8381"/>
                  </a:cubicBezTo>
                  <a:cubicBezTo>
                    <a:pt x="1878" y="6319"/>
                    <a:pt x="1878" y="6319"/>
                    <a:pt x="1878" y="6319"/>
                  </a:cubicBezTo>
                  <a:cubicBezTo>
                    <a:pt x="2199" y="6183"/>
                    <a:pt x="2199" y="6183"/>
                    <a:pt x="2199" y="6183"/>
                  </a:cubicBezTo>
                  <a:cubicBezTo>
                    <a:pt x="3436" y="6869"/>
                    <a:pt x="3436" y="6869"/>
                    <a:pt x="3436" y="6869"/>
                  </a:cubicBezTo>
                  <a:cubicBezTo>
                    <a:pt x="3436" y="6457"/>
                    <a:pt x="3436" y="6457"/>
                    <a:pt x="3436" y="6457"/>
                  </a:cubicBezTo>
                  <a:cubicBezTo>
                    <a:pt x="2244" y="5817"/>
                    <a:pt x="2244" y="5817"/>
                    <a:pt x="2244" y="5817"/>
                  </a:cubicBezTo>
                  <a:cubicBezTo>
                    <a:pt x="2244" y="4901"/>
                    <a:pt x="2244" y="4901"/>
                    <a:pt x="2244" y="4901"/>
                  </a:cubicBezTo>
                  <a:cubicBezTo>
                    <a:pt x="4123" y="3848"/>
                    <a:pt x="4123" y="3848"/>
                    <a:pt x="4123" y="3848"/>
                  </a:cubicBezTo>
                  <a:cubicBezTo>
                    <a:pt x="4123" y="3755"/>
                    <a:pt x="4123" y="3755"/>
                    <a:pt x="4123" y="3755"/>
                  </a:cubicBezTo>
                  <a:cubicBezTo>
                    <a:pt x="4123" y="3619"/>
                    <a:pt x="4123" y="3527"/>
                    <a:pt x="4123" y="3436"/>
                  </a:cubicBezTo>
                  <a:cubicBezTo>
                    <a:pt x="2199" y="4535"/>
                    <a:pt x="2199" y="4535"/>
                    <a:pt x="2199" y="4535"/>
                  </a:cubicBezTo>
                  <a:cubicBezTo>
                    <a:pt x="1878" y="4397"/>
                    <a:pt x="1878" y="4397"/>
                    <a:pt x="1878" y="4397"/>
                  </a:cubicBezTo>
                  <a:cubicBezTo>
                    <a:pt x="3069" y="2337"/>
                    <a:pt x="3069" y="2337"/>
                    <a:pt x="3069" y="2337"/>
                  </a:cubicBezTo>
                  <a:cubicBezTo>
                    <a:pt x="3436" y="2473"/>
                    <a:pt x="3436" y="2473"/>
                    <a:pt x="3436" y="2473"/>
                  </a:cubicBezTo>
                  <a:cubicBezTo>
                    <a:pt x="4535" y="2061"/>
                    <a:pt x="4535" y="2061"/>
                    <a:pt x="4535" y="2061"/>
                  </a:cubicBezTo>
                  <a:cubicBezTo>
                    <a:pt x="4901" y="2290"/>
                    <a:pt x="4901" y="2290"/>
                    <a:pt x="4901" y="2290"/>
                  </a:cubicBezTo>
                  <a:cubicBezTo>
                    <a:pt x="4992" y="2199"/>
                    <a:pt x="5130" y="2153"/>
                    <a:pt x="5268" y="2107"/>
                  </a:cubicBezTo>
                  <a:cubicBezTo>
                    <a:pt x="4580" y="1695"/>
                    <a:pt x="4580" y="1695"/>
                    <a:pt x="4580" y="1695"/>
                  </a:cubicBezTo>
                  <a:cubicBezTo>
                    <a:pt x="4580" y="1421"/>
                    <a:pt x="4580" y="1421"/>
                    <a:pt x="4580" y="1421"/>
                  </a:cubicBezTo>
                  <a:cubicBezTo>
                    <a:pt x="7144" y="1421"/>
                    <a:pt x="7144" y="1421"/>
                    <a:pt x="7144" y="1421"/>
                  </a:cubicBezTo>
                  <a:cubicBezTo>
                    <a:pt x="7144" y="1695"/>
                    <a:pt x="7144" y="1695"/>
                    <a:pt x="7144" y="1695"/>
                  </a:cubicBezTo>
                  <a:cubicBezTo>
                    <a:pt x="6457" y="2107"/>
                    <a:pt x="6457" y="2107"/>
                    <a:pt x="6457" y="2107"/>
                  </a:cubicBezTo>
                  <a:cubicBezTo>
                    <a:pt x="6595" y="2153"/>
                    <a:pt x="6732" y="2199"/>
                    <a:pt x="6823" y="2290"/>
                  </a:cubicBezTo>
                  <a:cubicBezTo>
                    <a:pt x="7190" y="2061"/>
                    <a:pt x="7190" y="2061"/>
                    <a:pt x="7190" y="2061"/>
                  </a:cubicBezTo>
                  <a:cubicBezTo>
                    <a:pt x="8289" y="2473"/>
                    <a:pt x="8289" y="2473"/>
                    <a:pt x="8289" y="2473"/>
                  </a:cubicBezTo>
                  <a:cubicBezTo>
                    <a:pt x="8655" y="2337"/>
                    <a:pt x="8655" y="2337"/>
                    <a:pt x="8655" y="2337"/>
                  </a:cubicBezTo>
                  <a:cubicBezTo>
                    <a:pt x="9847" y="4397"/>
                    <a:pt x="9847" y="4397"/>
                    <a:pt x="9847" y="4397"/>
                  </a:cubicBezTo>
                  <a:cubicBezTo>
                    <a:pt x="9526" y="4535"/>
                    <a:pt x="9526" y="4535"/>
                    <a:pt x="9526" y="4535"/>
                  </a:cubicBezTo>
                  <a:cubicBezTo>
                    <a:pt x="7603" y="3436"/>
                    <a:pt x="7603" y="3436"/>
                    <a:pt x="7603" y="3436"/>
                  </a:cubicBezTo>
                  <a:cubicBezTo>
                    <a:pt x="7603" y="3527"/>
                    <a:pt x="7603" y="3619"/>
                    <a:pt x="7603" y="3755"/>
                  </a:cubicBezTo>
                  <a:moveTo>
                    <a:pt x="7373" y="4581"/>
                  </a:moveTo>
                  <a:lnTo>
                    <a:pt x="7373" y="4581"/>
                  </a:lnTo>
                  <a:cubicBezTo>
                    <a:pt x="7373" y="3755"/>
                    <a:pt x="7373" y="3755"/>
                    <a:pt x="7373" y="3755"/>
                  </a:cubicBezTo>
                  <a:cubicBezTo>
                    <a:pt x="7373" y="2932"/>
                    <a:pt x="6687" y="2244"/>
                    <a:pt x="5863" y="2244"/>
                  </a:cubicBezTo>
                  <a:cubicBezTo>
                    <a:pt x="5039" y="2244"/>
                    <a:pt x="4352" y="2932"/>
                    <a:pt x="4352" y="3755"/>
                  </a:cubicBezTo>
                  <a:cubicBezTo>
                    <a:pt x="4352" y="4581"/>
                    <a:pt x="4352" y="4581"/>
                    <a:pt x="4352" y="4581"/>
                  </a:cubicBezTo>
                  <a:cubicBezTo>
                    <a:pt x="3664" y="4581"/>
                    <a:pt x="3664" y="4581"/>
                    <a:pt x="3664" y="4581"/>
                  </a:cubicBezTo>
                  <a:cubicBezTo>
                    <a:pt x="3664" y="7556"/>
                    <a:pt x="3664" y="7556"/>
                    <a:pt x="3664" y="7556"/>
                  </a:cubicBezTo>
                  <a:cubicBezTo>
                    <a:pt x="5863" y="8472"/>
                    <a:pt x="5863" y="8472"/>
                    <a:pt x="5863" y="8472"/>
                  </a:cubicBezTo>
                  <a:cubicBezTo>
                    <a:pt x="8060" y="7556"/>
                    <a:pt x="8060" y="7556"/>
                    <a:pt x="8060" y="7556"/>
                  </a:cubicBezTo>
                  <a:cubicBezTo>
                    <a:pt x="8060" y="4581"/>
                    <a:pt x="8060" y="4581"/>
                    <a:pt x="8060" y="4581"/>
                  </a:cubicBezTo>
                  <a:lnTo>
                    <a:pt x="7373" y="4581"/>
                  </a:lnTo>
                  <a:moveTo>
                    <a:pt x="6090" y="6366"/>
                  </a:moveTo>
                  <a:lnTo>
                    <a:pt x="6090" y="6366"/>
                  </a:lnTo>
                  <a:cubicBezTo>
                    <a:pt x="6090" y="6916"/>
                    <a:pt x="6090" y="6916"/>
                    <a:pt x="6090" y="6916"/>
                  </a:cubicBezTo>
                  <a:cubicBezTo>
                    <a:pt x="6090" y="7052"/>
                    <a:pt x="6000" y="7144"/>
                    <a:pt x="5863" y="7144"/>
                  </a:cubicBezTo>
                  <a:cubicBezTo>
                    <a:pt x="5725" y="7144"/>
                    <a:pt x="5634" y="7052"/>
                    <a:pt x="5634" y="6916"/>
                  </a:cubicBezTo>
                  <a:cubicBezTo>
                    <a:pt x="5634" y="6366"/>
                    <a:pt x="5634" y="6366"/>
                    <a:pt x="5634" y="6366"/>
                  </a:cubicBezTo>
                  <a:cubicBezTo>
                    <a:pt x="5451" y="6274"/>
                    <a:pt x="5359" y="6136"/>
                    <a:pt x="5359" y="5953"/>
                  </a:cubicBezTo>
                  <a:cubicBezTo>
                    <a:pt x="5359" y="5679"/>
                    <a:pt x="5589" y="5450"/>
                    <a:pt x="5863" y="5450"/>
                  </a:cubicBezTo>
                  <a:cubicBezTo>
                    <a:pt x="6137" y="5450"/>
                    <a:pt x="6366" y="5679"/>
                    <a:pt x="6366" y="5953"/>
                  </a:cubicBezTo>
                  <a:cubicBezTo>
                    <a:pt x="6366" y="6136"/>
                    <a:pt x="6274" y="6274"/>
                    <a:pt x="6090" y="6366"/>
                  </a:cubicBezTo>
                  <a:moveTo>
                    <a:pt x="6687" y="4581"/>
                  </a:moveTo>
                  <a:lnTo>
                    <a:pt x="6687" y="4581"/>
                  </a:lnTo>
                  <a:cubicBezTo>
                    <a:pt x="5039" y="4581"/>
                    <a:pt x="5039" y="4581"/>
                    <a:pt x="5039" y="4581"/>
                  </a:cubicBezTo>
                  <a:cubicBezTo>
                    <a:pt x="5039" y="3755"/>
                    <a:pt x="5039" y="3755"/>
                    <a:pt x="5039" y="3755"/>
                  </a:cubicBezTo>
                  <a:cubicBezTo>
                    <a:pt x="5039" y="3298"/>
                    <a:pt x="5405" y="2932"/>
                    <a:pt x="5863" y="2932"/>
                  </a:cubicBezTo>
                  <a:cubicBezTo>
                    <a:pt x="6321" y="2932"/>
                    <a:pt x="6687" y="3298"/>
                    <a:pt x="6687" y="3755"/>
                  </a:cubicBezTo>
                  <a:lnTo>
                    <a:pt x="6687" y="4581"/>
                  </a:lnTo>
                </a:path>
              </a:pathLst>
            </a:custGeom>
            <a:solidFill>
              <a:schemeClr val="accent5"/>
            </a:solidFill>
            <a:ln>
              <a:noFill/>
            </a:ln>
          </p:spPr>
        </p:sp>
      </p:grpSp>
      <p:cxnSp>
        <p:nvCxnSpPr>
          <p:cNvPr id="198" name="Straight Connector 197">
            <a:extLst>
              <a:ext uri="{FF2B5EF4-FFF2-40B4-BE49-F238E27FC236}">
                <a16:creationId xmlns:a16="http://schemas.microsoft.com/office/drawing/2014/main" xmlns="" id="{7DDF1B3E-43E6-3749-B0CD-6990E8D03F76}"/>
              </a:ext>
            </a:extLst>
          </p:cNvPr>
          <p:cNvCxnSpPr>
            <a:cxnSpLocks/>
          </p:cNvCxnSpPr>
          <p:nvPr/>
        </p:nvCxnSpPr>
        <p:spPr>
          <a:xfrm flipH="1" flipV="1">
            <a:off x="8102663" y="2617442"/>
            <a:ext cx="526115" cy="455809"/>
          </a:xfrm>
          <a:prstGeom prst="line">
            <a:avLst/>
          </a:prstGeom>
          <a:ln w="6350">
            <a:solidFill>
              <a:schemeClr val="accent5"/>
            </a:solidFill>
            <a:prstDash val="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xmlns="" id="{BC8DD22F-40F1-5641-A594-84FC84939441}"/>
              </a:ext>
            </a:extLst>
          </p:cNvPr>
          <p:cNvGrpSpPr/>
          <p:nvPr/>
        </p:nvGrpSpPr>
        <p:grpSpPr>
          <a:xfrm>
            <a:off x="10068643" y="2439075"/>
            <a:ext cx="910211" cy="237143"/>
            <a:chOff x="4829311" y="2345986"/>
            <a:chExt cx="910448" cy="237205"/>
          </a:xfrm>
        </p:grpSpPr>
        <p:sp>
          <p:nvSpPr>
            <p:cNvPr id="216" name="Freeform 15">
              <a:extLst>
                <a:ext uri="{FF2B5EF4-FFF2-40B4-BE49-F238E27FC236}">
                  <a16:creationId xmlns:a16="http://schemas.microsoft.com/office/drawing/2014/main" xmlns="" id="{7ED06435-9C5A-4F47-89D4-E916FD602D9A}"/>
                </a:ext>
              </a:extLst>
            </p:cNvPr>
            <p:cNvSpPr>
              <a:spLocks noChangeAspect="1" noChangeArrowheads="1"/>
            </p:cNvSpPr>
            <p:nvPr/>
          </p:nvSpPr>
          <p:spPr bwMode="auto">
            <a:xfrm>
              <a:off x="4829311" y="2345986"/>
              <a:ext cx="178099" cy="227966"/>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214" name="TextBox 213">
              <a:extLst>
                <a:ext uri="{FF2B5EF4-FFF2-40B4-BE49-F238E27FC236}">
                  <a16:creationId xmlns:a16="http://schemas.microsoft.com/office/drawing/2014/main" xmlns="" id="{D283BFA5-FCCB-234D-A3A1-2F01E5C0556C}"/>
                </a:ext>
              </a:extLst>
            </p:cNvPr>
            <p:cNvSpPr txBox="1"/>
            <p:nvPr/>
          </p:nvSpPr>
          <p:spPr>
            <a:xfrm>
              <a:off x="5066936" y="2345986"/>
              <a:ext cx="672823" cy="237205"/>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Encrypted </a:t>
              </a:r>
              <a:br>
                <a:rPr kumimoji="0" lang="en-US" sz="10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Documents</a:t>
              </a:r>
            </a:p>
          </p:txBody>
        </p:sp>
      </p:grpSp>
      <p:grpSp>
        <p:nvGrpSpPr>
          <p:cNvPr id="217" name="Group 216">
            <a:extLst>
              <a:ext uri="{FF2B5EF4-FFF2-40B4-BE49-F238E27FC236}">
                <a16:creationId xmlns:a16="http://schemas.microsoft.com/office/drawing/2014/main" xmlns="" id="{3AE742BC-C5E0-AB4D-82C6-2F2DC9B3ABCA}"/>
              </a:ext>
            </a:extLst>
          </p:cNvPr>
          <p:cNvGrpSpPr/>
          <p:nvPr/>
        </p:nvGrpSpPr>
        <p:grpSpPr>
          <a:xfrm>
            <a:off x="10068643" y="3890298"/>
            <a:ext cx="910211" cy="237143"/>
            <a:chOff x="4829311" y="2345986"/>
            <a:chExt cx="910448" cy="237205"/>
          </a:xfrm>
        </p:grpSpPr>
        <p:sp>
          <p:nvSpPr>
            <p:cNvPr id="218" name="Freeform 15">
              <a:extLst>
                <a:ext uri="{FF2B5EF4-FFF2-40B4-BE49-F238E27FC236}">
                  <a16:creationId xmlns:a16="http://schemas.microsoft.com/office/drawing/2014/main" xmlns="" id="{9B20B79D-2EE2-BD46-A3D3-0860C9CFFE9F}"/>
                </a:ext>
              </a:extLst>
            </p:cNvPr>
            <p:cNvSpPr>
              <a:spLocks noChangeAspect="1" noChangeArrowheads="1"/>
            </p:cNvSpPr>
            <p:nvPr/>
          </p:nvSpPr>
          <p:spPr bwMode="auto">
            <a:xfrm>
              <a:off x="4829311" y="2345986"/>
              <a:ext cx="178099" cy="227966"/>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219" name="TextBox 218">
              <a:extLst>
                <a:ext uri="{FF2B5EF4-FFF2-40B4-BE49-F238E27FC236}">
                  <a16:creationId xmlns:a16="http://schemas.microsoft.com/office/drawing/2014/main" xmlns="" id="{6545A94E-BA4D-C841-A22E-FDCEEB8FC853}"/>
                </a:ext>
              </a:extLst>
            </p:cNvPr>
            <p:cNvSpPr txBox="1"/>
            <p:nvPr/>
          </p:nvSpPr>
          <p:spPr>
            <a:xfrm>
              <a:off x="5066936" y="2345986"/>
              <a:ext cx="672823" cy="237205"/>
            </a:xfrm>
            <a:prstGeom prst="rect">
              <a:avLst/>
            </a:prstGeom>
            <a:noFill/>
          </p:spPr>
          <p:txBody>
            <a:bodyPr wrap="none" lIns="0" tIns="0" rIns="0" bIns="0" rtlCol="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Encrypted </a:t>
              </a:r>
              <a:br>
                <a:rPr kumimoji="0" lang="en-US" sz="10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Documents</a:t>
              </a:r>
            </a:p>
          </p:txBody>
        </p:sp>
      </p:grpSp>
      <p:grpSp>
        <p:nvGrpSpPr>
          <p:cNvPr id="220" name="Group 219">
            <a:extLst>
              <a:ext uri="{FF2B5EF4-FFF2-40B4-BE49-F238E27FC236}">
                <a16:creationId xmlns:a16="http://schemas.microsoft.com/office/drawing/2014/main" xmlns="" id="{1A6FE496-22F2-C54B-B752-F29985394E6D}"/>
              </a:ext>
            </a:extLst>
          </p:cNvPr>
          <p:cNvGrpSpPr/>
          <p:nvPr/>
        </p:nvGrpSpPr>
        <p:grpSpPr>
          <a:xfrm>
            <a:off x="6754039" y="3896109"/>
            <a:ext cx="901032" cy="256509"/>
            <a:chOff x="4106143" y="2345986"/>
            <a:chExt cx="901267" cy="256576"/>
          </a:xfrm>
        </p:grpSpPr>
        <p:sp>
          <p:nvSpPr>
            <p:cNvPr id="221" name="Freeform 15">
              <a:extLst>
                <a:ext uri="{FF2B5EF4-FFF2-40B4-BE49-F238E27FC236}">
                  <a16:creationId xmlns:a16="http://schemas.microsoft.com/office/drawing/2014/main" xmlns="" id="{DB43611C-31F9-9F43-A3D2-8D4FAA03F8AB}"/>
                </a:ext>
              </a:extLst>
            </p:cNvPr>
            <p:cNvSpPr>
              <a:spLocks noChangeAspect="1" noChangeArrowheads="1"/>
            </p:cNvSpPr>
            <p:nvPr/>
          </p:nvSpPr>
          <p:spPr bwMode="auto">
            <a:xfrm>
              <a:off x="4829311" y="2345986"/>
              <a:ext cx="178099" cy="227966"/>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222" name="TextBox 221">
              <a:extLst>
                <a:ext uri="{FF2B5EF4-FFF2-40B4-BE49-F238E27FC236}">
                  <a16:creationId xmlns:a16="http://schemas.microsoft.com/office/drawing/2014/main" xmlns="" id="{62CCC9BE-534B-1C4F-A5F6-068706297581}"/>
                </a:ext>
              </a:extLst>
            </p:cNvPr>
            <p:cNvSpPr txBox="1"/>
            <p:nvPr/>
          </p:nvSpPr>
          <p:spPr>
            <a:xfrm>
              <a:off x="4106143" y="2365357"/>
              <a:ext cx="672823" cy="237205"/>
            </a:xfrm>
            <a:prstGeom prst="rect">
              <a:avLst/>
            </a:prstGeom>
            <a:noFill/>
          </p:spPr>
          <p:txBody>
            <a:bodyPr wrap="none" lIns="0" tIns="0" rIns="0" b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Encrypted </a:t>
              </a:r>
              <a:br>
                <a:rPr kumimoji="0" lang="en-US" sz="10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Documents</a:t>
              </a:r>
            </a:p>
          </p:txBody>
        </p:sp>
      </p:grpSp>
      <p:grpSp>
        <p:nvGrpSpPr>
          <p:cNvPr id="223" name="Group 222">
            <a:extLst>
              <a:ext uri="{FF2B5EF4-FFF2-40B4-BE49-F238E27FC236}">
                <a16:creationId xmlns:a16="http://schemas.microsoft.com/office/drawing/2014/main" xmlns="" id="{33641115-8E37-6745-9308-0ECCC37881F4}"/>
              </a:ext>
            </a:extLst>
          </p:cNvPr>
          <p:cNvGrpSpPr/>
          <p:nvPr/>
        </p:nvGrpSpPr>
        <p:grpSpPr>
          <a:xfrm>
            <a:off x="6760274" y="2439075"/>
            <a:ext cx="901032" cy="256509"/>
            <a:chOff x="4106143" y="2345986"/>
            <a:chExt cx="901267" cy="256576"/>
          </a:xfrm>
        </p:grpSpPr>
        <p:sp>
          <p:nvSpPr>
            <p:cNvPr id="224" name="Freeform 15">
              <a:extLst>
                <a:ext uri="{FF2B5EF4-FFF2-40B4-BE49-F238E27FC236}">
                  <a16:creationId xmlns:a16="http://schemas.microsoft.com/office/drawing/2014/main" xmlns="" id="{9BD7AB9D-DC95-DD4C-9328-C5B3C66B9FDA}"/>
                </a:ext>
              </a:extLst>
            </p:cNvPr>
            <p:cNvSpPr>
              <a:spLocks noChangeAspect="1" noChangeArrowheads="1"/>
            </p:cNvSpPr>
            <p:nvPr/>
          </p:nvSpPr>
          <p:spPr bwMode="auto">
            <a:xfrm>
              <a:off x="4829311" y="2345986"/>
              <a:ext cx="178099" cy="227966"/>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799 w 2316"/>
                <a:gd name="T13" fmla="*/ 1436 h 2964"/>
                <a:gd name="T14" fmla="*/ 891 w 2316"/>
                <a:gd name="T15" fmla="*/ 1343 h 2964"/>
                <a:gd name="T16" fmla="*/ 950 w 2316"/>
                <a:gd name="T17" fmla="*/ 1343 h 2964"/>
                <a:gd name="T18" fmla="*/ 1135 w 2316"/>
                <a:gd name="T19" fmla="*/ 1436 h 2964"/>
                <a:gd name="T20" fmla="*/ 1297 w 2316"/>
                <a:gd name="T21" fmla="*/ 1331 h 2964"/>
                <a:gd name="T22" fmla="*/ 1065 w 2316"/>
                <a:gd name="T23" fmla="*/ 1181 h 2964"/>
                <a:gd name="T24" fmla="*/ 845 w 2316"/>
                <a:gd name="T25" fmla="*/ 926 h 2964"/>
                <a:gd name="T26" fmla="*/ 1065 w 2316"/>
                <a:gd name="T27" fmla="*/ 648 h 2964"/>
                <a:gd name="T28" fmla="*/ 1065 w 2316"/>
                <a:gd name="T29" fmla="*/ 498 h 2964"/>
                <a:gd name="T30" fmla="*/ 1100 w 2316"/>
                <a:gd name="T31" fmla="*/ 463 h 2964"/>
                <a:gd name="T32" fmla="*/ 1216 w 2316"/>
                <a:gd name="T33" fmla="*/ 463 h 2964"/>
                <a:gd name="T34" fmla="*/ 1250 w 2316"/>
                <a:gd name="T35" fmla="*/ 498 h 2964"/>
                <a:gd name="T36" fmla="*/ 1250 w 2316"/>
                <a:gd name="T37" fmla="*/ 648 h 2964"/>
                <a:gd name="T38" fmla="*/ 1470 w 2316"/>
                <a:gd name="T39" fmla="*/ 729 h 2964"/>
                <a:gd name="T40" fmla="*/ 1470 w 2316"/>
                <a:gd name="T41" fmla="*/ 787 h 2964"/>
                <a:gd name="T42" fmla="*/ 1401 w 2316"/>
                <a:gd name="T43" fmla="*/ 880 h 2964"/>
                <a:gd name="T44" fmla="*/ 1343 w 2316"/>
                <a:gd name="T45" fmla="*/ 891 h 2964"/>
                <a:gd name="T46" fmla="*/ 1169 w 2316"/>
                <a:gd name="T47" fmla="*/ 822 h 2964"/>
                <a:gd name="T48" fmla="*/ 1065 w 2316"/>
                <a:gd name="T49" fmla="*/ 915 h 2964"/>
                <a:gd name="T50" fmla="*/ 1297 w 2316"/>
                <a:gd name="T51" fmla="*/ 1042 h 2964"/>
                <a:gd name="T52" fmla="*/ 1528 w 2316"/>
                <a:gd name="T53" fmla="*/ 1320 h 2964"/>
                <a:gd name="T54" fmla="*/ 1250 w 2316"/>
                <a:gd name="T55" fmla="*/ 1621 h 2964"/>
                <a:gd name="T56" fmla="*/ 1250 w 2316"/>
                <a:gd name="T57" fmla="*/ 1771 h 2964"/>
                <a:gd name="T58" fmla="*/ 1216 w 2316"/>
                <a:gd name="T59" fmla="*/ 1806 h 2964"/>
                <a:gd name="T60" fmla="*/ 1100 w 2316"/>
                <a:gd name="T61" fmla="*/ 1806 h 2964"/>
                <a:gd name="T62" fmla="*/ 1065 w 2316"/>
                <a:gd name="T63" fmla="*/ 1771 h 2964"/>
                <a:gd name="T64" fmla="*/ 1065 w 2316"/>
                <a:gd name="T65" fmla="*/ 1621 h 2964"/>
                <a:gd name="T66" fmla="*/ 799 w 2316"/>
                <a:gd name="T67" fmla="*/ 1482 h 2964"/>
                <a:gd name="T68" fmla="*/ 799 w 2316"/>
                <a:gd name="T69" fmla="*/ 1436 h 2964"/>
                <a:gd name="T70" fmla="*/ 1852 w 2316"/>
                <a:gd name="T71" fmla="*/ 2500 h 2964"/>
                <a:gd name="T72" fmla="*/ 463 w 2316"/>
                <a:gd name="T73" fmla="*/ 2500 h 2964"/>
                <a:gd name="T74" fmla="*/ 463 w 2316"/>
                <a:gd name="T75" fmla="*/ 2407 h 2964"/>
                <a:gd name="T76" fmla="*/ 1852 w 2316"/>
                <a:gd name="T77" fmla="*/ 2407 h 2964"/>
                <a:gd name="T78" fmla="*/ 1852 w 2316"/>
                <a:gd name="T79" fmla="*/ 2500 h 2964"/>
                <a:gd name="T80" fmla="*/ 1852 w 2316"/>
                <a:gd name="T81" fmla="*/ 2176 h 2964"/>
                <a:gd name="T82" fmla="*/ 463 w 2316"/>
                <a:gd name="T83" fmla="*/ 2176 h 2964"/>
                <a:gd name="T84" fmla="*/ 463 w 2316"/>
                <a:gd name="T85" fmla="*/ 2084 h 2964"/>
                <a:gd name="T86" fmla="*/ 1852 w 2316"/>
                <a:gd name="T87" fmla="*/ 2084 h 2964"/>
                <a:gd name="T88" fmla="*/ 1852 w 2316"/>
                <a:gd name="T89"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799" y="1436"/>
                  </a:moveTo>
                  <a:cubicBezTo>
                    <a:pt x="891" y="1343"/>
                    <a:pt x="891" y="1343"/>
                    <a:pt x="891" y="1343"/>
                  </a:cubicBezTo>
                  <a:cubicBezTo>
                    <a:pt x="903" y="1331"/>
                    <a:pt x="926" y="1331"/>
                    <a:pt x="950" y="1343"/>
                  </a:cubicBezTo>
                  <a:cubicBezTo>
                    <a:pt x="996" y="1389"/>
                    <a:pt x="1054" y="1436"/>
                    <a:pt x="1135" y="1436"/>
                  </a:cubicBezTo>
                  <a:cubicBezTo>
                    <a:pt x="1250" y="1436"/>
                    <a:pt x="1297" y="1401"/>
                    <a:pt x="1297" y="1331"/>
                  </a:cubicBezTo>
                  <a:cubicBezTo>
                    <a:pt x="1297" y="1250"/>
                    <a:pt x="1181" y="1227"/>
                    <a:pt x="1065" y="1181"/>
                  </a:cubicBezTo>
                  <a:cubicBezTo>
                    <a:pt x="961" y="1146"/>
                    <a:pt x="845" y="1077"/>
                    <a:pt x="845" y="926"/>
                  </a:cubicBezTo>
                  <a:cubicBezTo>
                    <a:pt x="845" y="776"/>
                    <a:pt x="938" y="683"/>
                    <a:pt x="1065" y="648"/>
                  </a:cubicBezTo>
                  <a:cubicBezTo>
                    <a:pt x="1065" y="498"/>
                    <a:pt x="1065" y="498"/>
                    <a:pt x="1065" y="498"/>
                  </a:cubicBezTo>
                  <a:cubicBezTo>
                    <a:pt x="1065" y="475"/>
                    <a:pt x="1077" y="463"/>
                    <a:pt x="1100" y="463"/>
                  </a:cubicBezTo>
                  <a:cubicBezTo>
                    <a:pt x="1216" y="463"/>
                    <a:pt x="1216" y="463"/>
                    <a:pt x="1216" y="463"/>
                  </a:cubicBezTo>
                  <a:cubicBezTo>
                    <a:pt x="1239" y="463"/>
                    <a:pt x="1250" y="475"/>
                    <a:pt x="1250" y="498"/>
                  </a:cubicBezTo>
                  <a:cubicBezTo>
                    <a:pt x="1250" y="648"/>
                    <a:pt x="1250" y="648"/>
                    <a:pt x="1250" y="648"/>
                  </a:cubicBezTo>
                  <a:cubicBezTo>
                    <a:pt x="1332" y="660"/>
                    <a:pt x="1401" y="695"/>
                    <a:pt x="1470" y="729"/>
                  </a:cubicBezTo>
                  <a:cubicBezTo>
                    <a:pt x="1482" y="752"/>
                    <a:pt x="1493" y="776"/>
                    <a:pt x="1470" y="787"/>
                  </a:cubicBezTo>
                  <a:cubicBezTo>
                    <a:pt x="1401" y="880"/>
                    <a:pt x="1401" y="880"/>
                    <a:pt x="1401" y="880"/>
                  </a:cubicBezTo>
                  <a:cubicBezTo>
                    <a:pt x="1389" y="903"/>
                    <a:pt x="1366" y="903"/>
                    <a:pt x="1343" y="891"/>
                  </a:cubicBezTo>
                  <a:cubicBezTo>
                    <a:pt x="1297" y="857"/>
                    <a:pt x="1239" y="822"/>
                    <a:pt x="1169" y="822"/>
                  </a:cubicBezTo>
                  <a:cubicBezTo>
                    <a:pt x="1123" y="822"/>
                    <a:pt x="1065" y="857"/>
                    <a:pt x="1065" y="915"/>
                  </a:cubicBezTo>
                  <a:cubicBezTo>
                    <a:pt x="1065" y="972"/>
                    <a:pt x="1181" y="996"/>
                    <a:pt x="1297" y="1042"/>
                  </a:cubicBezTo>
                  <a:cubicBezTo>
                    <a:pt x="1413" y="1088"/>
                    <a:pt x="1528" y="1158"/>
                    <a:pt x="1528" y="1320"/>
                  </a:cubicBezTo>
                  <a:cubicBezTo>
                    <a:pt x="1528" y="1493"/>
                    <a:pt x="1401" y="1586"/>
                    <a:pt x="1250" y="1621"/>
                  </a:cubicBezTo>
                  <a:cubicBezTo>
                    <a:pt x="1250" y="1771"/>
                    <a:pt x="1250" y="1771"/>
                    <a:pt x="1250" y="1771"/>
                  </a:cubicBezTo>
                  <a:cubicBezTo>
                    <a:pt x="1250" y="1794"/>
                    <a:pt x="1239" y="1806"/>
                    <a:pt x="1216" y="1806"/>
                  </a:cubicBezTo>
                  <a:cubicBezTo>
                    <a:pt x="1100" y="1806"/>
                    <a:pt x="1100" y="1806"/>
                    <a:pt x="1100" y="1806"/>
                  </a:cubicBezTo>
                  <a:cubicBezTo>
                    <a:pt x="1077" y="1806"/>
                    <a:pt x="1065" y="1794"/>
                    <a:pt x="1065" y="1771"/>
                  </a:cubicBezTo>
                  <a:cubicBezTo>
                    <a:pt x="1065" y="1621"/>
                    <a:pt x="1065" y="1621"/>
                    <a:pt x="1065" y="1621"/>
                  </a:cubicBezTo>
                  <a:cubicBezTo>
                    <a:pt x="961" y="1598"/>
                    <a:pt x="880" y="1551"/>
                    <a:pt x="799" y="1482"/>
                  </a:cubicBezTo>
                  <a:cubicBezTo>
                    <a:pt x="787" y="1470"/>
                    <a:pt x="787" y="1447"/>
                    <a:pt x="799" y="1436"/>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tx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a:ea typeface="+mn-ea"/>
                <a:cs typeface="+mn-cs"/>
              </a:endParaRPr>
            </a:p>
          </p:txBody>
        </p:sp>
        <p:sp>
          <p:nvSpPr>
            <p:cNvPr id="225" name="TextBox 224">
              <a:extLst>
                <a:ext uri="{FF2B5EF4-FFF2-40B4-BE49-F238E27FC236}">
                  <a16:creationId xmlns:a16="http://schemas.microsoft.com/office/drawing/2014/main" xmlns="" id="{33836557-C428-2840-960B-DC8C3B042159}"/>
                </a:ext>
              </a:extLst>
            </p:cNvPr>
            <p:cNvSpPr txBox="1"/>
            <p:nvPr/>
          </p:nvSpPr>
          <p:spPr>
            <a:xfrm>
              <a:off x="4106143" y="2365357"/>
              <a:ext cx="672823" cy="237205"/>
            </a:xfrm>
            <a:prstGeom prst="rect">
              <a:avLst/>
            </a:prstGeom>
            <a:noFill/>
          </p:spPr>
          <p:txBody>
            <a:bodyPr wrap="none" lIns="0" tIns="0" rIns="0" bIns="0" rtlCol="0" anchor="ctr">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8595B"/>
                  </a:solidFill>
                  <a:effectLst/>
                  <a:uLnTx/>
                  <a:uFillTx/>
                  <a:latin typeface="Calibri"/>
                  <a:ea typeface="+mn-ea"/>
                  <a:cs typeface="+mn-cs"/>
                </a:rPr>
                <a:t>Encrypted </a:t>
              </a:r>
              <a:br>
                <a:rPr kumimoji="0" lang="en-US" sz="1000" b="0" i="0" u="none" strike="noStrike" kern="1200" cap="none" spc="0" normalizeH="0" baseline="0" noProof="0" dirty="0">
                  <a:ln>
                    <a:noFill/>
                  </a:ln>
                  <a:solidFill>
                    <a:srgbClr val="58595B"/>
                  </a:solidFill>
                  <a:effectLst/>
                  <a:uLnTx/>
                  <a:uFillTx/>
                  <a:latin typeface="Calibri"/>
                  <a:ea typeface="+mn-ea"/>
                  <a:cs typeface="+mn-cs"/>
                </a:rPr>
              </a:br>
              <a:r>
                <a:rPr kumimoji="0" lang="en-US" sz="1000" b="0" i="0" u="none" strike="noStrike" kern="1200" cap="none" spc="0" normalizeH="0" baseline="0" noProof="0" dirty="0">
                  <a:ln>
                    <a:noFill/>
                  </a:ln>
                  <a:solidFill>
                    <a:srgbClr val="58595B"/>
                  </a:solidFill>
                  <a:effectLst/>
                  <a:uLnTx/>
                  <a:uFillTx/>
                  <a:latin typeface="Calibri"/>
                  <a:ea typeface="+mn-ea"/>
                  <a:cs typeface="+mn-cs"/>
                </a:rPr>
                <a:t>Documents</a:t>
              </a:r>
            </a:p>
          </p:txBody>
        </p:sp>
      </p:grpSp>
    </p:spTree>
    <p:extLst>
      <p:ext uri="{BB962C8B-B14F-4D97-AF65-F5344CB8AC3E}">
        <p14:creationId xmlns:p14="http://schemas.microsoft.com/office/powerpoint/2010/main" val="378473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10.xml><?xml version="1.0" encoding="utf-8"?>
<a:theme xmlns:a="http://schemas.openxmlformats.org/drawingml/2006/main" name="6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3.xml><?xml version="1.0" encoding="utf-8"?>
<a:theme xmlns:a="http://schemas.openxmlformats.org/drawingml/2006/main" name="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104.potx" id="{D21217CC-D80B-410D-80C8-38B427326B64}" vid="{DE8E261B-4A51-402E-9653-3F50EA907F09}"/>
    </a:ext>
  </a:extLst>
</a:theme>
</file>

<file path=ppt/theme/theme4.xml><?xml version="1.0" encoding="utf-8"?>
<a:theme xmlns:a="http://schemas.openxmlformats.org/drawingml/2006/main" name="2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5.xml><?xml version="1.0" encoding="utf-8"?>
<a:theme xmlns:a="http://schemas.openxmlformats.org/drawingml/2006/main" name="1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6.xml><?xml version="1.0" encoding="utf-8"?>
<a:theme xmlns:a="http://schemas.openxmlformats.org/drawingml/2006/main" name="4_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7.xml><?xml version="1.0" encoding="utf-8"?>
<a:theme xmlns:a="http://schemas.openxmlformats.org/drawingml/2006/main" name="3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104.potx" id="{D21217CC-D80B-410D-80C8-38B427326B64}" vid="{DE8E261B-4A51-402E-9653-3F50EA907F09}"/>
    </a:ext>
  </a:extLst>
</a:theme>
</file>

<file path=ppt/theme/theme8.xml><?xml version="1.0" encoding="utf-8"?>
<a:theme xmlns:a="http://schemas.openxmlformats.org/drawingml/2006/main" name="5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9.xml><?xml version="1.0" encoding="utf-8"?>
<a:theme xmlns:a="http://schemas.openxmlformats.org/drawingml/2006/main" name="4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docProps/app.xml><?xml version="1.0" encoding="utf-8"?>
<Properties xmlns="http://schemas.openxmlformats.org/officeDocument/2006/extended-properties" xmlns:vt="http://schemas.openxmlformats.org/officeDocument/2006/docPropsVTypes">
  <Template>Default Theme.thmx</Template>
  <TotalTime>44279</TotalTime>
  <Words>3138</Words>
  <Application>Microsoft Office PowerPoint</Application>
  <PresentationFormat>Custom</PresentationFormat>
  <Paragraphs>571</Paragraphs>
  <Slides>31</Slides>
  <Notes>25</Notes>
  <HiddenSlides>2</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31</vt:i4>
      </vt:variant>
    </vt:vector>
  </HeadingPairs>
  <TitlesOfParts>
    <vt:vector size="50" baseType="lpstr">
      <vt:lpstr>맑은 고딕</vt:lpstr>
      <vt:lpstr>ＭＳ Ｐゴシック</vt:lpstr>
      <vt:lpstr>ＭＳ Ｐゴシック</vt:lpstr>
      <vt:lpstr>Arial</vt:lpstr>
      <vt:lpstr>Calibri</vt:lpstr>
      <vt:lpstr>Clibri</vt:lpstr>
      <vt:lpstr>Helvetica</vt:lpstr>
      <vt:lpstr>Lucida Grande</vt:lpstr>
      <vt:lpstr>Proxima Nova</vt:lpstr>
      <vt:lpstr>Oracle_Master_16x9_2017</vt:lpstr>
      <vt:lpstr>2_Oracle_Master_16x9_2017</vt:lpstr>
      <vt:lpstr>Oracle_16x9_2016</vt:lpstr>
      <vt:lpstr>2_Oracle_16x9_2016</vt:lpstr>
      <vt:lpstr>1_Oracle_16x9_2016</vt:lpstr>
      <vt:lpstr>4_Oracle_Master_16x9_2017</vt:lpstr>
      <vt:lpstr>3_Oracle_16x9_2016</vt:lpstr>
      <vt:lpstr>5_Oracle_16x9_2016</vt:lpstr>
      <vt:lpstr>4_Oracle_16x9_2016</vt:lpstr>
      <vt:lpstr>6_Oracle_16x9_2016</vt:lpstr>
      <vt:lpstr>About This Presentation</vt:lpstr>
      <vt:lpstr>PowerPoint Presentation</vt:lpstr>
      <vt:lpstr>PowerPoint Presentation</vt:lpstr>
      <vt:lpstr>Business Challenges</vt:lpstr>
      <vt:lpstr>BLOCKCHAIN</vt:lpstr>
      <vt:lpstr>Characteristics of Blockchain</vt:lpstr>
      <vt:lpstr>PowerPoint Presentation</vt:lpstr>
      <vt:lpstr>ENTERPRISE BLOCKCHAIN  IN ACTION</vt:lpstr>
      <vt:lpstr>Blockchain for Trade Finance</vt:lpstr>
      <vt:lpstr>Blockchain Momentum</vt:lpstr>
      <vt:lpstr>Sample Customer Use Cases Across Industries</vt:lpstr>
      <vt:lpstr>Challenges for Blockchain in the Enterprise</vt:lpstr>
      <vt:lpstr>PowerPoint Presentation</vt:lpstr>
      <vt:lpstr>Oracle Blockchain Cloud Platform</vt:lpstr>
      <vt:lpstr>Oracle Blockchain Cloud Platform in Action</vt:lpstr>
      <vt:lpstr>Value Proposition Oracle Autonomous Blockchain Cloud Service</vt:lpstr>
      <vt:lpstr>Reduce Cost &amp; Accelerate Business</vt:lpstr>
      <vt:lpstr>Accelerate Business Process</vt:lpstr>
      <vt:lpstr>Business Benefits of Oracle Blockchain Platform</vt:lpstr>
      <vt:lpstr>Applications Built with Oracle Autonomous Blockchain </vt:lpstr>
      <vt:lpstr>Next Steps</vt:lpstr>
      <vt:lpstr>PowerPoint Presentation</vt:lpstr>
      <vt:lpstr>PowerPoint Presentation</vt:lpstr>
      <vt:lpstr>Track Supply Chain</vt:lpstr>
      <vt:lpstr>Innovate &amp; Grow Revenue</vt:lpstr>
      <vt:lpstr>PowerPoint Presentation</vt:lpstr>
      <vt:lpstr>Reduce Counterfeit Transactions</vt:lpstr>
      <vt:lpstr>Enhanced Consumer Loyalty</vt:lpstr>
      <vt:lpstr>Increase Trust &amp; Transparency</vt:lpstr>
      <vt:lpstr>PowerPoint Presentation</vt:lpstr>
      <vt:lpstr>Reduce Fraud &amp; Damages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Ritu Philip</dc:creator>
  <cp:keywords/>
  <dc:description/>
  <cp:lastModifiedBy>Komal Thakur</cp:lastModifiedBy>
  <cp:revision>2049</cp:revision>
  <cp:lastPrinted>2017-04-12T10:36:21Z</cp:lastPrinted>
  <dcterms:created xsi:type="dcterms:W3CDTF">2017-01-30T07:08:15Z</dcterms:created>
  <dcterms:modified xsi:type="dcterms:W3CDTF">2019-03-18T14:09:20Z</dcterms:modified>
  <cp:category/>
</cp:coreProperties>
</file>